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2528-8A37-4B93-890B-4FF2C711EC8E}" type="datetimeFigureOut">
              <a:rPr lang="tr-TR" smtClean="0"/>
              <a:pPr/>
              <a:t>12.10.2016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C38D-B03F-4FFF-A9BF-0A4358BC58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2528-8A37-4B93-890B-4FF2C711EC8E}" type="datetimeFigureOut">
              <a:rPr lang="tr-TR" smtClean="0"/>
              <a:pPr/>
              <a:t>12.10.2016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C38D-B03F-4FFF-A9BF-0A4358BC58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2528-8A37-4B93-890B-4FF2C711EC8E}" type="datetimeFigureOut">
              <a:rPr lang="tr-TR" smtClean="0"/>
              <a:pPr/>
              <a:t>12.10.2016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C38D-B03F-4FFF-A9BF-0A4358BC58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2528-8A37-4B93-890B-4FF2C711EC8E}" type="datetimeFigureOut">
              <a:rPr lang="tr-TR" smtClean="0"/>
              <a:pPr/>
              <a:t>12.10.2016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C38D-B03F-4FFF-A9BF-0A4358BC58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2528-8A37-4B93-890B-4FF2C711EC8E}" type="datetimeFigureOut">
              <a:rPr lang="tr-TR" smtClean="0"/>
              <a:pPr/>
              <a:t>12.10.2016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C38D-B03F-4FFF-A9BF-0A4358BC58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2528-8A37-4B93-890B-4FF2C711EC8E}" type="datetimeFigureOut">
              <a:rPr lang="tr-TR" smtClean="0"/>
              <a:pPr/>
              <a:t>12.10.2016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C38D-B03F-4FFF-A9BF-0A4358BC58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2528-8A37-4B93-890B-4FF2C711EC8E}" type="datetimeFigureOut">
              <a:rPr lang="tr-TR" smtClean="0"/>
              <a:pPr/>
              <a:t>12.10.2016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C38D-B03F-4FFF-A9BF-0A4358BC58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2528-8A37-4B93-890B-4FF2C711EC8E}" type="datetimeFigureOut">
              <a:rPr lang="tr-TR" smtClean="0"/>
              <a:pPr/>
              <a:t>12.10.2016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C38D-B03F-4FFF-A9BF-0A4358BC58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2528-8A37-4B93-890B-4FF2C711EC8E}" type="datetimeFigureOut">
              <a:rPr lang="tr-TR" smtClean="0"/>
              <a:pPr/>
              <a:t>12.10.2016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C38D-B03F-4FFF-A9BF-0A4358BC58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2528-8A37-4B93-890B-4FF2C711EC8E}" type="datetimeFigureOut">
              <a:rPr lang="tr-TR" smtClean="0"/>
              <a:pPr/>
              <a:t>12.10.2016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C38D-B03F-4FFF-A9BF-0A4358BC58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2528-8A37-4B93-890B-4FF2C711EC8E}" type="datetimeFigureOut">
              <a:rPr lang="tr-TR" smtClean="0"/>
              <a:pPr/>
              <a:t>12.10.2016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C38D-B03F-4FFF-A9BF-0A4358BC58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EC2528-8A37-4B93-890B-4FF2C711EC8E}" type="datetimeFigureOut">
              <a:rPr lang="tr-TR" smtClean="0"/>
              <a:pPr/>
              <a:t>12.10.2016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4C38D-B03F-4FFF-A9BF-0A4358BC588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0070C0"/>
                </a:solidFill>
              </a:rPr>
              <a:t>MATTER, ELEMENTS,</a:t>
            </a:r>
            <a:br>
              <a:rPr lang="tr-TR" b="1" dirty="0">
                <a:solidFill>
                  <a:srgbClr val="0070C0"/>
                </a:solidFill>
              </a:rPr>
            </a:br>
            <a:r>
              <a:rPr lang="tr-TR" b="1" dirty="0">
                <a:solidFill>
                  <a:srgbClr val="0070C0"/>
                </a:solidFill>
              </a:rPr>
              <a:t>AND COMPOUNDS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EEE 101 </a:t>
            </a:r>
          </a:p>
          <a:p>
            <a:r>
              <a:rPr lang="tr-TR" b="1" dirty="0" err="1" smtClean="0">
                <a:solidFill>
                  <a:schemeClr val="tx1"/>
                </a:solidFill>
              </a:rPr>
              <a:t>Lecture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Notes</a:t>
            </a:r>
            <a:endParaRPr lang="tr-TR" b="1" dirty="0" smtClean="0">
              <a:solidFill>
                <a:schemeClr val="tx1"/>
              </a:solidFill>
            </a:endParaRPr>
          </a:p>
          <a:p>
            <a:r>
              <a:rPr lang="tr-TR" sz="2600" i="1" dirty="0" err="1" smtClean="0"/>
              <a:t>Mainly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from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Earl</a:t>
            </a:r>
            <a:r>
              <a:rPr lang="tr-TR" sz="2600" i="1" dirty="0" smtClean="0"/>
              <a:t> Gates, </a:t>
            </a:r>
            <a:r>
              <a:rPr lang="tr-TR" sz="2600" i="1" dirty="0" err="1" smtClean="0"/>
              <a:t>Introduction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to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Electronics</a:t>
            </a:r>
            <a:r>
              <a:rPr lang="tr-TR" sz="2600" i="1" dirty="0" smtClean="0"/>
              <a:t>, </a:t>
            </a:r>
            <a:r>
              <a:rPr lang="tr-TR" sz="2600" i="1" dirty="0" err="1" smtClean="0"/>
              <a:t>Cengage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Learning</a:t>
            </a:r>
            <a:endParaRPr lang="tr-TR" sz="26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A CLOSER LOOK AT ATOMS - 3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“</a:t>
            </a:r>
            <a:r>
              <a:rPr lang="en-US" dirty="0" smtClean="0"/>
              <a:t>The </a:t>
            </a:r>
            <a:r>
              <a:rPr lang="en-US" dirty="0"/>
              <a:t>number of </a:t>
            </a:r>
            <a:r>
              <a:rPr lang="en-US" dirty="0" smtClean="0"/>
              <a:t>protons</a:t>
            </a:r>
            <a:r>
              <a:rPr lang="tr-TR" dirty="0" smtClean="0"/>
              <a:t>”</a:t>
            </a:r>
            <a:r>
              <a:rPr lang="en-US" dirty="0" smtClean="0"/>
              <a:t> </a:t>
            </a:r>
            <a:r>
              <a:rPr lang="en-US" dirty="0"/>
              <a:t>in the nucleus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atom </a:t>
            </a:r>
            <a:r>
              <a:rPr lang="en-US" dirty="0"/>
              <a:t>is called the element’s </a:t>
            </a:r>
            <a:r>
              <a:rPr lang="en-US" b="1" dirty="0"/>
              <a:t>atomic number</a:t>
            </a:r>
            <a:r>
              <a:rPr lang="en-US" dirty="0"/>
              <a:t>.</a:t>
            </a:r>
            <a:r>
              <a:rPr lang="en-US" b="1" dirty="0"/>
              <a:t> </a:t>
            </a:r>
            <a:endParaRPr lang="tr-TR" b="1" dirty="0" smtClean="0"/>
          </a:p>
          <a:p>
            <a:r>
              <a:rPr lang="en-US" b="1" dirty="0" smtClean="0"/>
              <a:t>Atomic</a:t>
            </a:r>
            <a:r>
              <a:rPr lang="tr-TR" b="1" dirty="0" smtClean="0"/>
              <a:t> </a:t>
            </a:r>
            <a:r>
              <a:rPr lang="en-US" dirty="0" smtClean="0"/>
              <a:t>numbers </a:t>
            </a:r>
            <a:r>
              <a:rPr lang="en-US" dirty="0"/>
              <a:t>distinguish one element from another.</a:t>
            </a:r>
          </a:p>
          <a:p>
            <a:r>
              <a:rPr lang="en-US" dirty="0"/>
              <a:t>Each element also has an atomic weight.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b="1" dirty="0" smtClean="0"/>
              <a:t>atomic </a:t>
            </a:r>
            <a:r>
              <a:rPr lang="en-US" b="1" dirty="0"/>
              <a:t>weight </a:t>
            </a:r>
            <a:r>
              <a:rPr lang="en-US" dirty="0"/>
              <a:t>is the </a:t>
            </a:r>
            <a:r>
              <a:rPr lang="tr-TR" dirty="0" smtClean="0"/>
              <a:t>“</a:t>
            </a:r>
            <a:r>
              <a:rPr lang="en-US" dirty="0" smtClean="0"/>
              <a:t>mass </a:t>
            </a:r>
            <a:r>
              <a:rPr lang="en-US" dirty="0"/>
              <a:t>of the </a:t>
            </a:r>
            <a:r>
              <a:rPr lang="en-US" dirty="0" smtClean="0"/>
              <a:t>atom</a:t>
            </a:r>
            <a:r>
              <a:rPr lang="tr-TR" dirty="0" smtClean="0"/>
              <a:t>”</a:t>
            </a:r>
            <a:r>
              <a:rPr lang="en-US" dirty="0" smtClean="0"/>
              <a:t>. </a:t>
            </a:r>
            <a:r>
              <a:rPr lang="en-US" dirty="0"/>
              <a:t>It is </a:t>
            </a:r>
            <a:r>
              <a:rPr lang="en-US" dirty="0" smtClean="0"/>
              <a:t>determined</a:t>
            </a:r>
            <a:r>
              <a:rPr lang="tr-TR" dirty="0" smtClean="0"/>
              <a:t> </a:t>
            </a:r>
            <a:r>
              <a:rPr lang="en-US" dirty="0" smtClean="0"/>
              <a:t>by </a:t>
            </a:r>
            <a:r>
              <a:rPr lang="en-US" dirty="0"/>
              <a:t>the total number of protons and </a:t>
            </a:r>
            <a:r>
              <a:rPr lang="en-US" dirty="0" smtClean="0"/>
              <a:t>neutrons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the nucleus. </a:t>
            </a:r>
            <a:endParaRPr lang="tr-TR" dirty="0" smtClean="0"/>
          </a:p>
          <a:p>
            <a:r>
              <a:rPr lang="en-US" dirty="0" smtClean="0"/>
              <a:t>Electrons </a:t>
            </a:r>
            <a:r>
              <a:rPr lang="en-US" dirty="0"/>
              <a:t>do not </a:t>
            </a:r>
            <a:r>
              <a:rPr lang="en-US" dirty="0" smtClean="0"/>
              <a:t>contribute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the total mass of the atom; an electron’s </a:t>
            </a:r>
            <a:r>
              <a:rPr lang="en-US" dirty="0" smtClean="0"/>
              <a:t>mass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only 1/1845 that of a proton and is not </a:t>
            </a:r>
            <a:r>
              <a:rPr lang="en-US" dirty="0" smtClean="0"/>
              <a:t>significant</a:t>
            </a:r>
            <a:r>
              <a:rPr lang="tr-TR" dirty="0" smtClean="0"/>
              <a:t> </a:t>
            </a:r>
            <a:r>
              <a:rPr lang="tr-TR" dirty="0" err="1" smtClean="0"/>
              <a:t>enough</a:t>
            </a:r>
            <a:r>
              <a:rPr lang="tr-TR" dirty="0" smtClean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consider</a:t>
            </a:r>
            <a:r>
              <a:rPr lang="tr-TR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A CLOSER LOOK AT ATOMS - 4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4257676" cy="4525963"/>
          </a:xfrm>
        </p:spPr>
        <p:txBody>
          <a:bodyPr>
            <a:normAutofit fontScale="92500"/>
          </a:bodyPr>
          <a:lstStyle/>
          <a:p>
            <a:r>
              <a:rPr lang="en-US" dirty="0"/>
              <a:t>The electrons orbit in concentric circles </a:t>
            </a:r>
            <a:r>
              <a:rPr lang="en-US" dirty="0" smtClean="0"/>
              <a:t>about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nucleus. Each orbit is called a </a:t>
            </a:r>
            <a:r>
              <a:rPr lang="en-US" b="1" dirty="0"/>
              <a:t>shell</a:t>
            </a:r>
            <a:r>
              <a:rPr lang="en-US" dirty="0"/>
              <a:t>. 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These</a:t>
            </a:r>
            <a:r>
              <a:rPr lang="tr-TR" dirty="0" smtClean="0"/>
              <a:t> </a:t>
            </a:r>
            <a:r>
              <a:rPr lang="en-US" i="1" dirty="0" smtClean="0"/>
              <a:t>shells </a:t>
            </a:r>
            <a:r>
              <a:rPr lang="en-US" i="1" dirty="0"/>
              <a:t>are filled in sequence; K is filled first, </a:t>
            </a:r>
            <a:r>
              <a:rPr lang="en-US" i="1" dirty="0" smtClean="0"/>
              <a:t>then</a:t>
            </a:r>
            <a:r>
              <a:rPr lang="tr-TR" i="1" dirty="0" smtClean="0"/>
              <a:t> </a:t>
            </a:r>
            <a:r>
              <a:rPr lang="en-US" dirty="0" smtClean="0"/>
              <a:t>L</a:t>
            </a:r>
            <a:r>
              <a:rPr lang="en-US" dirty="0"/>
              <a:t>, M, N, and so </a:t>
            </a:r>
            <a:r>
              <a:rPr lang="en-US" dirty="0" smtClean="0"/>
              <a:t>on. </a:t>
            </a:r>
            <a:endParaRPr lang="tr-TR" dirty="0" smtClean="0"/>
          </a:p>
          <a:p>
            <a:endParaRPr lang="tr-T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1500174"/>
            <a:ext cx="4400550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A CLOSER LOOK AT ATOMS - 5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maximum</a:t>
            </a:r>
            <a:r>
              <a:rPr lang="tr-TR" dirty="0" smtClean="0"/>
              <a:t> </a:t>
            </a:r>
            <a:r>
              <a:rPr lang="en-US" dirty="0" smtClean="0"/>
              <a:t>number of electrons that each shell can </a:t>
            </a:r>
            <a:r>
              <a:rPr lang="en-US" dirty="0" err="1" smtClean="0"/>
              <a:t>accommodat</a:t>
            </a:r>
            <a:r>
              <a:rPr lang="tr-TR" dirty="0" smtClean="0"/>
              <a:t>e </a:t>
            </a:r>
            <a:r>
              <a:rPr lang="en-US" dirty="0" smtClean="0"/>
              <a:t>is shown </a:t>
            </a:r>
            <a:r>
              <a:rPr lang="tr-TR" dirty="0" err="1" smtClean="0"/>
              <a:t>below</a:t>
            </a:r>
            <a:r>
              <a:rPr lang="tr-TR" dirty="0" smtClean="0"/>
              <a:t>:</a:t>
            </a:r>
          </a:p>
          <a:p>
            <a:endParaRPr lang="tr-T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47940" y="2928934"/>
            <a:ext cx="4267200" cy="325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VALENCE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“</a:t>
            </a:r>
            <a:r>
              <a:rPr lang="en-US" dirty="0" smtClean="0"/>
              <a:t>The </a:t>
            </a:r>
            <a:r>
              <a:rPr lang="en-US" dirty="0"/>
              <a:t>outer </a:t>
            </a:r>
            <a:r>
              <a:rPr lang="en-US" dirty="0" smtClean="0"/>
              <a:t>shell</a:t>
            </a:r>
            <a:r>
              <a:rPr lang="tr-TR" dirty="0" smtClean="0"/>
              <a:t>”</a:t>
            </a:r>
            <a:r>
              <a:rPr lang="en-US" dirty="0" smtClean="0"/>
              <a:t> </a:t>
            </a:r>
            <a:r>
              <a:rPr lang="en-US" dirty="0"/>
              <a:t>is called the </a:t>
            </a:r>
            <a:r>
              <a:rPr lang="en-US" b="1" dirty="0"/>
              <a:t>valence </a:t>
            </a:r>
            <a:r>
              <a:rPr lang="en-US" b="1" dirty="0" smtClean="0"/>
              <a:t>shell</a:t>
            </a:r>
            <a:r>
              <a:rPr lang="tr-TR" dirty="0"/>
              <a:t>.</a:t>
            </a:r>
            <a:endParaRPr lang="tr-TR" dirty="0" smtClean="0"/>
          </a:p>
          <a:p>
            <a:r>
              <a:rPr lang="tr-TR" dirty="0" smtClean="0"/>
              <a:t>“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electrons</a:t>
            </a:r>
            <a:r>
              <a:rPr lang="tr-TR" dirty="0" smtClean="0"/>
              <a:t> at </a:t>
            </a:r>
            <a:r>
              <a:rPr lang="tr-TR" dirty="0" err="1" smtClean="0"/>
              <a:t>the</a:t>
            </a:r>
            <a:r>
              <a:rPr lang="tr-TR" dirty="0" smtClean="0"/>
              <a:t> valence </a:t>
            </a:r>
            <a:r>
              <a:rPr lang="tr-TR" dirty="0" err="1" smtClean="0"/>
              <a:t>shell</a:t>
            </a:r>
            <a:r>
              <a:rPr lang="tr-TR" dirty="0" smtClean="0"/>
              <a:t>”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called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b="1" dirty="0" smtClean="0"/>
              <a:t>valence </a:t>
            </a:r>
            <a:r>
              <a:rPr lang="tr-TR" b="1" dirty="0" err="1" smtClean="0"/>
              <a:t>electrons</a:t>
            </a:r>
            <a:r>
              <a:rPr lang="tr-TR" dirty="0" smtClean="0"/>
              <a:t>.</a:t>
            </a:r>
          </a:p>
          <a:p>
            <a:r>
              <a:rPr lang="tr-TR" dirty="0" smtClean="0"/>
              <a:t>“</a:t>
            </a:r>
            <a:r>
              <a:rPr lang="tr-TR" dirty="0"/>
              <a:t>T</a:t>
            </a:r>
            <a:r>
              <a:rPr lang="en-US" dirty="0" smtClean="0"/>
              <a:t>he </a:t>
            </a:r>
            <a:r>
              <a:rPr lang="en-US" dirty="0"/>
              <a:t>number of electrons </a:t>
            </a:r>
            <a:r>
              <a:rPr lang="tr-TR" dirty="0" smtClean="0"/>
              <a:t>at </a:t>
            </a:r>
            <a:r>
              <a:rPr lang="tr-TR" dirty="0" err="1" smtClean="0"/>
              <a:t>the</a:t>
            </a:r>
            <a:r>
              <a:rPr lang="tr-TR" dirty="0" smtClean="0"/>
              <a:t> valence </a:t>
            </a:r>
            <a:r>
              <a:rPr lang="tr-TR" dirty="0" err="1" smtClean="0"/>
              <a:t>shell</a:t>
            </a:r>
            <a:r>
              <a:rPr lang="tr-TR" dirty="0" smtClean="0"/>
              <a:t>” </a:t>
            </a:r>
            <a:r>
              <a:rPr lang="en-US" dirty="0" smtClean="0"/>
              <a:t>is </a:t>
            </a:r>
            <a:r>
              <a:rPr lang="tr-TR" dirty="0" err="1" smtClean="0"/>
              <a:t>called</a:t>
            </a:r>
            <a:r>
              <a:rPr lang="tr-TR" dirty="0" smtClean="0"/>
              <a:t> </a:t>
            </a:r>
            <a:r>
              <a:rPr lang="en-US" b="1" dirty="0" smtClean="0"/>
              <a:t>valence</a:t>
            </a:r>
            <a:r>
              <a:rPr lang="en-US" dirty="0" smtClean="0"/>
              <a:t>.</a:t>
            </a:r>
            <a:endParaRPr lang="tr-TR" dirty="0" smtClean="0"/>
          </a:p>
          <a:p>
            <a:endParaRPr lang="en-US" b="1" dirty="0"/>
          </a:p>
          <a:p>
            <a:r>
              <a:rPr lang="en-US" dirty="0"/>
              <a:t>The farther the valence shell is from the nucleus,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less </a:t>
            </a:r>
            <a:r>
              <a:rPr lang="en-US" dirty="0"/>
              <a:t>attraction the nucleus has on each </a:t>
            </a:r>
            <a:r>
              <a:rPr lang="en-US" dirty="0" smtClean="0"/>
              <a:t>valence</a:t>
            </a:r>
            <a:r>
              <a:rPr lang="tr-TR" dirty="0" smtClean="0"/>
              <a:t> </a:t>
            </a:r>
            <a:r>
              <a:rPr lang="en-US" dirty="0" smtClean="0"/>
              <a:t>electron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smtClean="0"/>
              <a:t>Thus </a:t>
            </a:r>
            <a:r>
              <a:rPr lang="en-US" dirty="0"/>
              <a:t>the potential for the atom to </a:t>
            </a:r>
            <a:r>
              <a:rPr lang="en-US" dirty="0" smtClean="0"/>
              <a:t>gain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lose electrons increases if the valence shell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not </a:t>
            </a:r>
            <a:r>
              <a:rPr lang="en-US" dirty="0"/>
              <a:t>full and is located far enough away from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nucleus</a:t>
            </a:r>
            <a:r>
              <a:rPr lang="en-US" dirty="0"/>
              <a:t>.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CONDUCTIVITY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Conductivity of an atom depends on </a:t>
            </a:r>
            <a:r>
              <a:rPr lang="en-US" dirty="0" smtClean="0"/>
              <a:t>its</a:t>
            </a:r>
            <a:r>
              <a:rPr lang="tr-TR" dirty="0" smtClean="0"/>
              <a:t>  v</a:t>
            </a:r>
            <a:r>
              <a:rPr lang="en-US" dirty="0" err="1" smtClean="0"/>
              <a:t>alence</a:t>
            </a:r>
            <a:r>
              <a:rPr lang="en-US" dirty="0" smtClean="0"/>
              <a:t> </a:t>
            </a:r>
            <a:r>
              <a:rPr lang="en-US" dirty="0"/>
              <a:t>band. </a:t>
            </a:r>
            <a:endParaRPr lang="tr-TR" dirty="0" smtClean="0"/>
          </a:p>
          <a:p>
            <a:r>
              <a:rPr lang="en-US" dirty="0" smtClean="0"/>
              <a:t>The </a:t>
            </a:r>
            <a:r>
              <a:rPr lang="en-US" dirty="0"/>
              <a:t>greater the number of </a:t>
            </a:r>
            <a:r>
              <a:rPr lang="en-US" dirty="0" smtClean="0"/>
              <a:t>electrons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the valence shell, the less it </a:t>
            </a:r>
            <a:r>
              <a:rPr lang="en-US" dirty="0" smtClean="0"/>
              <a:t>conducts.</a:t>
            </a:r>
            <a:endParaRPr lang="tr-TR" dirty="0" smtClean="0"/>
          </a:p>
          <a:p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example</a:t>
            </a:r>
            <a:r>
              <a:rPr lang="en-US" dirty="0"/>
              <a:t>, an atom having seven electrons in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valence </a:t>
            </a:r>
            <a:r>
              <a:rPr lang="en-US" dirty="0"/>
              <a:t>shell is less conductive than an </a:t>
            </a:r>
            <a:r>
              <a:rPr lang="en-US" dirty="0" smtClean="0"/>
              <a:t>atom</a:t>
            </a:r>
            <a:r>
              <a:rPr lang="tr-TR" dirty="0" smtClean="0"/>
              <a:t> </a:t>
            </a:r>
            <a:r>
              <a:rPr lang="en-US" dirty="0" smtClean="0"/>
              <a:t>having </a:t>
            </a:r>
            <a:r>
              <a:rPr lang="en-US" dirty="0"/>
              <a:t>three electrons in the valence shell.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CONDUCTORS - 1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Electrons in the valence shell can </a:t>
            </a:r>
            <a:r>
              <a:rPr lang="en-US" dirty="0" smtClean="0"/>
              <a:t>gain</a:t>
            </a:r>
            <a:r>
              <a:rPr lang="tr-TR" dirty="0" smtClean="0"/>
              <a:t> </a:t>
            </a:r>
            <a:r>
              <a:rPr lang="en-US" dirty="0" smtClean="0"/>
              <a:t>energy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smtClean="0"/>
              <a:t>If </a:t>
            </a:r>
            <a:r>
              <a:rPr lang="en-US" dirty="0"/>
              <a:t>these electrons gain enough </a:t>
            </a:r>
            <a:r>
              <a:rPr lang="en-US" dirty="0" smtClean="0"/>
              <a:t>energy</a:t>
            </a:r>
            <a:r>
              <a:rPr lang="tr-TR" dirty="0" smtClean="0"/>
              <a:t> </a:t>
            </a:r>
            <a:r>
              <a:rPr lang="en-US" dirty="0" smtClean="0"/>
              <a:t>from </a:t>
            </a:r>
            <a:r>
              <a:rPr lang="en-US" dirty="0"/>
              <a:t>an external force, they can leave the </a:t>
            </a:r>
            <a:r>
              <a:rPr lang="en-US" dirty="0" smtClean="0"/>
              <a:t>atom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become free electrons, moving </a:t>
            </a:r>
            <a:r>
              <a:rPr lang="en-US" dirty="0" smtClean="0"/>
              <a:t>randomly</a:t>
            </a:r>
            <a:r>
              <a:rPr lang="tr-TR" dirty="0" smtClean="0"/>
              <a:t> </a:t>
            </a:r>
            <a:r>
              <a:rPr lang="en-US" dirty="0" smtClean="0"/>
              <a:t>from </a:t>
            </a:r>
            <a:r>
              <a:rPr lang="en-US" dirty="0"/>
              <a:t>atom to atom. </a:t>
            </a:r>
            <a:endParaRPr lang="tr-TR" dirty="0" smtClean="0"/>
          </a:p>
          <a:p>
            <a:r>
              <a:rPr lang="tr-TR" dirty="0" smtClean="0"/>
              <a:t>“</a:t>
            </a:r>
            <a:r>
              <a:rPr lang="en-US" dirty="0" smtClean="0"/>
              <a:t>Materials </a:t>
            </a:r>
            <a:r>
              <a:rPr lang="en-US" dirty="0"/>
              <a:t>that contain a </a:t>
            </a:r>
            <a:r>
              <a:rPr lang="en-US" dirty="0" smtClean="0"/>
              <a:t>large</a:t>
            </a:r>
            <a:r>
              <a:rPr lang="tr-TR" dirty="0" smtClean="0"/>
              <a:t> </a:t>
            </a:r>
            <a:r>
              <a:rPr lang="en-US" dirty="0" smtClean="0"/>
              <a:t>number </a:t>
            </a:r>
            <a:r>
              <a:rPr lang="en-US" dirty="0"/>
              <a:t>of free </a:t>
            </a:r>
            <a:r>
              <a:rPr lang="en-US" dirty="0" smtClean="0"/>
              <a:t>electrons</a:t>
            </a:r>
            <a:r>
              <a:rPr lang="tr-TR" dirty="0" smtClean="0"/>
              <a:t>”</a:t>
            </a:r>
            <a:r>
              <a:rPr lang="en-US" dirty="0" smtClean="0"/>
              <a:t> </a:t>
            </a:r>
            <a:r>
              <a:rPr lang="en-US" dirty="0"/>
              <a:t>are called </a:t>
            </a:r>
            <a:r>
              <a:rPr lang="en-US" b="1" dirty="0"/>
              <a:t>conductor</a:t>
            </a:r>
            <a:r>
              <a:rPr lang="en-US" dirty="0"/>
              <a:t>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CONDUCTORS - 2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1600200"/>
            <a:ext cx="4114800" cy="4972072"/>
          </a:xfrm>
        </p:spPr>
        <p:txBody>
          <a:bodyPr>
            <a:normAutofit fontScale="92500" lnSpcReduction="20000"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table</a:t>
            </a:r>
            <a:r>
              <a:rPr lang="tr-TR" dirty="0" smtClean="0"/>
              <a:t> </a:t>
            </a:r>
            <a:r>
              <a:rPr lang="en-US" dirty="0" smtClean="0"/>
              <a:t>compares the conductivity of various</a:t>
            </a:r>
            <a:r>
              <a:rPr lang="tr-TR" dirty="0" smtClean="0"/>
              <a:t> </a:t>
            </a:r>
            <a:r>
              <a:rPr lang="en-US" dirty="0" smtClean="0"/>
              <a:t>metals used as conductors. </a:t>
            </a:r>
            <a:endParaRPr lang="tr-TR" dirty="0" smtClean="0"/>
          </a:p>
          <a:p>
            <a:r>
              <a:rPr lang="en-US" dirty="0" smtClean="0"/>
              <a:t>On the chart, silver,</a:t>
            </a:r>
            <a:r>
              <a:rPr lang="tr-TR" dirty="0" smtClean="0"/>
              <a:t> </a:t>
            </a:r>
            <a:r>
              <a:rPr lang="en-US" dirty="0" smtClean="0"/>
              <a:t>copper, and gold have a valence of 1.</a:t>
            </a:r>
          </a:p>
          <a:p>
            <a:r>
              <a:rPr lang="en-US" dirty="0" smtClean="0"/>
              <a:t>However, silver is the best conductor because its</a:t>
            </a:r>
            <a:r>
              <a:rPr lang="tr-TR" dirty="0" smtClean="0"/>
              <a:t> </a:t>
            </a:r>
            <a:r>
              <a:rPr lang="en-US" dirty="0" smtClean="0"/>
              <a:t>free electron is more loosely bonded.</a:t>
            </a:r>
            <a:endParaRPr lang="tr-TR" dirty="0" smtClean="0"/>
          </a:p>
          <a:p>
            <a:endParaRPr lang="tr-T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214422"/>
            <a:ext cx="4071966" cy="2995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99958" y="4214818"/>
            <a:ext cx="3186818" cy="2538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INSULATORS - 1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Insulator</a:t>
            </a:r>
            <a:r>
              <a:rPr lang="en-US" dirty="0"/>
              <a:t>s, the opposite of conductors, </a:t>
            </a:r>
            <a:r>
              <a:rPr lang="en-US" dirty="0" smtClean="0"/>
              <a:t>prevent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flow of electricity. </a:t>
            </a:r>
            <a:endParaRPr lang="tr-TR" dirty="0" smtClean="0"/>
          </a:p>
          <a:p>
            <a:r>
              <a:rPr lang="en-US" dirty="0" smtClean="0"/>
              <a:t>Insulators </a:t>
            </a:r>
            <a:r>
              <a:rPr lang="en-US" dirty="0"/>
              <a:t>are stabilized </a:t>
            </a:r>
            <a:r>
              <a:rPr lang="en-US" dirty="0" smtClean="0"/>
              <a:t>by</a:t>
            </a:r>
            <a:r>
              <a:rPr lang="tr-TR" dirty="0" smtClean="0"/>
              <a:t> </a:t>
            </a:r>
            <a:r>
              <a:rPr lang="en-US" dirty="0" smtClean="0"/>
              <a:t>absorbing </a:t>
            </a:r>
            <a:r>
              <a:rPr lang="en-US" dirty="0"/>
              <a:t>valence electrons from other atoms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fill </a:t>
            </a:r>
            <a:r>
              <a:rPr lang="en-US" dirty="0"/>
              <a:t>their valence shells, thus eliminating free electrons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INSULATORS - 2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1428736"/>
            <a:ext cx="4329114" cy="504351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Materials classified as insulators are compared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Table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en-US" dirty="0" smtClean="0"/>
              <a:t>Mica is the best insulator</a:t>
            </a:r>
            <a:r>
              <a:rPr lang="tr-TR" dirty="0" smtClean="0"/>
              <a:t> </a:t>
            </a:r>
            <a:r>
              <a:rPr lang="en-US" dirty="0" smtClean="0"/>
              <a:t>because it has the fewest free electrons in its</a:t>
            </a:r>
            <a:r>
              <a:rPr lang="tr-TR" dirty="0" smtClean="0"/>
              <a:t> </a:t>
            </a:r>
            <a:r>
              <a:rPr lang="en-US" dirty="0" smtClean="0"/>
              <a:t>valence shell. </a:t>
            </a:r>
            <a:endParaRPr lang="tr-TR" dirty="0" smtClean="0"/>
          </a:p>
          <a:p>
            <a:r>
              <a:rPr lang="en-US" dirty="0" smtClean="0"/>
              <a:t>A perfect insulator will have atoms</a:t>
            </a:r>
            <a:r>
              <a:rPr lang="tr-TR" dirty="0" smtClean="0"/>
              <a:t> </a:t>
            </a:r>
            <a:r>
              <a:rPr lang="en-US" dirty="0" smtClean="0"/>
              <a:t>with full valence shells. This means it cannot gain</a:t>
            </a:r>
            <a:r>
              <a:rPr lang="tr-TR" dirty="0" smtClean="0"/>
              <a:t> </a:t>
            </a:r>
            <a:r>
              <a:rPr lang="tr-TR" dirty="0" err="1" smtClean="0"/>
              <a:t>electrons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1943117"/>
            <a:ext cx="4305300" cy="391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SEMICONDUCTORS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Halfway between conductors and </a:t>
            </a:r>
            <a:r>
              <a:rPr lang="en-US" dirty="0" smtClean="0"/>
              <a:t>insulators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b="1" dirty="0"/>
              <a:t>semiconductor</a:t>
            </a:r>
            <a:r>
              <a:rPr lang="en-US" dirty="0"/>
              <a:t>s. </a:t>
            </a:r>
            <a:endParaRPr lang="tr-TR" dirty="0" smtClean="0"/>
          </a:p>
          <a:p>
            <a:r>
              <a:rPr lang="en-US" dirty="0" smtClean="0"/>
              <a:t>Semiconductors </a:t>
            </a:r>
            <a:r>
              <a:rPr lang="en-US" dirty="0"/>
              <a:t>are neither </a:t>
            </a:r>
            <a:r>
              <a:rPr lang="en-US" dirty="0" smtClean="0"/>
              <a:t>good</a:t>
            </a:r>
            <a:r>
              <a:rPr lang="tr-TR" dirty="0" smtClean="0"/>
              <a:t> </a:t>
            </a:r>
            <a:r>
              <a:rPr lang="en-US" dirty="0" smtClean="0"/>
              <a:t>conductors </a:t>
            </a:r>
            <a:r>
              <a:rPr lang="en-US" dirty="0"/>
              <a:t>nor good insulators but are </a:t>
            </a:r>
            <a:r>
              <a:rPr lang="en-US" dirty="0" smtClean="0"/>
              <a:t>important</a:t>
            </a:r>
            <a:r>
              <a:rPr lang="tr-TR" dirty="0" smtClean="0"/>
              <a:t> </a:t>
            </a:r>
            <a:r>
              <a:rPr lang="en-US" dirty="0" smtClean="0"/>
              <a:t>because </a:t>
            </a:r>
            <a:r>
              <a:rPr lang="en-US" dirty="0"/>
              <a:t>they can be altered to function as </a:t>
            </a:r>
            <a:r>
              <a:rPr lang="en-US" dirty="0" smtClean="0"/>
              <a:t>conductors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insulators. </a:t>
            </a:r>
            <a:endParaRPr lang="tr-TR" dirty="0" smtClean="0"/>
          </a:p>
          <a:p>
            <a:r>
              <a:rPr lang="en-US" dirty="0" smtClean="0"/>
              <a:t>Silicon </a:t>
            </a:r>
            <a:r>
              <a:rPr lang="en-US" dirty="0"/>
              <a:t>and germanium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/>
              <a:t>semiconductor</a:t>
            </a:r>
            <a:r>
              <a:rPr lang="tr-TR" dirty="0"/>
              <a:t> </a:t>
            </a:r>
            <a:r>
              <a:rPr lang="tr-TR" dirty="0" err="1"/>
              <a:t>materials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play</a:t>
            </a:r>
            <a:r>
              <a:rPr lang="tr-TR" dirty="0" smtClean="0"/>
              <a:t> a </a:t>
            </a:r>
            <a:r>
              <a:rPr lang="tr-TR" dirty="0" err="1" smtClean="0"/>
              <a:t>quite</a:t>
            </a:r>
            <a:r>
              <a:rPr lang="tr-TR" dirty="0" smtClean="0"/>
              <a:t> </a:t>
            </a:r>
            <a:r>
              <a:rPr lang="tr-TR" dirty="0" err="1" smtClean="0"/>
              <a:t>important</a:t>
            </a:r>
            <a:r>
              <a:rPr lang="tr-TR" dirty="0" smtClean="0"/>
              <a:t> role in </a:t>
            </a:r>
            <a:r>
              <a:rPr lang="tr-TR" dirty="0" err="1" smtClean="0"/>
              <a:t>electronic</a:t>
            </a:r>
            <a:r>
              <a:rPr lang="tr-TR" dirty="0" smtClean="0"/>
              <a:t> </a:t>
            </a:r>
            <a:r>
              <a:rPr lang="tr-TR" dirty="0" err="1" smtClean="0"/>
              <a:t>devices</a:t>
            </a:r>
            <a:r>
              <a:rPr lang="tr-TR" dirty="0" smtClean="0"/>
              <a:t>!...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MATTER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Matter </a:t>
            </a:r>
            <a:r>
              <a:rPr lang="en-US" dirty="0"/>
              <a:t>is anything that occupies space and </a:t>
            </a:r>
            <a:r>
              <a:rPr lang="en-US" dirty="0" smtClean="0"/>
              <a:t>has</a:t>
            </a:r>
            <a:r>
              <a:rPr lang="tr-TR" dirty="0" smtClean="0"/>
              <a:t> </a:t>
            </a:r>
            <a:r>
              <a:rPr lang="en-US" dirty="0" smtClean="0"/>
              <a:t>weight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smtClean="0"/>
              <a:t>It </a:t>
            </a:r>
            <a:r>
              <a:rPr lang="en-US" dirty="0"/>
              <a:t>may be found in any one of </a:t>
            </a:r>
            <a:r>
              <a:rPr lang="en-US" dirty="0" smtClean="0"/>
              <a:t>three</a:t>
            </a:r>
            <a:r>
              <a:rPr lang="tr-TR" dirty="0" smtClean="0"/>
              <a:t> </a:t>
            </a:r>
            <a:r>
              <a:rPr lang="en-US" dirty="0" smtClean="0"/>
              <a:t>states</a:t>
            </a:r>
            <a:r>
              <a:rPr lang="en-US" dirty="0"/>
              <a:t>: solid, liquid, or gas. </a:t>
            </a:r>
            <a:endParaRPr lang="tr-TR" dirty="0" smtClean="0"/>
          </a:p>
          <a:p>
            <a:r>
              <a:rPr lang="en-US" dirty="0" smtClean="0"/>
              <a:t>Examples </a:t>
            </a:r>
            <a:r>
              <a:rPr lang="en-US" dirty="0"/>
              <a:t>of </a:t>
            </a:r>
            <a:r>
              <a:rPr lang="en-US" dirty="0" smtClean="0"/>
              <a:t>matter</a:t>
            </a:r>
            <a:r>
              <a:rPr lang="tr-TR" dirty="0" smtClean="0"/>
              <a:t> </a:t>
            </a:r>
            <a:r>
              <a:rPr lang="en-US" dirty="0" smtClean="0"/>
              <a:t>include </a:t>
            </a:r>
            <a:r>
              <a:rPr lang="en-US" dirty="0"/>
              <a:t>the air we breathe, the water we </a:t>
            </a:r>
            <a:r>
              <a:rPr lang="en-US" dirty="0" smtClean="0"/>
              <a:t>drink,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clothing we wear, and ourselves. </a:t>
            </a:r>
            <a:endParaRPr lang="tr-TR" dirty="0" smtClean="0"/>
          </a:p>
          <a:p>
            <a:r>
              <a:rPr lang="en-US" dirty="0" smtClean="0"/>
              <a:t>Matter may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either an element or a compound.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IONS / IONIZATION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“</a:t>
            </a:r>
            <a:r>
              <a:rPr lang="en-US" dirty="0" smtClean="0"/>
              <a:t>An </a:t>
            </a:r>
            <a:r>
              <a:rPr lang="en-US" dirty="0"/>
              <a:t>atom that has the same number of </a:t>
            </a:r>
            <a:r>
              <a:rPr lang="en-US" dirty="0" smtClean="0"/>
              <a:t>electron</a:t>
            </a:r>
            <a:r>
              <a:rPr lang="tr-TR" dirty="0" smtClean="0"/>
              <a:t>s </a:t>
            </a:r>
            <a:r>
              <a:rPr lang="en-US" dirty="0" smtClean="0"/>
              <a:t>and protons</a:t>
            </a:r>
            <a:r>
              <a:rPr lang="tr-TR" dirty="0" smtClean="0"/>
              <a:t>”</a:t>
            </a:r>
            <a:r>
              <a:rPr lang="en-US" dirty="0" smtClean="0"/>
              <a:t> </a:t>
            </a:r>
            <a:r>
              <a:rPr lang="en-US" dirty="0"/>
              <a:t>is said to be </a:t>
            </a:r>
            <a:r>
              <a:rPr lang="en-US" b="1" dirty="0"/>
              <a:t>electrically balanced</a:t>
            </a:r>
            <a:r>
              <a:rPr lang="en-US" dirty="0"/>
              <a:t>.</a:t>
            </a:r>
          </a:p>
          <a:p>
            <a:r>
              <a:rPr lang="tr-TR" dirty="0" smtClean="0"/>
              <a:t>“</a:t>
            </a:r>
            <a:r>
              <a:rPr lang="en-US" dirty="0" smtClean="0"/>
              <a:t>A </a:t>
            </a:r>
            <a:r>
              <a:rPr lang="en-US" dirty="0"/>
              <a:t>balanced atom that receives one or more </a:t>
            </a:r>
            <a:r>
              <a:rPr lang="en-US" dirty="0" smtClean="0"/>
              <a:t>electrons</a:t>
            </a:r>
            <a:r>
              <a:rPr lang="tr-TR" dirty="0" smtClean="0"/>
              <a:t>” </a:t>
            </a:r>
            <a:r>
              <a:rPr lang="en-US" dirty="0" smtClean="0"/>
              <a:t>is </a:t>
            </a:r>
            <a:r>
              <a:rPr lang="en-US" dirty="0"/>
              <a:t>no longer balanced. It is said to be </a:t>
            </a:r>
            <a:r>
              <a:rPr lang="en-US" dirty="0" smtClean="0"/>
              <a:t>negatively</a:t>
            </a:r>
            <a:r>
              <a:rPr lang="tr-TR" dirty="0" smtClean="0"/>
              <a:t> </a:t>
            </a:r>
            <a:r>
              <a:rPr lang="en-US" dirty="0" smtClean="0"/>
              <a:t>charged </a:t>
            </a:r>
            <a:r>
              <a:rPr lang="en-US" dirty="0"/>
              <a:t>and is called a </a:t>
            </a:r>
            <a:r>
              <a:rPr lang="en-US" b="1" dirty="0"/>
              <a:t>negative ion</a:t>
            </a:r>
            <a:r>
              <a:rPr lang="en-US" dirty="0"/>
              <a:t>.</a:t>
            </a:r>
            <a:r>
              <a:rPr lang="en-US" b="1" dirty="0"/>
              <a:t> </a:t>
            </a:r>
            <a:endParaRPr lang="tr-TR" b="1" dirty="0" smtClean="0"/>
          </a:p>
          <a:p>
            <a:r>
              <a:rPr lang="tr-TR" dirty="0" smtClean="0"/>
              <a:t>“</a:t>
            </a:r>
            <a:r>
              <a:rPr lang="en-US" dirty="0" smtClean="0"/>
              <a:t>A balanced</a:t>
            </a:r>
            <a:r>
              <a:rPr lang="tr-TR" dirty="0" smtClean="0"/>
              <a:t> </a:t>
            </a:r>
            <a:r>
              <a:rPr lang="en-US" dirty="0" smtClean="0"/>
              <a:t>atom </a:t>
            </a:r>
            <a:r>
              <a:rPr lang="en-US" dirty="0"/>
              <a:t>that loses one or more </a:t>
            </a:r>
            <a:r>
              <a:rPr lang="en-US" dirty="0" smtClean="0"/>
              <a:t>electrons</a:t>
            </a:r>
            <a:r>
              <a:rPr lang="tr-TR" dirty="0" smtClean="0"/>
              <a:t>”</a:t>
            </a:r>
            <a:r>
              <a:rPr lang="en-US" dirty="0" smtClean="0"/>
              <a:t> </a:t>
            </a:r>
            <a:r>
              <a:rPr lang="en-US" dirty="0"/>
              <a:t>is said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positively charged and is called a </a:t>
            </a:r>
            <a:r>
              <a:rPr lang="en-US" b="1" dirty="0"/>
              <a:t>positive ion</a:t>
            </a:r>
            <a:r>
              <a:rPr lang="en-US" dirty="0"/>
              <a:t>.</a:t>
            </a:r>
          </a:p>
          <a:p>
            <a:r>
              <a:rPr lang="tr-TR" dirty="0" smtClean="0"/>
              <a:t>“</a:t>
            </a:r>
            <a:r>
              <a:rPr lang="en-US" dirty="0" smtClean="0"/>
              <a:t>The </a:t>
            </a:r>
            <a:r>
              <a:rPr lang="en-US" dirty="0"/>
              <a:t>process of gaining or losing </a:t>
            </a:r>
            <a:r>
              <a:rPr lang="en-US" dirty="0" smtClean="0"/>
              <a:t>electrons</a:t>
            </a:r>
            <a:r>
              <a:rPr lang="tr-TR" dirty="0" smtClean="0"/>
              <a:t>”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dirty="0" smtClean="0"/>
              <a:t>called</a:t>
            </a:r>
            <a:r>
              <a:rPr lang="tr-TR" dirty="0" smtClean="0"/>
              <a:t> </a:t>
            </a:r>
            <a:r>
              <a:rPr lang="en-US" b="1" dirty="0" smtClean="0"/>
              <a:t>ionization</a:t>
            </a:r>
            <a:r>
              <a:rPr lang="en-US" dirty="0"/>
              <a:t>.</a:t>
            </a:r>
            <a:r>
              <a:rPr lang="en-US" b="1" dirty="0"/>
              <a:t> </a:t>
            </a:r>
            <a:endParaRPr lang="tr-TR" b="1" dirty="0" smtClean="0"/>
          </a:p>
          <a:p>
            <a:r>
              <a:rPr lang="en-US" dirty="0" smtClean="0"/>
              <a:t>Ionization </a:t>
            </a:r>
            <a:r>
              <a:rPr lang="en-US" dirty="0"/>
              <a:t>is significant in current flow.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0070C0"/>
                </a:solidFill>
              </a:rPr>
              <a:t>Homework</a:t>
            </a:r>
            <a:r>
              <a:rPr lang="tr-TR" b="1" dirty="0" smtClean="0">
                <a:solidFill>
                  <a:srgbClr val="0070C0"/>
                </a:solidFill>
              </a:rPr>
              <a:t> #1 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85000" lnSpcReduction="20000"/>
          </a:bodyPr>
          <a:lstStyle/>
          <a:p>
            <a:r>
              <a:rPr lang="tr-TR" dirty="0" err="1" smtClean="0"/>
              <a:t>Wearable</a:t>
            </a:r>
            <a:r>
              <a:rPr lang="tr-TR" dirty="0" smtClean="0"/>
              <a:t> </a:t>
            </a:r>
            <a:r>
              <a:rPr lang="tr-TR" dirty="0" err="1" smtClean="0"/>
              <a:t>electronic</a:t>
            </a:r>
            <a:r>
              <a:rPr lang="tr-TR" dirty="0" smtClean="0"/>
              <a:t> </a:t>
            </a:r>
            <a:r>
              <a:rPr lang="tr-TR" dirty="0" err="1" smtClean="0"/>
              <a:t>devices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quite</a:t>
            </a:r>
            <a:r>
              <a:rPr lang="tr-TR" dirty="0" smtClean="0"/>
              <a:t> popular </a:t>
            </a:r>
            <a:r>
              <a:rPr lang="tr-TR" dirty="0" err="1" smtClean="0"/>
              <a:t>nowadays</a:t>
            </a:r>
            <a:r>
              <a:rPr lang="tr-TR" dirty="0" smtClean="0"/>
              <a:t>;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hence</a:t>
            </a:r>
            <a:r>
              <a:rPr lang="tr-TR" dirty="0" smtClean="0"/>
              <a:t>, “</a:t>
            </a:r>
            <a:r>
              <a:rPr lang="tr-TR" dirty="0" err="1" smtClean="0"/>
              <a:t>wearable</a:t>
            </a:r>
            <a:r>
              <a:rPr lang="tr-TR" dirty="0" smtClean="0"/>
              <a:t> </a:t>
            </a:r>
            <a:r>
              <a:rPr lang="tr-TR" dirty="0" err="1" smtClean="0"/>
              <a:t>antenna</a:t>
            </a:r>
            <a:r>
              <a:rPr lang="tr-TR" dirty="0" smtClean="0"/>
              <a:t> </a:t>
            </a:r>
            <a:r>
              <a:rPr lang="tr-TR" dirty="0" err="1" smtClean="0"/>
              <a:t>technology</a:t>
            </a:r>
            <a:r>
              <a:rPr lang="tr-TR" dirty="0" smtClean="0"/>
              <a:t>” has </a:t>
            </a:r>
            <a:r>
              <a:rPr lang="tr-TR" dirty="0" err="1" smtClean="0"/>
              <a:t>become</a:t>
            </a:r>
            <a:r>
              <a:rPr lang="tr-TR" dirty="0" smtClean="0"/>
              <a:t> </a:t>
            </a:r>
            <a:r>
              <a:rPr lang="tr-TR" dirty="0" err="1" smtClean="0"/>
              <a:t>quite</a:t>
            </a:r>
            <a:r>
              <a:rPr lang="tr-TR" dirty="0" smtClean="0"/>
              <a:t> </a:t>
            </a:r>
            <a:r>
              <a:rPr lang="tr-TR" dirty="0" err="1" smtClean="0"/>
              <a:t>critical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Assume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going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design</a:t>
            </a:r>
            <a:r>
              <a:rPr lang="tr-TR" dirty="0" smtClean="0"/>
              <a:t> a </a:t>
            </a:r>
            <a:r>
              <a:rPr lang="tr-TR" dirty="0" err="1" smtClean="0"/>
              <a:t>wearable</a:t>
            </a:r>
            <a:r>
              <a:rPr lang="tr-TR" dirty="0" smtClean="0"/>
              <a:t> </a:t>
            </a:r>
            <a:r>
              <a:rPr lang="tr-TR" dirty="0" err="1" smtClean="0"/>
              <a:t>antenna</a:t>
            </a:r>
            <a:r>
              <a:rPr lang="tr-TR" dirty="0" smtClean="0"/>
              <a:t>;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choose</a:t>
            </a:r>
            <a:r>
              <a:rPr lang="tr-TR" dirty="0" smtClean="0"/>
              <a:t> an </a:t>
            </a:r>
            <a:r>
              <a:rPr lang="tr-TR" dirty="0" err="1" smtClean="0"/>
              <a:t>appropriate</a:t>
            </a:r>
            <a:r>
              <a:rPr lang="tr-TR" dirty="0" smtClean="0"/>
              <a:t> </a:t>
            </a:r>
            <a:r>
              <a:rPr lang="tr-TR" dirty="0" err="1" smtClean="0"/>
              <a:t>conducting</a:t>
            </a:r>
            <a:r>
              <a:rPr lang="tr-TR" dirty="0" smtClean="0"/>
              <a:t> </a:t>
            </a:r>
            <a:r>
              <a:rPr lang="tr-TR" dirty="0" err="1" smtClean="0"/>
              <a:t>material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Considering</a:t>
            </a:r>
            <a:r>
              <a:rPr lang="tr-TR" dirty="0" smtClean="0"/>
              <a:t> </a:t>
            </a:r>
            <a:r>
              <a:rPr lang="tr-TR" dirty="0" err="1" smtClean="0"/>
              <a:t>several</a:t>
            </a:r>
            <a:r>
              <a:rPr lang="tr-TR" dirty="0" smtClean="0"/>
              <a:t> </a:t>
            </a:r>
            <a:r>
              <a:rPr lang="tr-TR" dirty="0" err="1" smtClean="0"/>
              <a:t>criteria</a:t>
            </a:r>
            <a:r>
              <a:rPr lang="tr-TR" dirty="0" smtClean="0"/>
              <a:t> (</a:t>
            </a:r>
            <a:r>
              <a:rPr lang="tr-TR" dirty="0" err="1" smtClean="0"/>
              <a:t>conductivity</a:t>
            </a:r>
            <a:r>
              <a:rPr lang="tr-TR" dirty="0"/>
              <a:t>;</a:t>
            </a:r>
            <a:r>
              <a:rPr lang="tr-TR" dirty="0" smtClean="0"/>
              <a:t> </a:t>
            </a:r>
            <a:r>
              <a:rPr lang="tr-TR" dirty="0" err="1" smtClean="0"/>
              <a:t>price</a:t>
            </a:r>
            <a:r>
              <a:rPr lang="tr-TR" dirty="0"/>
              <a:t>;</a:t>
            </a:r>
            <a:r>
              <a:rPr lang="tr-TR" dirty="0" smtClean="0"/>
              <a:t> </a:t>
            </a:r>
            <a:r>
              <a:rPr lang="tr-TR" dirty="0" err="1" smtClean="0"/>
              <a:t>elasticity</a:t>
            </a:r>
            <a:r>
              <a:rPr lang="tr-TR" dirty="0"/>
              <a:t>;</a:t>
            </a:r>
            <a:r>
              <a:rPr lang="tr-TR" dirty="0" smtClean="0"/>
              <a:t> </a:t>
            </a:r>
            <a:r>
              <a:rPr lang="tr-TR" dirty="0" err="1" smtClean="0"/>
              <a:t>density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weight</a:t>
            </a:r>
            <a:r>
              <a:rPr lang="tr-TR" dirty="0"/>
              <a:t>;</a:t>
            </a:r>
            <a:r>
              <a:rPr lang="tr-TR" dirty="0" smtClean="0"/>
              <a:t> </a:t>
            </a:r>
            <a:r>
              <a:rPr lang="tr-TR" dirty="0" err="1" smtClean="0"/>
              <a:t>endurance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oxidation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corrosion</a:t>
            </a:r>
            <a:r>
              <a:rPr lang="tr-TR" dirty="0"/>
              <a:t>;</a:t>
            </a:r>
            <a:r>
              <a:rPr lang="tr-TR" dirty="0" smtClean="0"/>
              <a:t> </a:t>
            </a:r>
            <a:r>
              <a:rPr lang="tr-TR" dirty="0" err="1" smtClean="0"/>
              <a:t>toxicity</a:t>
            </a:r>
            <a:r>
              <a:rPr lang="tr-TR" dirty="0" smtClean="0"/>
              <a:t>; </a:t>
            </a:r>
            <a:r>
              <a:rPr lang="tr-TR" dirty="0" err="1" smtClean="0"/>
              <a:t>suitability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embedding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</a:t>
            </a:r>
            <a:r>
              <a:rPr lang="tr-TR" dirty="0" err="1" smtClean="0"/>
              <a:t>textile</a:t>
            </a:r>
            <a:r>
              <a:rPr lang="tr-TR" dirty="0" smtClean="0"/>
              <a:t>), </a:t>
            </a:r>
            <a:r>
              <a:rPr lang="tr-TR" dirty="0" err="1" smtClean="0"/>
              <a:t>choose</a:t>
            </a:r>
            <a:r>
              <a:rPr lang="tr-TR" dirty="0" smtClean="0"/>
              <a:t> an </a:t>
            </a:r>
            <a:r>
              <a:rPr lang="tr-TR" dirty="0" err="1" smtClean="0"/>
              <a:t>appropriate</a:t>
            </a:r>
            <a:r>
              <a:rPr lang="tr-TR" dirty="0" smtClean="0"/>
              <a:t> </a:t>
            </a:r>
            <a:r>
              <a:rPr lang="tr-TR" dirty="0" err="1" smtClean="0"/>
              <a:t>conducting</a:t>
            </a:r>
            <a:r>
              <a:rPr lang="tr-TR" dirty="0" smtClean="0"/>
              <a:t> </a:t>
            </a:r>
            <a:r>
              <a:rPr lang="tr-TR" dirty="0" err="1" smtClean="0"/>
              <a:t>material</a:t>
            </a:r>
            <a:r>
              <a:rPr lang="tr-TR" dirty="0" smtClean="0"/>
              <a:t>.</a:t>
            </a:r>
          </a:p>
          <a:p>
            <a:r>
              <a:rPr lang="tr-TR" dirty="0" smtClean="0"/>
              <a:t>Hint: </a:t>
            </a:r>
            <a:r>
              <a:rPr lang="tr-TR" dirty="0" err="1"/>
              <a:t>A</a:t>
            </a:r>
            <a:r>
              <a:rPr lang="tr-TR" dirty="0" err="1" smtClean="0"/>
              <a:t>lternatives</a:t>
            </a:r>
            <a:r>
              <a:rPr lang="tr-TR" dirty="0" smtClean="0"/>
              <a:t> </a:t>
            </a:r>
            <a:r>
              <a:rPr lang="tr-TR" dirty="0" err="1" smtClean="0"/>
              <a:t>might</a:t>
            </a:r>
            <a:r>
              <a:rPr lang="tr-TR" dirty="0" smtClean="0"/>
              <a:t> be </a:t>
            </a:r>
            <a:r>
              <a:rPr lang="tr-TR" dirty="0" err="1" smtClean="0"/>
              <a:t>platinum</a:t>
            </a:r>
            <a:r>
              <a:rPr lang="tr-TR" dirty="0" smtClean="0"/>
              <a:t>, </a:t>
            </a:r>
            <a:r>
              <a:rPr lang="tr-TR" dirty="0" err="1" smtClean="0"/>
              <a:t>gold</a:t>
            </a:r>
            <a:r>
              <a:rPr lang="tr-TR" dirty="0" smtClean="0"/>
              <a:t>, </a:t>
            </a:r>
            <a:r>
              <a:rPr lang="tr-TR" dirty="0" err="1" smtClean="0"/>
              <a:t>silver</a:t>
            </a:r>
            <a:r>
              <a:rPr lang="tr-TR" dirty="0" smtClean="0"/>
              <a:t>, </a:t>
            </a:r>
            <a:r>
              <a:rPr lang="tr-TR" dirty="0" err="1" smtClean="0"/>
              <a:t>copper</a:t>
            </a:r>
            <a:r>
              <a:rPr lang="tr-TR" dirty="0" smtClean="0"/>
              <a:t>, </a:t>
            </a:r>
            <a:r>
              <a:rPr lang="tr-TR" dirty="0" err="1" smtClean="0"/>
              <a:t>aluminum</a:t>
            </a:r>
            <a:r>
              <a:rPr lang="tr-TR" dirty="0" smtClean="0"/>
              <a:t>, </a:t>
            </a:r>
            <a:r>
              <a:rPr lang="tr-TR" dirty="0" err="1" smtClean="0"/>
              <a:t>chrome</a:t>
            </a:r>
            <a:r>
              <a:rPr lang="tr-TR" dirty="0" smtClean="0"/>
              <a:t>, </a:t>
            </a:r>
            <a:r>
              <a:rPr lang="tr-TR" dirty="0" err="1" smtClean="0"/>
              <a:t>nickel</a:t>
            </a:r>
            <a:r>
              <a:rPr lang="tr-TR" dirty="0" smtClean="0"/>
              <a:t>, </a:t>
            </a:r>
            <a:r>
              <a:rPr lang="tr-TR" dirty="0" err="1" smtClean="0"/>
              <a:t>carbon</a:t>
            </a:r>
            <a:r>
              <a:rPr lang="tr-TR" dirty="0" smtClean="0"/>
              <a:t> fiber, </a:t>
            </a:r>
            <a:r>
              <a:rPr lang="tr-TR" dirty="0" err="1" smtClean="0"/>
              <a:t>berilium</a:t>
            </a:r>
            <a:r>
              <a:rPr lang="tr-TR" dirty="0" smtClean="0"/>
              <a:t>, </a:t>
            </a:r>
            <a:r>
              <a:rPr lang="tr-TR" dirty="0" err="1" smtClean="0"/>
              <a:t>etc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Scilab</a:t>
            </a:r>
            <a:r>
              <a:rPr lang="tr-TR" dirty="0" smtClean="0"/>
              <a:t> </a:t>
            </a:r>
            <a:r>
              <a:rPr lang="tr-TR" dirty="0" err="1" smtClean="0"/>
              <a:t>Assignment</a:t>
            </a:r>
            <a:r>
              <a:rPr lang="tr-TR" dirty="0" smtClean="0"/>
              <a:t> #2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 smtClean="0"/>
              <a:t>Create</a:t>
            </a:r>
            <a:r>
              <a:rPr lang="tr-TR" dirty="0" smtClean="0"/>
              <a:t> a 3x3 </a:t>
            </a:r>
            <a:r>
              <a:rPr lang="tr-TR" dirty="0" err="1" smtClean="0"/>
              <a:t>matrix</a:t>
            </a:r>
            <a:r>
              <a:rPr lang="tr-TR" dirty="0" smtClean="0"/>
              <a:t> (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matrix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Compute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following</a:t>
            </a:r>
            <a:r>
              <a:rPr lang="tr-TR" dirty="0" smtClean="0"/>
              <a:t>:</a:t>
            </a:r>
          </a:p>
          <a:p>
            <a:pPr lvl="1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inverse</a:t>
            </a:r>
            <a:r>
              <a:rPr lang="tr-TR" dirty="0" smtClean="0"/>
              <a:t> of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matrix</a:t>
            </a:r>
            <a:endParaRPr lang="tr-TR" dirty="0" smtClean="0"/>
          </a:p>
          <a:p>
            <a:pPr lvl="1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transpose</a:t>
            </a:r>
            <a:r>
              <a:rPr lang="tr-TR" dirty="0" smtClean="0"/>
              <a:t> of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matrix</a:t>
            </a:r>
            <a:endParaRPr lang="tr-TR" dirty="0" smtClean="0"/>
          </a:p>
          <a:p>
            <a:pPr lvl="1"/>
            <a:r>
              <a:rPr lang="tr-TR" dirty="0" err="1" smtClean="0"/>
              <a:t>The</a:t>
            </a:r>
            <a:r>
              <a:rPr lang="tr-TR" dirty="0" smtClean="0"/>
              <a:t> determinant of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matrix</a:t>
            </a:r>
            <a:endParaRPr lang="tr-TR" dirty="0" smtClean="0"/>
          </a:p>
          <a:p>
            <a:pPr lvl="1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rank</a:t>
            </a:r>
            <a:r>
              <a:rPr lang="tr-TR" dirty="0" smtClean="0"/>
              <a:t> of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matrix</a:t>
            </a:r>
            <a:endParaRPr lang="tr-TR" dirty="0" smtClean="0"/>
          </a:p>
          <a:p>
            <a:r>
              <a:rPr lang="tr-TR" dirty="0" err="1" smtClean="0"/>
              <a:t>Create</a:t>
            </a:r>
            <a:r>
              <a:rPr lang="tr-TR" dirty="0" smtClean="0"/>
              <a:t> a </a:t>
            </a:r>
            <a:r>
              <a:rPr lang="tr-TR" dirty="0" smtClean="0"/>
              <a:t>4x3 </a:t>
            </a:r>
            <a:r>
              <a:rPr lang="tr-TR" dirty="0" err="1" smtClean="0"/>
              <a:t>matrix</a:t>
            </a:r>
            <a:r>
              <a:rPr lang="tr-TR" dirty="0" smtClean="0"/>
              <a:t> (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second</a:t>
            </a:r>
            <a:r>
              <a:rPr lang="tr-TR" dirty="0" smtClean="0"/>
              <a:t> </a:t>
            </a:r>
            <a:r>
              <a:rPr lang="tr-TR" dirty="0" err="1" smtClean="0"/>
              <a:t>matrix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Try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compute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following</a:t>
            </a:r>
            <a:r>
              <a:rPr lang="tr-TR" dirty="0" smtClean="0"/>
              <a:t>:</a:t>
            </a:r>
          </a:p>
          <a:p>
            <a:pPr lvl="1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inverse</a:t>
            </a:r>
            <a:r>
              <a:rPr lang="tr-TR" dirty="0" smtClean="0"/>
              <a:t> of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matrix</a:t>
            </a:r>
            <a:endParaRPr lang="tr-TR" dirty="0" smtClean="0"/>
          </a:p>
          <a:p>
            <a:pPr lvl="1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transpose</a:t>
            </a:r>
            <a:r>
              <a:rPr lang="tr-TR" dirty="0" smtClean="0"/>
              <a:t> of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matrix</a:t>
            </a:r>
            <a:endParaRPr lang="tr-TR" dirty="0" smtClean="0"/>
          </a:p>
          <a:p>
            <a:pPr lvl="1"/>
            <a:r>
              <a:rPr lang="tr-TR" dirty="0" err="1" smtClean="0"/>
              <a:t>The</a:t>
            </a:r>
            <a:r>
              <a:rPr lang="tr-TR" dirty="0" smtClean="0"/>
              <a:t> determinant of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matrix</a:t>
            </a:r>
            <a:endParaRPr lang="tr-TR" dirty="0" smtClean="0"/>
          </a:p>
          <a:p>
            <a:pPr lvl="1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rank</a:t>
            </a:r>
            <a:r>
              <a:rPr lang="tr-TR" dirty="0" smtClean="0"/>
              <a:t> of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matrix</a:t>
            </a: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ELEMENT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</a:t>
            </a:r>
            <a:r>
              <a:rPr lang="en-US" b="1" dirty="0"/>
              <a:t>element </a:t>
            </a:r>
            <a:r>
              <a:rPr lang="en-US" dirty="0"/>
              <a:t>is the basic building block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nature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smtClean="0"/>
              <a:t>It </a:t>
            </a:r>
            <a:r>
              <a:rPr lang="en-US" dirty="0"/>
              <a:t>is a substance that cannot be reduced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simpler substance by chemical means. </a:t>
            </a:r>
            <a:endParaRPr lang="tr-TR" dirty="0" smtClean="0"/>
          </a:p>
          <a:p>
            <a:r>
              <a:rPr lang="en-US" dirty="0" smtClean="0"/>
              <a:t>There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now over 100 known elements </a:t>
            </a:r>
            <a:r>
              <a:rPr lang="en-US" dirty="0" smtClean="0"/>
              <a:t>(</a:t>
            </a:r>
            <a:r>
              <a:rPr lang="tr-TR" dirty="0" err="1" smtClean="0"/>
              <a:t>See</a:t>
            </a:r>
            <a:r>
              <a:rPr lang="tr-TR" dirty="0" smtClean="0"/>
              <a:t>: </a:t>
            </a:r>
            <a:r>
              <a:rPr lang="tr-TR" dirty="0" err="1" smtClean="0"/>
              <a:t>Periodic</a:t>
            </a:r>
            <a:r>
              <a:rPr lang="tr-TR" dirty="0" smtClean="0"/>
              <a:t> </a:t>
            </a:r>
            <a:r>
              <a:rPr lang="tr-TR" dirty="0" err="1" smtClean="0"/>
              <a:t>Table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dirty="0"/>
              <a:t>Examples of elements are gold, silver, copper,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oxygen</a:t>
            </a:r>
            <a:r>
              <a:rPr lang="tr-TR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PERIODIC TABLE</a:t>
            </a:r>
            <a:endParaRPr lang="tr-TR" b="1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1571612"/>
            <a:ext cx="9144000" cy="5395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COMPOUND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chemical combination of two or </a:t>
            </a:r>
            <a:r>
              <a:rPr lang="en-US" dirty="0" smtClean="0"/>
              <a:t>more</a:t>
            </a:r>
            <a:r>
              <a:rPr lang="tr-TR" dirty="0" smtClean="0"/>
              <a:t> </a:t>
            </a:r>
            <a:r>
              <a:rPr lang="en-US" dirty="0" smtClean="0"/>
              <a:t>elements </a:t>
            </a:r>
            <a:r>
              <a:rPr lang="en-US" dirty="0"/>
              <a:t>is called a </a:t>
            </a:r>
            <a:r>
              <a:rPr lang="en-US" b="1" dirty="0" smtClean="0"/>
              <a:t>compound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compound </a:t>
            </a:r>
            <a:r>
              <a:rPr lang="en-US" dirty="0"/>
              <a:t>can be separated by chemical but </a:t>
            </a:r>
            <a:r>
              <a:rPr lang="en-US" dirty="0" smtClean="0"/>
              <a:t>not</a:t>
            </a:r>
            <a:r>
              <a:rPr lang="tr-TR" dirty="0" smtClean="0"/>
              <a:t> </a:t>
            </a:r>
            <a:r>
              <a:rPr lang="en-US" dirty="0" smtClean="0"/>
              <a:t>by </a:t>
            </a:r>
            <a:r>
              <a:rPr lang="en-US" dirty="0"/>
              <a:t>physical means. </a:t>
            </a:r>
            <a:endParaRPr lang="tr-TR" dirty="0" smtClean="0"/>
          </a:p>
          <a:p>
            <a:r>
              <a:rPr lang="en-US" dirty="0" smtClean="0"/>
              <a:t>Examples </a:t>
            </a:r>
            <a:r>
              <a:rPr lang="en-US" dirty="0"/>
              <a:t>of compounds </a:t>
            </a:r>
            <a:r>
              <a:rPr lang="en-US" dirty="0" smtClean="0"/>
              <a:t>are</a:t>
            </a:r>
            <a:r>
              <a:rPr lang="tr-TR" dirty="0" smtClean="0"/>
              <a:t>: </a:t>
            </a:r>
          </a:p>
          <a:p>
            <a:pPr lvl="1"/>
            <a:r>
              <a:rPr lang="tr-TR" dirty="0" err="1" smtClean="0"/>
              <a:t>water</a:t>
            </a:r>
            <a:r>
              <a:rPr lang="tr-TR" dirty="0" smtClean="0"/>
              <a:t>, </a:t>
            </a:r>
            <a:r>
              <a:rPr lang="en-US" dirty="0" smtClean="0"/>
              <a:t>which </a:t>
            </a:r>
            <a:r>
              <a:rPr lang="en-US" dirty="0"/>
              <a:t>consists of hydrogen and </a:t>
            </a:r>
            <a:r>
              <a:rPr lang="en-US" dirty="0" smtClean="0"/>
              <a:t>oxygen</a:t>
            </a:r>
            <a:r>
              <a:rPr lang="tr-TR" dirty="0" smtClean="0"/>
              <a:t> </a:t>
            </a:r>
          </a:p>
          <a:p>
            <a:pPr lvl="1"/>
            <a:r>
              <a:rPr lang="en-US" dirty="0" smtClean="0"/>
              <a:t>salt</a:t>
            </a:r>
            <a:r>
              <a:rPr lang="en-US" dirty="0"/>
              <a:t>, which consists of sodium and </a:t>
            </a:r>
            <a:r>
              <a:rPr lang="en-US" dirty="0" smtClean="0"/>
              <a:t>chlorine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MOLECULE AND ATOM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smallest part of the compound that </a:t>
            </a:r>
            <a:r>
              <a:rPr lang="en-US" dirty="0" smtClean="0"/>
              <a:t>still</a:t>
            </a:r>
            <a:r>
              <a:rPr lang="tr-TR" dirty="0" smtClean="0"/>
              <a:t> </a:t>
            </a:r>
            <a:r>
              <a:rPr lang="en-US" dirty="0" smtClean="0"/>
              <a:t>retains </a:t>
            </a:r>
            <a:r>
              <a:rPr lang="en-US" dirty="0"/>
              <a:t>the properties of the compound is </a:t>
            </a:r>
            <a:r>
              <a:rPr lang="en-US" dirty="0" smtClean="0"/>
              <a:t>called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b="1" dirty="0"/>
              <a:t>molecule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smtClean="0"/>
              <a:t>A </a:t>
            </a:r>
            <a:r>
              <a:rPr lang="en-US" dirty="0"/>
              <a:t>molecule is the chemical </a:t>
            </a:r>
            <a:r>
              <a:rPr lang="en-US" dirty="0" smtClean="0"/>
              <a:t>combination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two or more atoms. </a:t>
            </a:r>
            <a:endParaRPr lang="tr-TR" dirty="0" smtClean="0"/>
          </a:p>
          <a:p>
            <a:r>
              <a:rPr lang="en-US" dirty="0" smtClean="0"/>
              <a:t>An </a:t>
            </a:r>
            <a:r>
              <a:rPr lang="en-US" b="1" dirty="0"/>
              <a:t>atom </a:t>
            </a:r>
            <a:r>
              <a:rPr lang="en-US" dirty="0"/>
              <a:t>is the </a:t>
            </a:r>
            <a:r>
              <a:rPr lang="en-US" dirty="0" smtClean="0"/>
              <a:t>smallest</a:t>
            </a:r>
            <a:r>
              <a:rPr lang="tr-TR" dirty="0" smtClean="0"/>
              <a:t> </a:t>
            </a:r>
            <a:r>
              <a:rPr lang="en-US" dirty="0" smtClean="0"/>
              <a:t>particle </a:t>
            </a:r>
            <a:r>
              <a:rPr lang="en-US" dirty="0"/>
              <a:t>of an element that retains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characteristic</a:t>
            </a:r>
            <a:r>
              <a:rPr lang="tr-TR" dirty="0" smtClean="0"/>
              <a:t> </a:t>
            </a:r>
            <a:r>
              <a:rPr lang="tr-TR" dirty="0"/>
              <a:t>of </a:t>
            </a:r>
            <a:r>
              <a:rPr lang="tr-TR" dirty="0" err="1"/>
              <a:t>the</a:t>
            </a:r>
            <a:r>
              <a:rPr lang="tr-TR" dirty="0"/>
              <a:t> element.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MIXTURE AND ALLOY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physical combination of elements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compounds </a:t>
            </a:r>
            <a:r>
              <a:rPr lang="en-US" dirty="0"/>
              <a:t>is called a </a:t>
            </a:r>
            <a:r>
              <a:rPr lang="en-US" b="1" dirty="0"/>
              <a:t>mixture</a:t>
            </a:r>
            <a:r>
              <a:rPr lang="en-US" dirty="0"/>
              <a:t>.</a:t>
            </a:r>
            <a:r>
              <a:rPr lang="en-US" b="1" dirty="0"/>
              <a:t> </a:t>
            </a:r>
            <a:endParaRPr lang="tr-TR" b="1" dirty="0" smtClean="0"/>
          </a:p>
          <a:p>
            <a:r>
              <a:rPr lang="en-US" dirty="0" smtClean="0"/>
              <a:t>Examples </a:t>
            </a:r>
            <a:r>
              <a:rPr lang="en-US" dirty="0"/>
              <a:t>of </a:t>
            </a:r>
            <a:r>
              <a:rPr lang="en-US" dirty="0" smtClean="0"/>
              <a:t>mixtures</a:t>
            </a:r>
            <a:r>
              <a:rPr lang="tr-TR" dirty="0" smtClean="0"/>
              <a:t> </a:t>
            </a:r>
            <a:r>
              <a:rPr lang="en-US" dirty="0" smtClean="0"/>
              <a:t>include</a:t>
            </a:r>
            <a:r>
              <a:rPr lang="tr-TR" dirty="0" smtClean="0"/>
              <a:t>:</a:t>
            </a:r>
            <a:r>
              <a:rPr lang="en-US" dirty="0" smtClean="0"/>
              <a:t> </a:t>
            </a:r>
            <a:endParaRPr lang="tr-TR" dirty="0" smtClean="0"/>
          </a:p>
          <a:p>
            <a:pPr lvl="1"/>
            <a:r>
              <a:rPr lang="en-US" dirty="0" smtClean="0"/>
              <a:t>air</a:t>
            </a:r>
            <a:r>
              <a:rPr lang="en-US" dirty="0"/>
              <a:t>, which is made up of </a:t>
            </a:r>
            <a:r>
              <a:rPr lang="en-US" dirty="0" smtClean="0"/>
              <a:t>oxygen,</a:t>
            </a:r>
            <a:r>
              <a:rPr lang="tr-TR" dirty="0" smtClean="0"/>
              <a:t> </a:t>
            </a:r>
            <a:r>
              <a:rPr lang="en-US" dirty="0" smtClean="0"/>
              <a:t>nitrogen</a:t>
            </a:r>
            <a:r>
              <a:rPr lang="en-US" dirty="0"/>
              <a:t>, carbon dioxide, and other </a:t>
            </a:r>
            <a:r>
              <a:rPr lang="en-US" dirty="0" smtClean="0"/>
              <a:t>gases</a:t>
            </a:r>
            <a:endParaRPr lang="tr-TR" dirty="0" smtClean="0"/>
          </a:p>
          <a:p>
            <a:pPr lvl="1"/>
            <a:r>
              <a:rPr lang="en-US" dirty="0" smtClean="0"/>
              <a:t>salt </a:t>
            </a:r>
            <a:r>
              <a:rPr lang="en-US" dirty="0"/>
              <a:t>water, which consists of salt and water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smtClean="0"/>
              <a:t>The physical </a:t>
            </a:r>
            <a:r>
              <a:rPr lang="en-US" dirty="0" smtClean="0"/>
              <a:t>combination</a:t>
            </a:r>
            <a:r>
              <a:rPr lang="tr-TR" dirty="0" smtClean="0"/>
              <a:t> of:</a:t>
            </a:r>
          </a:p>
          <a:p>
            <a:pPr lvl="1"/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metals</a:t>
            </a:r>
            <a:r>
              <a:rPr lang="tr-TR" dirty="0" smtClean="0"/>
              <a:t>, </a:t>
            </a:r>
            <a:r>
              <a:rPr lang="tr-TR" dirty="0" err="1" smtClean="0"/>
              <a:t>or</a:t>
            </a:r>
            <a:endParaRPr lang="tr-TR" dirty="0" smtClean="0"/>
          </a:p>
          <a:p>
            <a:pPr lvl="1"/>
            <a:r>
              <a:rPr lang="tr-TR" dirty="0" smtClean="0"/>
              <a:t>a</a:t>
            </a:r>
            <a:r>
              <a:rPr lang="tr-TR" dirty="0" smtClean="0"/>
              <a:t> metal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material</a:t>
            </a:r>
            <a:endParaRPr lang="tr-TR" dirty="0" smtClean="0"/>
          </a:p>
          <a:p>
            <a:pPr lvl="1">
              <a:buNone/>
            </a:pPr>
            <a:r>
              <a:rPr lang="tr-TR" dirty="0" err="1" smtClean="0"/>
              <a:t>r</a:t>
            </a:r>
            <a:r>
              <a:rPr lang="tr-TR" dirty="0" err="1" smtClean="0"/>
              <a:t>etaining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properties</a:t>
            </a:r>
            <a:r>
              <a:rPr lang="tr-TR" dirty="0" smtClean="0"/>
              <a:t> of a metal is </a:t>
            </a:r>
            <a:r>
              <a:rPr lang="tr-TR" dirty="0" err="1" smtClean="0"/>
              <a:t>called</a:t>
            </a:r>
            <a:r>
              <a:rPr lang="tr-TR" dirty="0" smtClean="0"/>
              <a:t> an </a:t>
            </a:r>
            <a:r>
              <a:rPr lang="tr-TR" b="1" dirty="0" err="1" smtClean="0"/>
              <a:t>alloy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solidFill>
                  <a:srgbClr val="0070C0"/>
                </a:solidFill>
              </a:rPr>
              <a:t>A CLOSER </a:t>
            </a:r>
            <a:r>
              <a:rPr lang="tr-TR" b="1" dirty="0" smtClean="0">
                <a:solidFill>
                  <a:srgbClr val="0070C0"/>
                </a:solidFill>
              </a:rPr>
              <a:t>LOOK AT ATOMS - 1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As previously stated, an atom is the smallest </a:t>
            </a:r>
            <a:r>
              <a:rPr lang="en-US" dirty="0" smtClean="0"/>
              <a:t>particle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an element. </a:t>
            </a:r>
            <a:endParaRPr lang="tr-TR" dirty="0" smtClean="0"/>
          </a:p>
          <a:p>
            <a:r>
              <a:rPr lang="en-US" dirty="0" smtClean="0"/>
              <a:t>Atoms </a:t>
            </a:r>
            <a:r>
              <a:rPr lang="en-US" dirty="0"/>
              <a:t>of different </a:t>
            </a:r>
            <a:r>
              <a:rPr lang="en-US" dirty="0" smtClean="0"/>
              <a:t>elements</a:t>
            </a:r>
            <a:r>
              <a:rPr lang="tr-TR" dirty="0" smtClean="0"/>
              <a:t> </a:t>
            </a:r>
            <a:r>
              <a:rPr lang="en-US" dirty="0" smtClean="0"/>
              <a:t>differ </a:t>
            </a:r>
            <a:r>
              <a:rPr lang="en-US" dirty="0"/>
              <a:t>from each other. If there are over </a:t>
            </a:r>
            <a:r>
              <a:rPr lang="en-US" dirty="0" smtClean="0"/>
              <a:t>100</a:t>
            </a:r>
            <a:r>
              <a:rPr lang="tr-TR" dirty="0" smtClean="0"/>
              <a:t> </a:t>
            </a:r>
            <a:r>
              <a:rPr lang="en-US" dirty="0" smtClean="0"/>
              <a:t>known </a:t>
            </a:r>
            <a:r>
              <a:rPr lang="en-US" dirty="0"/>
              <a:t>elements, then there are over 100 </a:t>
            </a:r>
            <a:r>
              <a:rPr lang="en-US" dirty="0" smtClean="0"/>
              <a:t>known</a:t>
            </a:r>
            <a:r>
              <a:rPr lang="tr-TR" dirty="0" smtClean="0"/>
              <a:t> </a:t>
            </a:r>
            <a:r>
              <a:rPr lang="tr-TR" dirty="0" err="1" smtClean="0"/>
              <a:t>atoms</a:t>
            </a:r>
            <a:r>
              <a:rPr lang="tr-TR" dirty="0"/>
              <a:t>.</a:t>
            </a:r>
          </a:p>
          <a:p>
            <a:r>
              <a:rPr lang="en-US" dirty="0"/>
              <a:t>Every atom has a </a:t>
            </a:r>
            <a:r>
              <a:rPr lang="en-US" b="1" dirty="0"/>
              <a:t>nucleus</a:t>
            </a:r>
            <a:r>
              <a:rPr lang="en-US" dirty="0"/>
              <a:t>.</a:t>
            </a:r>
            <a:r>
              <a:rPr lang="en-US" b="1" dirty="0"/>
              <a:t> </a:t>
            </a:r>
            <a:endParaRPr lang="tr-TR" b="1" dirty="0" smtClean="0"/>
          </a:p>
          <a:p>
            <a:r>
              <a:rPr lang="en-US" dirty="0" smtClean="0"/>
              <a:t>The </a:t>
            </a:r>
            <a:r>
              <a:rPr lang="en-US" dirty="0"/>
              <a:t>nucleus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located </a:t>
            </a:r>
            <a:r>
              <a:rPr lang="en-US" dirty="0"/>
              <a:t>at the center of the atom.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A CLOSER LOOK AT ATOMS - 2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1428736"/>
            <a:ext cx="4329114" cy="5043510"/>
          </a:xfrm>
        </p:spPr>
        <p:txBody>
          <a:bodyPr>
            <a:normAutofit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nucleus</a:t>
            </a:r>
            <a:r>
              <a:rPr lang="tr-TR" dirty="0" smtClean="0"/>
              <a:t> </a:t>
            </a:r>
            <a:r>
              <a:rPr lang="en-US" dirty="0" smtClean="0"/>
              <a:t>contains</a:t>
            </a:r>
            <a:r>
              <a:rPr lang="tr-TR" dirty="0" smtClean="0"/>
              <a:t>:</a:t>
            </a:r>
            <a:r>
              <a:rPr lang="en-US" dirty="0" smtClean="0"/>
              <a:t> </a:t>
            </a:r>
            <a:endParaRPr lang="tr-TR" dirty="0" smtClean="0"/>
          </a:p>
          <a:p>
            <a:pPr lvl="1"/>
            <a:r>
              <a:rPr lang="en-US" dirty="0" smtClean="0"/>
              <a:t>positively</a:t>
            </a:r>
            <a:r>
              <a:rPr lang="tr-TR" dirty="0" smtClean="0"/>
              <a:t> </a:t>
            </a:r>
            <a:r>
              <a:rPr lang="en-US" dirty="0" smtClean="0"/>
              <a:t>charged particles </a:t>
            </a:r>
            <a:r>
              <a:rPr lang="tr-TR" dirty="0" smtClean="0"/>
              <a:t>(</a:t>
            </a:r>
            <a:r>
              <a:rPr lang="en-US" dirty="0" smtClean="0"/>
              <a:t>called </a:t>
            </a:r>
            <a:r>
              <a:rPr lang="en-US" b="1" dirty="0" smtClean="0"/>
              <a:t>protons</a:t>
            </a:r>
            <a:r>
              <a:rPr lang="tr-TR" dirty="0" smtClean="0"/>
              <a:t>)</a:t>
            </a:r>
          </a:p>
          <a:p>
            <a:pPr lvl="1"/>
            <a:r>
              <a:rPr lang="en-US" dirty="0" smtClean="0"/>
              <a:t>uncharged particles </a:t>
            </a:r>
            <a:r>
              <a:rPr lang="tr-TR" dirty="0" smtClean="0"/>
              <a:t>(</a:t>
            </a:r>
            <a:r>
              <a:rPr lang="en-US" dirty="0" smtClean="0"/>
              <a:t>called </a:t>
            </a:r>
            <a:r>
              <a:rPr lang="en-US" b="1" dirty="0" smtClean="0"/>
              <a:t>neutrons</a:t>
            </a:r>
            <a:r>
              <a:rPr lang="tr-TR" dirty="0" smtClean="0"/>
              <a:t>)</a:t>
            </a:r>
            <a:r>
              <a:rPr lang="en-US" b="1" dirty="0" smtClean="0"/>
              <a:t> </a:t>
            </a:r>
            <a:endParaRPr lang="tr-TR" b="1" dirty="0"/>
          </a:p>
          <a:p>
            <a:r>
              <a:rPr lang="tr-TR" dirty="0"/>
              <a:t>N</a:t>
            </a:r>
            <a:r>
              <a:rPr lang="en-US" dirty="0" err="1" smtClean="0"/>
              <a:t>egatively</a:t>
            </a:r>
            <a:r>
              <a:rPr lang="tr-TR" dirty="0" smtClean="0"/>
              <a:t> </a:t>
            </a:r>
            <a:r>
              <a:rPr lang="en-US" dirty="0"/>
              <a:t>charged particles </a:t>
            </a:r>
            <a:r>
              <a:rPr lang="tr-TR" dirty="0" smtClean="0"/>
              <a:t>(</a:t>
            </a:r>
            <a:r>
              <a:rPr lang="en-US" dirty="0" smtClean="0"/>
              <a:t>called </a:t>
            </a:r>
            <a:r>
              <a:rPr lang="en-US" b="1" dirty="0" smtClean="0"/>
              <a:t>electrons</a:t>
            </a:r>
            <a:r>
              <a:rPr lang="tr-TR" dirty="0" smtClean="0"/>
              <a:t>)</a:t>
            </a:r>
            <a:r>
              <a:rPr lang="en-US" dirty="0" smtClean="0"/>
              <a:t> </a:t>
            </a:r>
            <a:r>
              <a:rPr lang="en-US" dirty="0"/>
              <a:t>orbit around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nucleus</a:t>
            </a:r>
            <a:endParaRPr lang="tr-TR" dirty="0" smtClean="0"/>
          </a:p>
          <a:p>
            <a:endParaRPr lang="tr-T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1571612"/>
            <a:ext cx="4381500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5 Düz Ok Bağlayıcısı"/>
          <p:cNvCxnSpPr/>
          <p:nvPr/>
        </p:nvCxnSpPr>
        <p:spPr>
          <a:xfrm rot="5400000" flipH="1" flipV="1">
            <a:off x="5214942" y="4572008"/>
            <a:ext cx="1214446" cy="642942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Metin kutusu"/>
          <p:cNvSpPr txBox="1"/>
          <p:nvPr/>
        </p:nvSpPr>
        <p:spPr>
          <a:xfrm>
            <a:off x="4286248" y="5500702"/>
            <a:ext cx="46434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QUESTIONS: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- Do an atom </a:t>
            </a:r>
            <a:r>
              <a:rPr lang="tr-TR" dirty="0" err="1" smtClean="0">
                <a:solidFill>
                  <a:srgbClr val="FF0000"/>
                </a:solidFill>
              </a:rPr>
              <a:t>really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look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like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this</a:t>
            </a:r>
            <a:r>
              <a:rPr lang="tr-TR" dirty="0" smtClean="0">
                <a:solidFill>
                  <a:srgbClr val="FF0000"/>
                </a:solidFill>
              </a:rPr>
              <a:t>?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- </a:t>
            </a:r>
            <a:r>
              <a:rPr lang="tr-TR" dirty="0" err="1" smtClean="0">
                <a:solidFill>
                  <a:srgbClr val="FF0000"/>
                </a:solidFill>
              </a:rPr>
              <a:t>Have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you</a:t>
            </a:r>
            <a:r>
              <a:rPr lang="tr-TR" dirty="0" smtClean="0">
                <a:solidFill>
                  <a:srgbClr val="FF0000"/>
                </a:solidFill>
              </a:rPr>
              <a:t> ever </a:t>
            </a:r>
            <a:r>
              <a:rPr lang="tr-TR" dirty="0" err="1" smtClean="0">
                <a:solidFill>
                  <a:srgbClr val="FF0000"/>
                </a:solidFill>
              </a:rPr>
              <a:t>thought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about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the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relative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sizes</a:t>
            </a:r>
            <a:r>
              <a:rPr lang="tr-TR" dirty="0" smtClean="0">
                <a:solidFill>
                  <a:srgbClr val="FF0000"/>
                </a:solidFill>
              </a:rPr>
              <a:t> of </a:t>
            </a:r>
            <a:r>
              <a:rPr lang="tr-TR" dirty="0" err="1" smtClean="0">
                <a:solidFill>
                  <a:srgbClr val="FF0000"/>
                </a:solidFill>
              </a:rPr>
              <a:t>these</a:t>
            </a:r>
            <a:r>
              <a:rPr lang="tr-TR" dirty="0" smtClean="0">
                <a:solidFill>
                  <a:srgbClr val="FF0000"/>
                </a:solidFill>
              </a:rPr>
              <a:t>?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1255</Words>
  <Application>Microsoft Office PowerPoint</Application>
  <PresentationFormat>Ekran Gösterisi (4:3)</PresentationFormat>
  <Paragraphs>113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3" baseType="lpstr">
      <vt:lpstr>Ofis Teması</vt:lpstr>
      <vt:lpstr>MATTER, ELEMENTS, AND COMPOUNDS</vt:lpstr>
      <vt:lpstr>MATTER</vt:lpstr>
      <vt:lpstr>ELEMENT</vt:lpstr>
      <vt:lpstr>PERIODIC TABLE</vt:lpstr>
      <vt:lpstr>COMPOUND</vt:lpstr>
      <vt:lpstr>MOLECULE AND ATOM</vt:lpstr>
      <vt:lpstr>MIXTURE AND ALLOY</vt:lpstr>
      <vt:lpstr>A CLOSER LOOK AT ATOMS - 1</vt:lpstr>
      <vt:lpstr>A CLOSER LOOK AT ATOMS - 2</vt:lpstr>
      <vt:lpstr>A CLOSER LOOK AT ATOMS - 3</vt:lpstr>
      <vt:lpstr>A CLOSER LOOK AT ATOMS - 4</vt:lpstr>
      <vt:lpstr>A CLOSER LOOK AT ATOMS - 5</vt:lpstr>
      <vt:lpstr>VALENCE</vt:lpstr>
      <vt:lpstr>CONDUCTIVITY</vt:lpstr>
      <vt:lpstr>CONDUCTORS - 1</vt:lpstr>
      <vt:lpstr>CONDUCTORS - 2</vt:lpstr>
      <vt:lpstr>INSULATORS - 1</vt:lpstr>
      <vt:lpstr>INSULATORS - 2</vt:lpstr>
      <vt:lpstr>SEMICONDUCTORS</vt:lpstr>
      <vt:lpstr>IONS / IONIZATION</vt:lpstr>
      <vt:lpstr>Homework #1 </vt:lpstr>
      <vt:lpstr>Scilab Assignment #2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MATTER, ELEMENTS, AND COMPOUNDS</dc:title>
  <dc:creator>Egemen</dc:creator>
  <cp:lastModifiedBy>Egemen</cp:lastModifiedBy>
  <cp:revision>23</cp:revision>
  <dcterms:created xsi:type="dcterms:W3CDTF">2016-10-11T13:18:00Z</dcterms:created>
  <dcterms:modified xsi:type="dcterms:W3CDTF">2016-10-12T09:19:04Z</dcterms:modified>
</cp:coreProperties>
</file>