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4" r:id="rId9"/>
    <p:sldId id="266" r:id="rId10"/>
    <p:sldId id="267" r:id="rId11"/>
    <p:sldId id="262"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dirty="0" err="1" smtClean="0">
                <a:solidFill>
                  <a:schemeClr val="tx1"/>
                </a:solidFill>
                <a:latin typeface="Calibri" pitchFamily="34" charset="0"/>
                <a:cs typeface="Calibri" pitchFamily="34" charset="0"/>
              </a:rPr>
              <a:t>Gerontolojik</a:t>
            </a:r>
            <a:r>
              <a:rPr lang="tr-TR" sz="3000" dirty="0" smtClean="0">
                <a:solidFill>
                  <a:schemeClr val="tx1"/>
                </a:solidFill>
                <a:latin typeface="Calibri" pitchFamily="34" charset="0"/>
                <a:cs typeface="Calibri" pitchFamily="34" charset="0"/>
              </a:rPr>
              <a:t>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Sağlık hizmetleri</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Ayrıca ABD’deki özel şirketler de bu sigortanın kapsamını desteklemektedirler. Bu hizmetten faydalananlar ilaç planını seçer ve aylık olarak sigortanın karşılığı olan ücreti öderler. Diğer sigortalarda olduğu gibi, birey ilk seçiminde bir ilaç planına kayıt yaptırmamaya karar verirse, daha sonra herhangi bir ilaç planına katılmak için ceza ödeyebilir (http://www.cms.hhs.gov/ </a:t>
            </a:r>
            <a:r>
              <a:rPr lang="tr-TR" sz="2800" dirty="0" err="1"/>
              <a:t>MedicareGenInfo</a:t>
            </a:r>
            <a:r>
              <a:rPr lang="tr-TR" sz="2800" dirty="0"/>
              <a:t>).</a:t>
            </a:r>
          </a:p>
        </p:txBody>
      </p:sp>
    </p:spTree>
    <p:extLst>
      <p:ext uri="{BB962C8B-B14F-4D97-AF65-F5344CB8AC3E}">
        <p14:creationId xmlns:p14="http://schemas.microsoft.com/office/powerpoint/2010/main" val="2481844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err="1"/>
              <a:t>Hablemitoğlu</a:t>
            </a:r>
            <a:r>
              <a:rPr lang="tr-TR" dirty="0"/>
              <a:t>, Ş., </a:t>
            </a:r>
            <a:r>
              <a:rPr lang="tr-TR" dirty="0" err="1"/>
              <a:t>Özmete</a:t>
            </a:r>
            <a:r>
              <a:rPr lang="tr-TR" dirty="0"/>
              <a:t>, E., 2010.  Yaşlı Refahı:  Yaşlılar İçin Sosyal Hizmet. Kilit Yayınları,  Ankara</a:t>
            </a:r>
          </a:p>
          <a:p>
            <a:r>
              <a:rPr lang="tr-TR" dirty="0"/>
              <a:t>Koşar, N. 1996. Sosyal Hizmetlerde Yaşlı Refahı Alanı. Şafak Matbaacılık.  Ankara</a:t>
            </a:r>
          </a:p>
          <a:p>
            <a:endParaRPr lang="tr-TR" dirty="0"/>
          </a:p>
        </p:txBody>
      </p:sp>
    </p:spTree>
    <p:extLst>
      <p:ext uri="{BB962C8B-B14F-4D97-AF65-F5344CB8AC3E}">
        <p14:creationId xmlns:p14="http://schemas.microsoft.com/office/powerpoint/2010/main" val="775005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Sağlığın Geliştirilmesi:</a:t>
            </a:r>
          </a:p>
        </p:txBody>
      </p:sp>
      <p:sp>
        <p:nvSpPr>
          <p:cNvPr id="3" name="2 İçerik Yer Tutucusu"/>
          <p:cNvSpPr>
            <a:spLocks noGrp="1"/>
          </p:cNvSpPr>
          <p:nvPr>
            <p:ph sz="quarter" idx="1"/>
          </p:nvPr>
        </p:nvSpPr>
        <p:spPr>
          <a:xfrm>
            <a:off x="457200" y="1628800"/>
            <a:ext cx="8229600" cy="4528160"/>
          </a:xfrm>
        </p:spPr>
        <p:txBody>
          <a:bodyPr>
            <a:normAutofit/>
          </a:bodyPr>
          <a:lstStyle/>
          <a:p>
            <a:pPr algn="just"/>
            <a:r>
              <a:rPr lang="tr-TR" dirty="0" smtClean="0"/>
              <a:t>Günümüzde </a:t>
            </a:r>
            <a:r>
              <a:rPr lang="tr-TR" dirty="0"/>
              <a:t>yaşlıları da, daha önceleri hedefi gençler olan sağlığı geliştirme programlarına dahil etme yönünde bir çaba vardır. Bağışıklama, özellikle gribal durumlara (</a:t>
            </a:r>
            <a:r>
              <a:rPr lang="tr-TR" dirty="0" err="1"/>
              <a:t>influenza</a:t>
            </a:r>
            <a:r>
              <a:rPr lang="tr-TR" dirty="0"/>
              <a:t>) karşı olmak üzere, bu alanda etkinliği gösterilmiş bir uygulamadır. </a:t>
            </a:r>
            <a:r>
              <a:rPr lang="tr-TR" dirty="0" smtClean="0"/>
              <a:t>İngiltere’de </a:t>
            </a:r>
            <a:r>
              <a:rPr lang="tr-TR" dirty="0"/>
              <a:t>75 yaşın üzerindeki herkes </a:t>
            </a:r>
            <a:r>
              <a:rPr lang="tr-TR" dirty="0" err="1"/>
              <a:t>influenzaya</a:t>
            </a:r>
            <a:r>
              <a:rPr lang="tr-TR" dirty="0"/>
              <a:t> karşı aşılanmakta ve yaşlılara hizmet veren sağlık personelinin de aşılanmasının etkili olduğu bildirilmektedir.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628800"/>
            <a:ext cx="8229600" cy="4528160"/>
          </a:xfrm>
        </p:spPr>
        <p:txBody>
          <a:bodyPr/>
          <a:lstStyle/>
          <a:p>
            <a:pPr algn="just"/>
            <a:r>
              <a:rPr lang="tr-TR" dirty="0"/>
              <a:t>Günümüzde sağlığın geliştirilmesine yönelik olarak genellikle hastalığa özel programlar (kanser, kalp hastalıkları) düzenlenmektedir ve bu tip programlar genellikle çoklu risk faktörlerine (beslenme, sigarayı bırakma, egzersiz) odaklanmaktadır.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smtClean="0"/>
              <a:t>Yalnız </a:t>
            </a:r>
            <a:r>
              <a:rPr lang="tr-TR" dirty="0"/>
              <a:t>yaşamanın yükünü hafifleterek aktif bir yaşam sağlamayı amaçlayan Kaliteli Yaşlanma (Age </a:t>
            </a:r>
            <a:r>
              <a:rPr lang="tr-TR" dirty="0" err="1"/>
              <a:t>Well</a:t>
            </a:r>
            <a:r>
              <a:rPr lang="tr-TR" dirty="0"/>
              <a:t>) programları düzenlenmektedir. Bazı çevresel düzenlenmelerin de yaşlıların yaşamlarını kolaylaştıracağı düşünülmekle birlikte bu gibi uygulamalar yeterli düzeyde sağlanamamaktadır.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Hastane Hizmetleri:</a:t>
            </a:r>
          </a:p>
        </p:txBody>
      </p:sp>
      <p:sp>
        <p:nvSpPr>
          <p:cNvPr id="3" name="2 İçerik Yer Tutucusu"/>
          <p:cNvSpPr>
            <a:spLocks noGrp="1"/>
          </p:cNvSpPr>
          <p:nvPr>
            <p:ph sz="quarter" idx="1"/>
          </p:nvPr>
        </p:nvSpPr>
        <p:spPr/>
        <p:txBody>
          <a:bodyPr/>
          <a:lstStyle/>
          <a:p>
            <a:pPr algn="just"/>
            <a:r>
              <a:rPr lang="tr-TR" dirty="0" smtClean="0"/>
              <a:t>Sağlık </a:t>
            </a:r>
            <a:r>
              <a:rPr lang="tr-TR" dirty="0"/>
              <a:t>hizmetleri ve sosyal hizmetler arasında hastane hizmetleri, başta acil tıbbi bakım olmak üzere, diğerlerine kıyasla çok büyük yer tutmaktadır. Sadece belirli bir yaş ve üzerine hizmet veren geriatri uzmanlarının çalıştığı sağlık kuruluşları olabileceği gibi, geriatriyi de tıbbın bir dalı olarak görerek, mezuniyet öncesi geriatri eğitimini artırarak yaşlılara sağlık hizmetini bütün sağlık çalışanlarınca sunulup, gerektiğinde geriatri uzmanlarından konsültasyon isteme şeklinde –</a:t>
            </a:r>
            <a:r>
              <a:rPr lang="tr-TR" dirty="0" err="1"/>
              <a:t>alışıgelmiş</a:t>
            </a:r>
            <a:r>
              <a:rPr lang="tr-TR" dirty="0"/>
              <a:t> sistemde olduğu gibi– hastane sistemleri kurulabilir (</a:t>
            </a:r>
            <a:r>
              <a:rPr lang="tr-TR" dirty="0" err="1"/>
              <a:t>Telatar</a:t>
            </a:r>
            <a:r>
              <a:rPr lang="tr-TR" dirty="0"/>
              <a:t> ve </a:t>
            </a:r>
            <a:r>
              <a:rPr lang="tr-TR" dirty="0" err="1"/>
              <a:t>Özcebe</a:t>
            </a:r>
            <a:r>
              <a:rPr lang="tr-TR" dirty="0"/>
              <a:t> 2004).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700808"/>
            <a:ext cx="8229600" cy="4456152"/>
          </a:xfrm>
        </p:spPr>
        <p:txBody>
          <a:bodyPr/>
          <a:lstStyle/>
          <a:p>
            <a:pPr algn="just"/>
            <a:r>
              <a:rPr lang="tr-TR" dirty="0"/>
              <a:t>Yaşlıya sunulacak hizmetler, yaşlının fiziksel, ruhsal ve sosyal sağlığını destekleyecek boyutta ve kolay ulaşılabilir olmalıdır. Yaşlı hizmetleri birinci basamak hizmetlerin içine entegre edilmeli, bunun yanında kronik hastalıklar, psikolojik ve sosyal sorunlar için geriatri klinikleri ve bakımevleri kurulmalıdır.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Türkiye’de yaşlı hizmetleri ilk defa 1963 yılında Sağlık Sosyal Yardım Bakanlığı’na bağlı Sosyal Hizmetler Genel Müdürlüğü’nün kurulması ile kamu hizmetleri içerisindeki yerini almıştır. 1982 Anayasası’nın 61. maddesinde yaşlılara yönelik olarak “yaşlılar devletçe korunur. Yaşlılara devlet yardımı ve sağlanacak diğer haklar ve kolaylıklar kanunla düzenlenir” hükmü yer almaktadır. </a:t>
            </a:r>
          </a:p>
        </p:txBody>
      </p:sp>
    </p:spTree>
    <p:extLst>
      <p:ext uri="{BB962C8B-B14F-4D97-AF65-F5344CB8AC3E}">
        <p14:creationId xmlns:p14="http://schemas.microsoft.com/office/powerpoint/2010/main" val="3554528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Sosyal hizmetlerin bir şemsiye altına alınması amacıyla 2828 Sayılı Sosyal Hizmetler Çocuk Esirgeme Kurumu Kanunu, 27.05.1983 tarihinde Resmi </a:t>
            </a:r>
            <a:r>
              <a:rPr lang="tr-TR" dirty="0" err="1"/>
              <a:t>Gazete’de</a:t>
            </a:r>
            <a:r>
              <a:rPr lang="tr-TR" dirty="0"/>
              <a:t> yayınlanarak yürürlüğe girmiştir. Bu kanunla korunmaya, bakıma ya da yardıma muhtaç aile, çocuk, sakat, yaşlı ve diğer kişilere götürülen sosyal hizmetler ve bu faaliyetlerin düzenlenmesi amaçlanmıştır. </a:t>
            </a:r>
          </a:p>
        </p:txBody>
      </p:sp>
    </p:spTree>
    <p:extLst>
      <p:ext uri="{BB962C8B-B14F-4D97-AF65-F5344CB8AC3E}">
        <p14:creationId xmlns:p14="http://schemas.microsoft.com/office/powerpoint/2010/main" val="2263143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ABD’de sağlık sigortası (</a:t>
            </a:r>
            <a:r>
              <a:rPr lang="tr-TR" sz="2800" dirty="0" err="1"/>
              <a:t>medicare</a:t>
            </a:r>
            <a:r>
              <a:rPr lang="tr-TR" sz="2800" dirty="0"/>
              <a:t>) kapsamındaki hastane hizmetleri ve medikal hizmetlerin dışında, 2006 yılı Ocak ayından itibaren reçeteli ilaçlar da sigorta kapsamına alınmıştır. Bu hizmetten, sağlık sigortası olan tüm bireyler yararlanabilmektedir. Sağlık sigortası bulunan herkes reçeteli ilaçların ücretlerinin düşürülmesine yardım eden ve yüksek fiyatlara karşı koruyan reçeteli ilaç sigortasından yararlanabilmektedir. </a:t>
            </a:r>
          </a:p>
        </p:txBody>
      </p:sp>
    </p:spTree>
    <p:extLst>
      <p:ext uri="{BB962C8B-B14F-4D97-AF65-F5344CB8AC3E}">
        <p14:creationId xmlns:p14="http://schemas.microsoft.com/office/powerpoint/2010/main" val="12811114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8</TotalTime>
  <Words>535</Words>
  <Application>Microsoft Office PowerPoint</Application>
  <PresentationFormat>Ekran Gösterisi (4:3)</PresentationFormat>
  <Paragraphs>19</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Sosyal Hizmet Bölümü</vt:lpstr>
      <vt:lpstr>Sağlığın Geliştirilmesi:</vt:lpstr>
      <vt:lpstr>PowerPoint Sunusu</vt:lpstr>
      <vt:lpstr>PowerPoint Sunusu</vt:lpstr>
      <vt:lpstr>Hastane Hizmetleri:</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12</cp:revision>
  <dcterms:created xsi:type="dcterms:W3CDTF">2017-04-26T08:36:58Z</dcterms:created>
  <dcterms:modified xsi:type="dcterms:W3CDTF">2020-05-02T06:50:34Z</dcterms:modified>
</cp:coreProperties>
</file>