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D55D-C664-8B4E-A144-90F70CEF942A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F99CD-5E3B-3042-A695-CFA9EBC38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1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4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28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34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91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11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56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13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6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27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27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49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E12F-CDF8-3345-8F8D-983D95872808}" type="datetimeFigureOut">
              <a:rPr lang="tr-TR" smtClean="0"/>
              <a:t>6.01.2020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4B3C-7FC6-AA4E-98A7-8708D3EE4F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0ahUKEwiTgovnqeHYAhWD3SwKHZCrA4gQjB0IBg&amp;url=http%3A%2F%2Fjeffreydachmd.com%2F2015%2F12%2Fcolostrum-more-effective-than-flu-vaccine%2F&amp;psig=AOvVaw23C-R0LzuA8ztpIzwDKQP5&amp;ust=1516352704395350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0ahUKEwjQqonpquHYAhUD1ywKHWWnAekQjB0IBg&amp;url=http%3A%2F%2Fwww.askthefarmers.com%2Fcalves-colostrum%2F&amp;psig=AOvVaw23C-R0LzuA8ztpIzwDKQP5&amp;ust=1516352704395350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0ahUKEwjQqonpquHYAhUD1ywKHWWnAekQjB0IBg&amp;url=http%3A%2F%2Fwww.askthefarmers.com%2Fcalves-colostrum%2F&amp;psig=AOvVaw23C-R0LzuA8ztpIzwDKQP5&amp;ust=1516352704395350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55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/>
              <a:t>REPRODUCTIVE HERD HEALTH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209861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Colostrum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management</a:t>
            </a:r>
            <a:endParaRPr lang="tr-TR" sz="3200" b="1" dirty="0"/>
          </a:p>
        </p:txBody>
      </p:sp>
      <p:sp>
        <p:nvSpPr>
          <p:cNvPr id="2" name="Dikdörtgen 1"/>
          <p:cNvSpPr/>
          <p:nvPr/>
        </p:nvSpPr>
        <p:spPr>
          <a:xfrm>
            <a:off x="1047837" y="2094318"/>
            <a:ext cx="80971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According to Ig concentration, colostrum is divided into three classes: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a) Weak &lt;22 mg / ml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b) Medium 22-50 mg / ml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c) Very good&gt; 50 mg / ml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9546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2443397"/>
            <a:ext cx="9938479" cy="230848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09665" y="414223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861279" y="1244144"/>
            <a:ext cx="8134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Level of immunoglobulin fractions of colostrum and normal milk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5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9665" y="414223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861279" y="1244144"/>
            <a:ext cx="813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colostrum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consumption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after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birth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57" y="2128603"/>
            <a:ext cx="7917305" cy="27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8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9665" y="414223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861279" y="1244144"/>
            <a:ext cx="8134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Factors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affecting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colostrum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quality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238501" y="2158584"/>
            <a:ext cx="58757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Race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Age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Colostrum administration time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Feeding before birth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/>
              <a:t>Corticosteroid 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/>
              <a:t>Early birth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9471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59173" y="2473378"/>
            <a:ext cx="1011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COLOLOSTRUM MANAGEMENT IN NEWBORNS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5414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4897" y="1214202"/>
            <a:ext cx="5976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continuity of the herd in cattle breeding depends on the success of the healthy calf breeding program</a:t>
            </a:r>
            <a:endParaRPr lang="tr-TR" sz="3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499671" y="224852"/>
            <a:ext cx="420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33" y="454406"/>
            <a:ext cx="6450767" cy="564379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973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90" y="787431"/>
            <a:ext cx="6389456" cy="5697278"/>
          </a:xfrm>
        </p:spPr>
      </p:pic>
      <p:sp>
        <p:nvSpPr>
          <p:cNvPr id="5" name="Metin kutusu 4"/>
          <p:cNvSpPr txBox="1"/>
          <p:nvPr/>
        </p:nvSpPr>
        <p:spPr>
          <a:xfrm>
            <a:off x="0" y="209861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05464" y="1794982"/>
            <a:ext cx="4947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15-20% of calf deaths are </a:t>
            </a:r>
            <a:endParaRPr lang="tr-TR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due </a:t>
            </a:r>
            <a:r>
              <a:rPr lang="en-US" sz="3200" b="1" dirty="0">
                <a:solidFill>
                  <a:srgbClr val="FF0000"/>
                </a:solidFill>
              </a:rPr>
              <a:t>to </a:t>
            </a:r>
            <a:r>
              <a:rPr lang="en-US" sz="3200" b="1" dirty="0" err="1">
                <a:solidFill>
                  <a:srgbClr val="FF0000"/>
                </a:solidFill>
              </a:rPr>
              <a:t>misfeeding</a:t>
            </a:r>
            <a:r>
              <a:rPr lang="en-US" sz="3200" b="1" dirty="0">
                <a:solidFill>
                  <a:srgbClr val="FF0000"/>
                </a:solidFill>
              </a:rPr>
              <a:t> methods.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779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9909" y="2041534"/>
            <a:ext cx="5406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With a good care-feeding method, the mortality rate can be reduced to 3-5%.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0" y="209861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6" y="929390"/>
            <a:ext cx="6945444" cy="509665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80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05170" y="2029493"/>
            <a:ext cx="5931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colostrum is a unique food source for minimizing health problems</a:t>
            </a:r>
            <a:endParaRPr lang="tr-TR" sz="28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0" y="209861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74" y="209860"/>
            <a:ext cx="6586928" cy="457200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0062250" y="4781861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smtClean="0">
                <a:solidFill>
                  <a:srgbClr val="7D7D7D"/>
                </a:solidFill>
                <a:effectLst/>
                <a:latin typeface="arial" charset="0"/>
                <a:hlinkClick r:id="rId3"/>
              </a:rPr>
              <a:t>jeffreydachmd.com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691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99869" y="1330458"/>
            <a:ext cx="64557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Colostrum starts to be produced during </a:t>
            </a:r>
            <a:r>
              <a:rPr lang="en-US" sz="2800" dirty="0" err="1">
                <a:solidFill>
                  <a:srgbClr val="FF0000"/>
                </a:solidFill>
              </a:rPr>
              <a:t>colostrogenesis</a:t>
            </a:r>
            <a:r>
              <a:rPr lang="en-US" sz="2800" dirty="0">
                <a:solidFill>
                  <a:srgbClr val="FF0000"/>
                </a:solidFill>
              </a:rPr>
              <a:t>. especially Ig is different from normal milk. After 24 hours, it starts to return to normal milk. It becomes normal at 72 hours.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41586" y="253240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56" y="217516"/>
            <a:ext cx="5029200" cy="533442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9925337" y="546630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smtClean="0">
                <a:solidFill>
                  <a:srgbClr val="7D7D7D"/>
                </a:solidFill>
                <a:effectLst/>
                <a:latin typeface="arial" charset="0"/>
                <a:hlinkClick r:id="rId3"/>
              </a:rPr>
              <a:t>askthefarmers.com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099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209861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329784" y="1424066"/>
            <a:ext cx="7400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Immediately after birth, the offspring should </a:t>
            </a: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absorb </a:t>
            </a:r>
            <a:r>
              <a:rPr lang="en-US" sz="2800" dirty="0">
                <a:solidFill>
                  <a:srgbClr val="FF0000"/>
                </a:solidFill>
              </a:rPr>
              <a:t>their mother to provide passive immunity.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69" y="2008682"/>
            <a:ext cx="4360471" cy="350769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235789" y="551638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i="0" u="none" strike="noStrike" smtClean="0">
                <a:solidFill>
                  <a:srgbClr val="7D7D7D"/>
                </a:solidFill>
                <a:effectLst/>
                <a:latin typeface="arial" charset="0"/>
                <a:hlinkClick r:id="rId3"/>
              </a:rPr>
              <a:t>askthefarmers.com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087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145025" y="6488668"/>
            <a:ext cx="310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1588957"/>
            <a:ext cx="10126657" cy="346272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34518" y="404733"/>
            <a:ext cx="4207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Colostrum</a:t>
            </a:r>
            <a:r>
              <a:rPr lang="tr-TR" sz="3200" b="1" dirty="0"/>
              <a:t> </a:t>
            </a:r>
            <a:r>
              <a:rPr lang="tr-TR" sz="3200" b="1" dirty="0" err="1"/>
              <a:t>management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5895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269</Words>
  <Application>Microsoft Office PowerPoint</Application>
  <PresentationFormat>Geniş ekran</PresentationFormat>
  <Paragraphs>46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MOY</cp:lastModifiedBy>
  <cp:revision>5</cp:revision>
  <dcterms:created xsi:type="dcterms:W3CDTF">2018-01-18T09:07:15Z</dcterms:created>
  <dcterms:modified xsi:type="dcterms:W3CDTF">2020-01-06T07:55:44Z</dcterms:modified>
</cp:coreProperties>
</file>