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FD55D-C664-8B4E-A144-90F70CEF942A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F99CD-5E3B-3042-A695-CFA9EBC38D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9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4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28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34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1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11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564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13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6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27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27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EE12F-CDF8-3345-8F8D-983D95872808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source=images&amp;cd=&amp;cad=rja&amp;uact=8&amp;ved=0ahUKEwiTgovnqeHYAhWD3SwKHZCrA4gQjB0IBg&amp;url=http%3A%2F%2Fjeffreydachmd.com%2F2015%2F12%2Fcolostrum-more-effective-than-flu-vaccine%2F&amp;psig=AOvVaw23C-R0LzuA8ztpIzwDKQP5&amp;ust=1516352704395350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source=images&amp;cd=&amp;cad=rja&amp;uact=8&amp;ved=0ahUKEwjQqonpquHYAhUD1ywKHWWnAekQjB0IBg&amp;url=http%3A%2F%2Fwww.askthefarmers.com%2Fcalves-colostrum%2F&amp;psig=AOvVaw23C-R0LzuA8ztpIzwDKQP5&amp;ust=1516352704395350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r/url?sa=i&amp;rct=j&amp;q=&amp;esrc=s&amp;source=images&amp;cd=&amp;cad=rja&amp;uact=8&amp;ved=0ahUKEwjQqonpquHYAhUD1ywKHWWnAekQjB0IBg&amp;url=http%3A%2F%2Fwww.askthefarmers.com%2Fcalves-colostrum%2F&amp;psig=AOvVaw23C-R0LzuA8ztpIzwDKQP5&amp;ust=1516352704395350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209861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/>
              <a:t>Colostrum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management</a:t>
            </a:r>
            <a:endParaRPr lang="tr-TR" sz="3200" b="1" dirty="0"/>
          </a:p>
        </p:txBody>
      </p:sp>
      <p:sp>
        <p:nvSpPr>
          <p:cNvPr id="2" name="Dikdörtgen 1"/>
          <p:cNvSpPr/>
          <p:nvPr/>
        </p:nvSpPr>
        <p:spPr>
          <a:xfrm>
            <a:off x="1047837" y="2094318"/>
            <a:ext cx="80971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According to Ig concentration, colostrum is divided into three classes: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a) Weak &lt;22 mg / ml</a:t>
            </a:r>
          </a:p>
          <a:p>
            <a:r>
              <a:rPr lang="en-US" sz="2800" dirty="0">
                <a:solidFill>
                  <a:srgbClr val="FF0000"/>
                </a:solidFill>
              </a:rPr>
              <a:t>b) Medium 22-50 mg / ml</a:t>
            </a:r>
          </a:p>
          <a:p>
            <a:r>
              <a:rPr lang="en-US" sz="2800" dirty="0">
                <a:solidFill>
                  <a:srgbClr val="FF0000"/>
                </a:solidFill>
              </a:rPr>
              <a:t>c) Very good&gt; 50 mg / ml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9546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1" y="2443397"/>
            <a:ext cx="9938479" cy="23084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09665" y="414223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Level of immunoglobulin fractions of colostrum and normal milk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05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09665" y="414223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rgbClr val="FF0000"/>
                </a:solidFill>
              </a:rPr>
              <a:t>colostrum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consumption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after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birth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57" y="2128603"/>
            <a:ext cx="7917305" cy="271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88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09665" y="414223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rgbClr val="FF0000"/>
                </a:solidFill>
              </a:rPr>
              <a:t>Factors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affecting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colostrum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quality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238501" y="2158584"/>
            <a:ext cx="587571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b="1" dirty="0"/>
              <a:t>Race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b="1" dirty="0"/>
              <a:t>Age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b="1" dirty="0"/>
              <a:t>Colostrum administration time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b="1" dirty="0"/>
              <a:t>Feeding before birth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b="1" dirty="0"/>
              <a:t>Corticosteroid use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b="1"/>
              <a:t>Early birth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94719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259173" y="2473378"/>
            <a:ext cx="10114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COLOLOSTRUM MANAGEMENT IN NEWBORNS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15414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4897" y="1214202"/>
            <a:ext cx="59760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continuity of the herd in cattle breeding depends on the success of the healthy calf breeding program</a:t>
            </a:r>
            <a:endParaRPr lang="tr-TR" sz="32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9671" y="224852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33" y="454406"/>
            <a:ext cx="6450767" cy="564379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973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390" y="787431"/>
            <a:ext cx="6389456" cy="5697278"/>
          </a:xfrm>
        </p:spPr>
      </p:pic>
      <p:sp>
        <p:nvSpPr>
          <p:cNvPr id="5" name="Metin kutusu 4"/>
          <p:cNvSpPr txBox="1"/>
          <p:nvPr/>
        </p:nvSpPr>
        <p:spPr>
          <a:xfrm>
            <a:off x="0" y="209861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05464" y="1794982"/>
            <a:ext cx="49473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15-20% of calf deaths are 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due </a:t>
            </a:r>
            <a:r>
              <a:rPr lang="en-US" sz="3200" b="1" dirty="0">
                <a:solidFill>
                  <a:srgbClr val="FF0000"/>
                </a:solidFill>
              </a:rPr>
              <a:t>to </a:t>
            </a:r>
            <a:r>
              <a:rPr lang="en-US" sz="3200" b="1" dirty="0" err="1">
                <a:solidFill>
                  <a:srgbClr val="FF0000"/>
                </a:solidFill>
              </a:rPr>
              <a:t>misfeeding</a:t>
            </a:r>
            <a:r>
              <a:rPr lang="en-US" sz="3200" b="1" dirty="0">
                <a:solidFill>
                  <a:srgbClr val="FF0000"/>
                </a:solidFill>
              </a:rPr>
              <a:t> methods.</a:t>
            </a:r>
            <a:endParaRPr lang="tr-TR" sz="32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779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9909" y="2041534"/>
            <a:ext cx="5406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With a good care-feeding method, the mortality rate can be reduced to 3-5%.</a:t>
            </a:r>
            <a:endParaRPr lang="tr-TR" sz="28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209861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556" y="929390"/>
            <a:ext cx="6945444" cy="509665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80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05170" y="2029493"/>
            <a:ext cx="59311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colostrum is a unique food source for minimizing health problems</a:t>
            </a:r>
            <a:endParaRPr lang="tr-TR" sz="28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0" y="209861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174" y="209860"/>
            <a:ext cx="6586928" cy="457200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0062250" y="4781861"/>
            <a:ext cx="2129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jeffreydachmd.com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91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99869" y="1330458"/>
            <a:ext cx="64557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Colostrum starts to be produced during </a:t>
            </a:r>
            <a:r>
              <a:rPr lang="en-US" sz="2800" dirty="0" err="1">
                <a:solidFill>
                  <a:srgbClr val="FF0000"/>
                </a:solidFill>
              </a:rPr>
              <a:t>colostrogenesis</a:t>
            </a:r>
            <a:r>
              <a:rPr lang="en-US" sz="2800" dirty="0">
                <a:solidFill>
                  <a:srgbClr val="FF0000"/>
                </a:solidFill>
              </a:rPr>
              <a:t>. especially Ig is different from normal milk. After 24 hours, it starts to return to normal milk. It becomes normal at 72 hours.</a:t>
            </a:r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441586" y="253240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256" y="217516"/>
            <a:ext cx="5029200" cy="533442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9925337" y="5466306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askthefarmers.com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099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0" y="209861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329784" y="1424066"/>
            <a:ext cx="74000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Immediately after birth, the offspring should 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FF0000"/>
                </a:solidFill>
              </a:rPr>
              <a:t>absorb </a:t>
            </a:r>
            <a:r>
              <a:rPr lang="en-US" sz="2800" dirty="0">
                <a:solidFill>
                  <a:srgbClr val="FF0000"/>
                </a:solidFill>
              </a:rPr>
              <a:t>their mother to provide passive immunity.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269" y="2008682"/>
            <a:ext cx="4360471" cy="350769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235789" y="5516380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askthefarmers.com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087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6" y="1588957"/>
            <a:ext cx="10126657" cy="346272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34518" y="404733"/>
            <a:ext cx="4207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Colostrum</a:t>
            </a:r>
            <a:r>
              <a:rPr lang="tr-TR" sz="3200" b="1" dirty="0"/>
              <a:t> </a:t>
            </a:r>
            <a:r>
              <a:rPr lang="tr-TR" sz="3200" b="1" dirty="0" err="1"/>
              <a:t>management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8956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269</Words>
  <Application>Microsoft Office PowerPoint</Application>
  <PresentationFormat>Geniş ekran</PresentationFormat>
  <Paragraphs>46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5</cp:revision>
  <dcterms:created xsi:type="dcterms:W3CDTF">2018-01-18T09:07:15Z</dcterms:created>
  <dcterms:modified xsi:type="dcterms:W3CDTF">2020-01-06T07:55:44Z</dcterms:modified>
</cp:coreProperties>
</file>