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65" r:id="rId5"/>
    <p:sldId id="266" r:id="rId6"/>
    <p:sldId id="269" r:id="rId7"/>
    <p:sldId id="270" r:id="rId8"/>
    <p:sldId id="272" r:id="rId9"/>
    <p:sldId id="268" r:id="rId10"/>
    <p:sldId id="271" r:id="rId11"/>
  </p:sldIdLst>
  <p:sldSz cx="9144000" cy="6858000" type="screen4x3"/>
  <p:notesSz cx="6877050" cy="9656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052" autoAdjust="0"/>
  </p:normalViewPr>
  <p:slideViewPr>
    <p:cSldViewPr>
      <p:cViewPr varScale="1">
        <p:scale>
          <a:sx n="50" d="100"/>
          <a:sy n="50" d="100"/>
        </p:scale>
        <p:origin x="174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5725" y="0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2A5866-B6A8-4F7D-B4F8-DD276585E6DD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72575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5725" y="9172575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A1995-A16E-4984-8506-B2D3A4298B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0961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5405" y="0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B007A6-C0BB-405E-AD87-262DC8BAF809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3938" y="723900"/>
            <a:ext cx="4829175" cy="3621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706" y="4586964"/>
            <a:ext cx="5501640" cy="4345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72249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5405" y="9172249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B07B1-7666-46CB-B4D4-FC8CDCE9FC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918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Bir toplu dosyada birey hakkında edilen tüm bilgilerin yer alması gerekmez. Edinilen bilgilerin ayıklanması, sınıflandırılması ve aralarındaki ilişkiye göre bir düzene konması gereklidir.</a:t>
            </a:r>
            <a:endParaRPr lang="en-US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153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246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726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2601"/>
            <a:ext cx="8001000" cy="1829761"/>
          </a:xfrm>
        </p:spPr>
        <p:txBody>
          <a:bodyPr/>
          <a:lstStyle/>
          <a:p>
            <a:r>
              <a:rPr lang="tr-TR" dirty="0" smtClean="0"/>
              <a:t>Diğer Teknikler </a:t>
            </a:r>
            <a:r>
              <a:rPr lang="tr-TR" dirty="0" smtClean="0"/>
              <a:t>II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42160" y="3810000"/>
            <a:ext cx="6400800" cy="990600"/>
          </a:xfrm>
        </p:spPr>
        <p:txBody>
          <a:bodyPr/>
          <a:lstStyle/>
          <a:p>
            <a:r>
              <a:rPr lang="tr-TR" dirty="0" smtClean="0"/>
              <a:t>Yrd. Doç. </a:t>
            </a:r>
            <a:r>
              <a:rPr lang="en-US" dirty="0" smtClean="0"/>
              <a:t>Dr. Gökhan Atik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1800" dirty="0"/>
              <a:t>Bulut, S. (2010). </a:t>
            </a:r>
            <a:r>
              <a:rPr lang="tr-TR" sz="1800" dirty="0" err="1"/>
              <a:t>Bibloterapi</a:t>
            </a:r>
            <a:r>
              <a:rPr lang="tr-TR" sz="1800" dirty="0"/>
              <a:t> yönteminin okullarda psikolojik danışmanlar ve öğretmenler tarafından kullanılması. </a:t>
            </a:r>
            <a:r>
              <a:rPr lang="tr-TR" sz="1800" i="1" dirty="0"/>
              <a:t>Elektronik Sosyal Bilimler Dergisi, 9</a:t>
            </a:r>
            <a:r>
              <a:rPr lang="tr-TR" sz="1800" dirty="0"/>
              <a:t>(34), 17-31.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1800" dirty="0" err="1" smtClean="0"/>
              <a:t>Erözkan</a:t>
            </a:r>
            <a:r>
              <a:rPr lang="tr-TR" sz="1800" dirty="0" smtClean="0"/>
              <a:t>, A. (2014). </a:t>
            </a:r>
            <a:r>
              <a:rPr lang="tr-TR" sz="1800" i="1" dirty="0" smtClean="0"/>
              <a:t>Psikolojik danışma ve rehberlikte test dışı teknikler</a:t>
            </a:r>
            <a:r>
              <a:rPr lang="tr-TR" sz="1800" dirty="0" smtClean="0"/>
              <a:t>. Ankara: </a:t>
            </a:r>
            <a:r>
              <a:rPr lang="tr-TR" sz="1800" dirty="0" err="1" smtClean="0"/>
              <a:t>Mentis</a:t>
            </a:r>
            <a:r>
              <a:rPr lang="tr-TR" sz="1800" dirty="0" smtClean="0"/>
              <a:t> Yayıncılık.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1800" dirty="0" smtClean="0"/>
              <a:t>Öner</a:t>
            </a:r>
            <a:r>
              <a:rPr lang="tr-TR" sz="1800" dirty="0"/>
              <a:t>, U. (2007). </a:t>
            </a:r>
            <a:r>
              <a:rPr lang="tr-TR" sz="1800" dirty="0" err="1"/>
              <a:t>Bibliyoterapi</a:t>
            </a:r>
            <a:r>
              <a:rPr lang="tr-TR" sz="1800" dirty="0"/>
              <a:t>. </a:t>
            </a:r>
            <a:r>
              <a:rPr lang="tr-TR" sz="1800" i="1" dirty="0"/>
              <a:t>Çankaya Üniversitesi Fen-Edebiyat Fakültesi, </a:t>
            </a:r>
            <a:r>
              <a:rPr lang="tr-TR" sz="1800" i="1" dirty="0" err="1"/>
              <a:t>Journal</a:t>
            </a:r>
            <a:r>
              <a:rPr lang="tr-TR" sz="1800" i="1" dirty="0"/>
              <a:t> of </a:t>
            </a:r>
            <a:r>
              <a:rPr lang="tr-TR" sz="1800" i="1" dirty="0" err="1"/>
              <a:t>Arts</a:t>
            </a:r>
            <a:r>
              <a:rPr lang="tr-TR" sz="1800" i="1" dirty="0"/>
              <a:t> </a:t>
            </a:r>
            <a:r>
              <a:rPr lang="tr-TR" sz="1800" i="1" dirty="0" err="1"/>
              <a:t>and</a:t>
            </a:r>
            <a:r>
              <a:rPr lang="tr-TR" sz="1800" i="1" dirty="0"/>
              <a:t> </a:t>
            </a:r>
            <a:r>
              <a:rPr lang="tr-TR" sz="1800" i="1" dirty="0" err="1"/>
              <a:t>Sciences</a:t>
            </a:r>
            <a:r>
              <a:rPr lang="tr-TR" sz="1800" i="1" dirty="0"/>
              <a:t>, 7</a:t>
            </a:r>
            <a:r>
              <a:rPr lang="tr-TR" sz="1800" dirty="0"/>
              <a:t>, 133-150.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1800" dirty="0" smtClean="0"/>
              <a:t>Özel </a:t>
            </a:r>
            <a:r>
              <a:rPr lang="tr-TR" sz="1800" dirty="0"/>
              <a:t>Eğitim ve Rehberlik Hizmetleri Genel</a:t>
            </a:r>
            <a:r>
              <a:rPr lang="en-US" sz="1800" dirty="0"/>
              <a:t> </a:t>
            </a:r>
            <a:r>
              <a:rPr lang="en-US" sz="1800" dirty="0" err="1"/>
              <a:t>Müdürlüğü</a:t>
            </a:r>
            <a:r>
              <a:rPr lang="tr-TR" sz="1800" dirty="0"/>
              <a:t> (2018). </a:t>
            </a:r>
            <a:r>
              <a:rPr lang="tr-TR" sz="1800" i="1" dirty="0"/>
              <a:t>e-Rehberlik modülü </a:t>
            </a:r>
            <a:r>
              <a:rPr lang="tr-TR" sz="1800" i="1" dirty="0" err="1"/>
              <a:t>pilotlama</a:t>
            </a:r>
            <a:r>
              <a:rPr lang="tr-TR" sz="1800" i="1" dirty="0"/>
              <a:t> çalışmaları başladı</a:t>
            </a:r>
            <a:r>
              <a:rPr lang="tr-TR" sz="1800" dirty="0"/>
              <a:t>. https://orgm.meb.gov.tr/www/e-rehberlik-modulu-pilotlama-calismalari-basladi/icerik/1005 </a:t>
            </a:r>
            <a:r>
              <a:rPr lang="tr-TR" sz="1800" dirty="0" smtClean="0"/>
              <a:t>adresinden </a:t>
            </a:r>
            <a:r>
              <a:rPr lang="tr-TR" sz="1800" dirty="0"/>
              <a:t>25.02.2018 tarihinde alınmıştır</a:t>
            </a:r>
            <a:r>
              <a:rPr lang="tr-TR" sz="1800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1800" dirty="0"/>
              <a:t>Özgüven, İ. E. (1998). Bireyi tanıma teknikleri. Ankara: PDREM Yayınları.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1800" dirty="0" smtClean="0"/>
              <a:t>Şahin, C. (Ed.) (2015). </a:t>
            </a:r>
            <a:r>
              <a:rPr lang="tr-TR" sz="1800" i="1" dirty="0" smtClean="0"/>
              <a:t>Bireyi tanıma teknikleri</a:t>
            </a:r>
            <a:r>
              <a:rPr lang="tr-TR" sz="1800" dirty="0" smtClean="0"/>
              <a:t>. Ankara: </a:t>
            </a:r>
            <a:r>
              <a:rPr lang="tr-TR" sz="1800" dirty="0" err="1" smtClean="0"/>
              <a:t>Pegem</a:t>
            </a:r>
            <a:r>
              <a:rPr lang="tr-TR" sz="1800" dirty="0" smtClean="0"/>
              <a:t> Akademi.</a:t>
            </a:r>
            <a:endParaRPr lang="en-US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313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Bireye daha iyi yardım sağlayabilmek için çeşitli tekniklerle bireyler hakkında toplanan bütün bilgilerin sistemli bir şekilde özetlendiği dosyaya ‘toplu dosya’ denir. </a:t>
            </a:r>
          </a:p>
          <a:p>
            <a:r>
              <a:rPr lang="tr-TR" dirty="0" smtClean="0"/>
              <a:t>Öğrencileri tanımada kullanılan çeşitli teknikler sonucunda toplanan bilgilerin bir arada tutulmasına ve bireyin gelişiminin izlemesine yardımcı olur.</a:t>
            </a:r>
            <a:endParaRPr lang="en-US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 smtClean="0"/>
              <a:t>Toplu Dosya - I</a:t>
            </a:r>
            <a:br>
              <a:rPr lang="tr-TR" sz="3600" dirty="0" smtClean="0"/>
            </a:br>
            <a:r>
              <a:rPr lang="tr-TR" sz="3600" dirty="0" smtClean="0"/>
              <a:t>(Öğrenci Gelişim Dosyası)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88985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Toplu Dosyanın Yararları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Birey hakkında bilgilerin sistemli ve sağlıklı bir şekilde kaydedilmesine ve bulundurulmasına katkı sağlar.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Toplu dosyadan elde edilen bilgiler hem PDR hizmetleri he m de yönetimsel amaçlar için de kullanılabilir.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Öğrencilerin akademik, mesleki ve kişisel-sosyal gelişimleri daha somut olarak izlenebilir. </a:t>
            </a:r>
            <a:endParaRPr lang="en-US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 Dosya - II</a:t>
            </a:r>
            <a:endParaRPr lang="en-US" sz="4400" b="0" dirty="0"/>
          </a:p>
        </p:txBody>
      </p:sp>
    </p:spTree>
    <p:extLst>
      <p:ext uri="{BB962C8B-B14F-4D97-AF65-F5344CB8AC3E}">
        <p14:creationId xmlns:p14="http://schemas.microsoft.com/office/powerpoint/2010/main" val="817537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Toplu Dosyada Bulunması Gereken Bilgiler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Kimlik bilgileri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Ev ve aileye ilişkin bilgiler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Öğrenim düzeyi ve okul başarısına ilişkin bilgiler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Beden gelişimi ve sağlığına ilişkin bilgiler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Ruh sağlığına ilişkin bilgiler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Genel ve özel yeteneklerine ilişkin bilgiler</a:t>
            </a:r>
          </a:p>
          <a:p>
            <a:pPr marL="393192" lvl="1" indent="0">
              <a:buNone/>
            </a:pPr>
            <a:endParaRPr lang="tr-TR" dirty="0" smtClean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Toplu </a:t>
            </a:r>
            <a:r>
              <a:rPr lang="tr-TR" dirty="0" smtClean="0"/>
              <a:t>Dosya - III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241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 smtClean="0"/>
              <a:t>Toplu Dosyada Bulunması Gereken Bilgiler (Devamı)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Sınıf dışı etkinlikler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İş tecrübesi ve meslek bilgileri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Geleceğe yönelik planları ve beklentileri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Öğrenim ve iş yaşamına ilişkin gözlem kayıtları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Otobiyografi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Öğrencinin katıldığı çevre etkinlikleri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İzleme sonuçları</a:t>
            </a:r>
          </a:p>
          <a:p>
            <a:pPr lvl="1"/>
            <a:endParaRPr lang="tr-TR" dirty="0" smtClean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Toplu </a:t>
            </a:r>
            <a:r>
              <a:rPr lang="tr-TR" dirty="0" smtClean="0"/>
              <a:t>Dosya - IV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633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Toplu Dosyadaki Bilgilerin Gizlilik Düzeyleri</a:t>
            </a:r>
          </a:p>
          <a:p>
            <a:endParaRPr lang="tr-TR" b="1" dirty="0" smtClean="0"/>
          </a:p>
          <a:p>
            <a:pPr lvl="1"/>
            <a:r>
              <a:rPr lang="tr-TR" b="1" u="sng" dirty="0" smtClean="0"/>
              <a:t>Birinci Düzey:</a:t>
            </a:r>
            <a:r>
              <a:rPr lang="tr-TR" dirty="0" smtClean="0"/>
              <a:t> Bu düzeydeki bilgiler herkese açık olgusal bilgilerdir. Örneğin; öğrencinin adı, yaşı, cinsiyeti, boyu, kilosu gibi bilgiler.</a:t>
            </a:r>
          </a:p>
          <a:p>
            <a:pPr lvl="1"/>
            <a:endParaRPr lang="tr-TR" dirty="0" smtClean="0"/>
          </a:p>
          <a:p>
            <a:pPr lvl="1"/>
            <a:r>
              <a:rPr lang="tr-TR" b="1" u="sng" dirty="0" smtClean="0"/>
              <a:t>İkinci Düzey:</a:t>
            </a:r>
            <a:r>
              <a:rPr lang="tr-TR" dirty="0" smtClean="0"/>
              <a:t> Bu düzeydeki bilgiler ancak sorumlu kişilere verilecek bilgilerdir. Örneğin; öğrencinin aile gelir düzeyi, üveylik durumu gibi bilgiler. </a:t>
            </a: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 Dosya - 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312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smtClean="0"/>
              <a:t>Toplu Dosyadaki Bilgilerin Gizlilik Düzeyleri (Devamı)</a:t>
            </a:r>
          </a:p>
          <a:p>
            <a:pPr lvl="1"/>
            <a:endParaRPr lang="tr-TR" b="1" u="sng" dirty="0" smtClean="0"/>
          </a:p>
          <a:p>
            <a:pPr lvl="1"/>
            <a:r>
              <a:rPr lang="tr-TR" b="1" u="sng" dirty="0" smtClean="0"/>
              <a:t>Üçüncü Düzey:</a:t>
            </a:r>
            <a:r>
              <a:rPr lang="tr-TR" dirty="0"/>
              <a:t> </a:t>
            </a:r>
            <a:r>
              <a:rPr lang="tr-TR" dirty="0" smtClean="0"/>
              <a:t>Bu düzeydeki bilgilerin başkalarına verilebilmesi için öğrencinin veya velinin onayının alınması şarttır. Örneğin; öğretmen veya uzmanlar kurulunun öğrenciye tavsiyeleri, standart test sonuçları.</a:t>
            </a:r>
          </a:p>
          <a:p>
            <a:pPr lvl="1"/>
            <a:endParaRPr lang="tr-TR" b="1" u="sng" dirty="0" smtClean="0"/>
          </a:p>
          <a:p>
            <a:pPr lvl="1"/>
            <a:r>
              <a:rPr lang="tr-TR" b="1" u="sng" dirty="0" smtClean="0"/>
              <a:t>Dördüncü Düzey:</a:t>
            </a:r>
            <a:r>
              <a:rPr lang="tr-TR" dirty="0" smtClean="0"/>
              <a:t> Bu düzeydeki bilgilerin toplu dosyada yer almaması, başka yerlerde saklanması gerekir. Örneğin; psikolojik inceleme veya psikiyatrik muayene sonuçları, sosyal hizmet raporları, tıbbi ve yasal inceleme sonuçları. </a:t>
            </a:r>
            <a:endParaRPr lang="en-US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 Dosya - VI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003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/>
              <a:t>Toplu Dosyanın Korunması ve Kullanımında Uyulması Gereken Bazı İlkeler</a:t>
            </a:r>
          </a:p>
          <a:p>
            <a:pPr marL="109728" indent="0">
              <a:buNone/>
            </a:pPr>
            <a:endParaRPr lang="tr-TR" b="1" dirty="0"/>
          </a:p>
          <a:p>
            <a:pPr lvl="1"/>
            <a:r>
              <a:rPr lang="tr-TR" dirty="0" smtClean="0"/>
              <a:t>Toplu dosya kullanım yönergesi geliştirilmeli.</a:t>
            </a:r>
          </a:p>
          <a:p>
            <a:pPr lvl="1"/>
            <a:r>
              <a:rPr lang="tr-TR" dirty="0" smtClean="0"/>
              <a:t>Toplu dosya kullanışlı, kapsamlı ve kronolojik bir sıraya göre düzenlenmiş olmalı.</a:t>
            </a:r>
          </a:p>
          <a:p>
            <a:pPr lvl="1"/>
            <a:r>
              <a:rPr lang="tr-TR" dirty="0" smtClean="0"/>
              <a:t>Toplu dosyalardan yöneticilerin, öğretmenlerin, uzmanların, öğrenci ve velilerin yararlanması sağlanmalı.</a:t>
            </a:r>
          </a:p>
          <a:p>
            <a:pPr lvl="1"/>
            <a:r>
              <a:rPr lang="tr-TR" dirty="0" smtClean="0"/>
              <a:t>Toplu dosyalar okul ortamında, ulaşılabilir bir şekilde, birinin sorumluluğunda bulundurulmalı.</a:t>
            </a:r>
          </a:p>
          <a:p>
            <a:pPr lvl="1"/>
            <a:r>
              <a:rPr lang="tr-TR" dirty="0" smtClean="0"/>
              <a:t>Toplu dosyalarda geçerli, güvenir ve objektif bilgilere yer verilmeli.</a:t>
            </a:r>
          </a:p>
          <a:p>
            <a:pPr lvl="1"/>
            <a:r>
              <a:rPr lang="tr-TR" dirty="0" smtClean="0"/>
              <a:t>Toplu dosyalara giren bilgiler sağlıklı bir biçimde toplanmış ve aynı zamanda kullanılabilecek, yani gereksinim duyulacak bilgiler olmalı.  </a:t>
            </a:r>
          </a:p>
          <a:p>
            <a:pPr lvl="1"/>
            <a:endParaRPr lang="en-US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 Dosya - VII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612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tr-TR" sz="2000" dirty="0" smtClean="0"/>
          </a:p>
          <a:p>
            <a:r>
              <a:rPr lang="tr-TR" sz="2000" dirty="0" smtClean="0"/>
              <a:t>Özel Eğitim ve Rehberlik Hizmetleri Genel</a:t>
            </a:r>
            <a:r>
              <a:rPr lang="en-US" sz="2000" dirty="0" smtClean="0"/>
              <a:t> Müdürlüğü</a:t>
            </a:r>
            <a:r>
              <a:rPr lang="tr-TR" sz="2000" dirty="0" smtClean="0"/>
              <a:t> tarafından okul</a:t>
            </a:r>
            <a:r>
              <a:rPr lang="en-US" sz="2000" dirty="0" smtClean="0"/>
              <a:t> </a:t>
            </a:r>
            <a:r>
              <a:rPr lang="tr-TR" sz="2000" dirty="0" smtClean="0"/>
              <a:t>ve</a:t>
            </a:r>
            <a:r>
              <a:rPr lang="en-US" sz="2000" dirty="0" smtClean="0"/>
              <a:t> </a:t>
            </a:r>
            <a:r>
              <a:rPr lang="tr-TR" sz="2000" dirty="0" smtClean="0"/>
              <a:t>kurumlarda</a:t>
            </a:r>
            <a:r>
              <a:rPr lang="en-US" sz="2000" dirty="0" smtClean="0"/>
              <a:t> </a:t>
            </a:r>
            <a:r>
              <a:rPr lang="tr-TR" sz="2000" dirty="0" smtClean="0"/>
              <a:t>sürdürülen</a:t>
            </a:r>
            <a:r>
              <a:rPr lang="en-US" sz="2000" dirty="0" smtClean="0"/>
              <a:t> </a:t>
            </a:r>
            <a:r>
              <a:rPr lang="tr-TR" sz="2000" dirty="0" smtClean="0"/>
              <a:t>rehberlik</a:t>
            </a:r>
            <a:r>
              <a:rPr lang="en-US" sz="2000" dirty="0" smtClean="0"/>
              <a:t> </a:t>
            </a:r>
            <a:r>
              <a:rPr lang="en-US" sz="2000" dirty="0" err="1"/>
              <a:t>hizmetleri</a:t>
            </a:r>
            <a:r>
              <a:rPr lang="en-US" sz="2000" dirty="0"/>
              <a:t> </a:t>
            </a:r>
            <a:r>
              <a:rPr lang="en-US" sz="2000" dirty="0" err="1"/>
              <a:t>çalışmalarının</a:t>
            </a:r>
            <a:r>
              <a:rPr lang="en-US" sz="2000" dirty="0"/>
              <a:t> </a:t>
            </a:r>
            <a:r>
              <a:rPr lang="en-US" sz="2000" dirty="0" err="1"/>
              <a:t>daha</a:t>
            </a:r>
            <a:r>
              <a:rPr lang="en-US" sz="2000" dirty="0"/>
              <a:t> </a:t>
            </a:r>
            <a:r>
              <a:rPr lang="en-US" sz="2000" dirty="0" err="1"/>
              <a:t>sistematik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şekilde</a:t>
            </a:r>
            <a:r>
              <a:rPr lang="en-US" sz="2000" dirty="0"/>
              <a:t> </a:t>
            </a:r>
            <a:r>
              <a:rPr lang="en-US" sz="2000" dirty="0" err="1"/>
              <a:t>yapılandırılması</a:t>
            </a:r>
            <a:r>
              <a:rPr lang="en-US" sz="2000" dirty="0"/>
              <a:t>, </a:t>
            </a:r>
            <a:r>
              <a:rPr lang="en-US" sz="2000" dirty="0" err="1"/>
              <a:t>etkin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verimli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şekilde</a:t>
            </a:r>
            <a:r>
              <a:rPr lang="en-US" sz="2000" dirty="0"/>
              <a:t> </a:t>
            </a:r>
            <a:r>
              <a:rPr lang="en-US" sz="2000" dirty="0" err="1"/>
              <a:t>yürütülmesi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izlenebilir</a:t>
            </a:r>
            <a:r>
              <a:rPr lang="en-US" sz="2000" dirty="0"/>
              <a:t> hale </a:t>
            </a:r>
            <a:r>
              <a:rPr lang="en-US" sz="2000" dirty="0" err="1"/>
              <a:t>getirilip</a:t>
            </a:r>
            <a:r>
              <a:rPr lang="en-US" sz="2000" dirty="0"/>
              <a:t> </a:t>
            </a:r>
            <a:r>
              <a:rPr lang="en-US" sz="2000" dirty="0" err="1"/>
              <a:t>geleceğe</a:t>
            </a:r>
            <a:r>
              <a:rPr lang="en-US" sz="2000" dirty="0"/>
              <a:t> </a:t>
            </a:r>
            <a:r>
              <a:rPr lang="en-US" sz="2000" dirty="0" err="1"/>
              <a:t>yönelik</a:t>
            </a:r>
            <a:r>
              <a:rPr lang="en-US" sz="2000" dirty="0"/>
              <a:t> </a:t>
            </a:r>
            <a:r>
              <a:rPr lang="en-US" sz="2000" dirty="0" err="1"/>
              <a:t>rehberlik</a:t>
            </a:r>
            <a:r>
              <a:rPr lang="en-US" sz="2000" dirty="0"/>
              <a:t> </a:t>
            </a:r>
            <a:r>
              <a:rPr lang="tr-TR" sz="2000" dirty="0" smtClean="0"/>
              <a:t>hizmetlerinde</a:t>
            </a:r>
            <a:r>
              <a:rPr lang="en-US" sz="2000" dirty="0" smtClean="0"/>
              <a:t> </a:t>
            </a:r>
            <a:r>
              <a:rPr lang="en-US" sz="2000" dirty="0" err="1"/>
              <a:t>faydalı</a:t>
            </a:r>
            <a:r>
              <a:rPr lang="en-US" sz="2000" dirty="0"/>
              <a:t> </a:t>
            </a:r>
            <a:r>
              <a:rPr lang="en-US" sz="2000" dirty="0" err="1"/>
              <a:t>politikalar</a:t>
            </a:r>
            <a:r>
              <a:rPr lang="en-US" sz="2000" dirty="0"/>
              <a:t> </a:t>
            </a:r>
            <a:r>
              <a:rPr lang="en-US" sz="2000" dirty="0" err="1"/>
              <a:t>üretilebilmesi</a:t>
            </a:r>
            <a:r>
              <a:rPr lang="en-US" sz="2000" dirty="0"/>
              <a:t> </a:t>
            </a:r>
            <a:r>
              <a:rPr lang="en-US" sz="2000" dirty="0" err="1"/>
              <a:t>amacıyla</a:t>
            </a:r>
            <a:r>
              <a:rPr lang="en-US" sz="2000" dirty="0"/>
              <a:t> </a:t>
            </a:r>
            <a:r>
              <a:rPr lang="en-US" sz="2000" dirty="0" err="1"/>
              <a:t>elektronik</a:t>
            </a:r>
            <a:r>
              <a:rPr lang="en-US" sz="2000" dirty="0"/>
              <a:t> </a:t>
            </a:r>
            <a:r>
              <a:rPr lang="en-US" sz="2000" dirty="0" err="1"/>
              <a:t>ortamda</a:t>
            </a:r>
            <a:r>
              <a:rPr lang="en-US" sz="2000" dirty="0"/>
              <a:t> </a:t>
            </a:r>
            <a:r>
              <a:rPr lang="en-US" sz="2000" dirty="0" err="1"/>
              <a:t>rehberlik</a:t>
            </a:r>
            <a:r>
              <a:rPr lang="en-US" sz="2000" dirty="0"/>
              <a:t> </a:t>
            </a:r>
            <a:r>
              <a:rPr lang="en-US" sz="2000" dirty="0" err="1"/>
              <a:t>modülü</a:t>
            </a:r>
            <a:r>
              <a:rPr lang="en-US" sz="2000" dirty="0"/>
              <a:t> </a:t>
            </a:r>
            <a:r>
              <a:rPr lang="en-US" sz="2000" dirty="0" err="1"/>
              <a:t>oluşturma</a:t>
            </a:r>
            <a:r>
              <a:rPr lang="en-US" sz="2000" dirty="0"/>
              <a:t> </a:t>
            </a:r>
            <a:r>
              <a:rPr lang="en-US" sz="2000" dirty="0" err="1"/>
              <a:t>çalışmaları</a:t>
            </a:r>
            <a:r>
              <a:rPr lang="en-US" sz="2000" dirty="0"/>
              <a:t> </a:t>
            </a:r>
            <a:r>
              <a:rPr lang="tr-TR" sz="2000" dirty="0" smtClean="0"/>
              <a:t>başlatılmıştır. </a:t>
            </a:r>
          </a:p>
          <a:p>
            <a:endParaRPr lang="tr-TR" sz="2000" dirty="0" smtClean="0"/>
          </a:p>
          <a:p>
            <a:r>
              <a:rPr lang="en-US" sz="2000" dirty="0" err="1" smtClean="0"/>
              <a:t>Çalışmaları</a:t>
            </a:r>
            <a:r>
              <a:rPr lang="en-US" sz="2000" dirty="0" smtClean="0"/>
              <a:t> </a:t>
            </a:r>
            <a:r>
              <a:rPr lang="en-US" sz="2000" dirty="0" err="1"/>
              <a:t>devam</a:t>
            </a:r>
            <a:r>
              <a:rPr lang="en-US" sz="2000" dirty="0"/>
              <a:t> </a:t>
            </a:r>
            <a:r>
              <a:rPr lang="en-US" sz="2000" dirty="0" err="1"/>
              <a:t>eden</a:t>
            </a:r>
            <a:r>
              <a:rPr lang="en-US" sz="2000" dirty="0"/>
              <a:t> e-</a:t>
            </a:r>
            <a:r>
              <a:rPr lang="en-US" sz="2000" dirty="0" err="1"/>
              <a:t>Rehberlik</a:t>
            </a:r>
            <a:r>
              <a:rPr lang="en-US" sz="2000" dirty="0"/>
              <a:t> </a:t>
            </a:r>
            <a:r>
              <a:rPr lang="en-US" sz="2000" dirty="0" err="1"/>
              <a:t>modülüne</a:t>
            </a:r>
            <a:r>
              <a:rPr lang="en-US" sz="2000" dirty="0"/>
              <a:t> </a:t>
            </a:r>
            <a:r>
              <a:rPr lang="en-US" sz="2000" dirty="0" err="1"/>
              <a:t>ilişkin</a:t>
            </a:r>
            <a:r>
              <a:rPr lang="en-US" sz="2000" dirty="0"/>
              <a:t> </a:t>
            </a:r>
            <a:r>
              <a:rPr lang="en-US" sz="2000" dirty="0" err="1"/>
              <a:t>pilotlama</a:t>
            </a:r>
            <a:r>
              <a:rPr lang="en-US" sz="2000" dirty="0"/>
              <a:t> </a:t>
            </a:r>
            <a:r>
              <a:rPr lang="en-US" sz="2000" dirty="0" err="1"/>
              <a:t>çalışmaları</a:t>
            </a:r>
            <a:r>
              <a:rPr lang="en-US" sz="2000" dirty="0"/>
              <a:t> 19/02/2018- 18/05/2018 </a:t>
            </a:r>
            <a:r>
              <a:rPr lang="en-US" sz="2000" dirty="0" err="1"/>
              <a:t>tarihleri</a:t>
            </a:r>
            <a:r>
              <a:rPr lang="en-US" sz="2000" dirty="0"/>
              <a:t> </a:t>
            </a:r>
            <a:r>
              <a:rPr lang="en-US" sz="2000" dirty="0" err="1"/>
              <a:t>arasında</a:t>
            </a:r>
            <a:r>
              <a:rPr lang="en-US" sz="2000" dirty="0"/>
              <a:t> Ankara </a:t>
            </a:r>
            <a:r>
              <a:rPr lang="en-US" sz="2000" dirty="0" err="1"/>
              <a:t>ilinde</a:t>
            </a:r>
            <a:r>
              <a:rPr lang="en-US" sz="2000" dirty="0"/>
              <a:t> </a:t>
            </a:r>
            <a:r>
              <a:rPr lang="en-US" sz="2000" dirty="0" err="1" smtClean="0"/>
              <a:t>gerçekleştiri</a:t>
            </a:r>
            <a:r>
              <a:rPr lang="tr-TR" sz="2000" dirty="0" err="1" smtClean="0"/>
              <a:t>lmesi</a:t>
            </a:r>
            <a:r>
              <a:rPr lang="tr-TR" sz="2000" dirty="0" smtClean="0"/>
              <a:t> planlanmaktadır</a:t>
            </a:r>
            <a:r>
              <a:rPr lang="tr-TR" sz="2000" dirty="0"/>
              <a:t> </a:t>
            </a:r>
            <a:r>
              <a:rPr lang="tr-TR" sz="2000" dirty="0" smtClean="0"/>
              <a:t>(</a:t>
            </a:r>
            <a:r>
              <a:rPr lang="tr-TR" sz="2000" dirty="0"/>
              <a:t>Özel Eğitim ve Rehberlik Hizmetleri Genel</a:t>
            </a:r>
            <a:r>
              <a:rPr lang="en-US" sz="2000" dirty="0"/>
              <a:t> </a:t>
            </a:r>
            <a:r>
              <a:rPr lang="en-US" sz="2000" dirty="0" err="1" smtClean="0"/>
              <a:t>Müdürlüğü</a:t>
            </a:r>
            <a:r>
              <a:rPr lang="tr-TR" sz="2000" dirty="0" smtClean="0"/>
              <a:t>, 2018)</a:t>
            </a:r>
            <a:endParaRPr lang="en-US" sz="2000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Toplu Dosya Sisteminden E-Rehberlik Modülüne Geçiş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531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1370</TotalTime>
  <Words>651</Words>
  <Application>Microsoft Office PowerPoint</Application>
  <PresentationFormat>Ekran Gösterisi (4:3)</PresentationFormat>
  <Paragraphs>64</Paragraphs>
  <Slides>10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8" baseType="lpstr"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Diğer Teknikler II</vt:lpstr>
      <vt:lpstr>Toplu Dosya - I (Öğrenci Gelişim Dosyası)</vt:lpstr>
      <vt:lpstr>Toplu Dosya - II</vt:lpstr>
      <vt:lpstr>Toplu Dosya - III</vt:lpstr>
      <vt:lpstr>Toplu Dosya - IV</vt:lpstr>
      <vt:lpstr>Toplu Dosya - V</vt:lpstr>
      <vt:lpstr>Toplu Dosya - VI</vt:lpstr>
      <vt:lpstr>Toplu Dosya - VII</vt:lpstr>
      <vt:lpstr>Toplu Dosya Sisteminden E-Rehberlik Modülüne Geçiş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Bireyi Tanıma Teknikleri I</dc:title>
  <dc:creator>Reviewer</dc:creator>
  <cp:lastModifiedBy>Gökhan Atik</cp:lastModifiedBy>
  <cp:revision>185</cp:revision>
  <dcterms:created xsi:type="dcterms:W3CDTF">2013-11-17T19:42:21Z</dcterms:created>
  <dcterms:modified xsi:type="dcterms:W3CDTF">2018-03-11T19:12:23Z</dcterms:modified>
</cp:coreProperties>
</file>