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764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83C9B-55E4-4EB8-A917-6D26EB79362F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425C5-1C93-49BF-A8E1-9F23CA61D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048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95B-B33D-44A7-B60D-908C5A4281E1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99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3546-302F-41FD-A1A6-8ABFB6E920BA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8AA0-3266-456D-9AA0-24390729FD78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23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9A862-3D74-4DC3-8E3B-C7737D3049C6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13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94B5-7C28-4249-8F56-A2EE15EE7770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39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5B77-FDAB-4989-AC97-24525F59D971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10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65B8-03AE-4A41-83BD-74B30E669BCA}" type="datetime1">
              <a:rPr lang="en-GB" smtClean="0"/>
              <a:t>23/07/2020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56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6B3D-22E7-49E3-8F7A-B08471243A20}" type="datetime1">
              <a:rPr lang="en-GB" smtClean="0"/>
              <a:t>23/07/2020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6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120A-4F74-4C46-94D2-300BCED357DD}" type="datetime1">
              <a:rPr lang="en-GB" smtClean="0"/>
              <a:t>23/07/2020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21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15D4-D24E-4015-B15F-36F15FA0C26E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77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0AC2-5DE2-49AA-9F8A-59A2FD3691A1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1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7D38C-8078-4884-807A-04F4491A324C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8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b="1" i="1" dirty="0" smtClean="0"/>
              <a:t>PSİKOMETRİ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sz="2400" b="1" i="1" dirty="0" err="1" smtClean="0"/>
              <a:t>Psikolojik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Özelliklerin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Ölçülmesi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ve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Değerlendirilmesi</a:t>
            </a:r>
            <a:endParaRPr lang="en-GB" sz="2400" b="1" i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Dr.Ergül</a:t>
            </a:r>
            <a:r>
              <a:rPr lang="en-GB" dirty="0" smtClean="0"/>
              <a:t> </a:t>
            </a:r>
            <a:r>
              <a:rPr lang="en-GB" dirty="0" err="1" smtClean="0"/>
              <a:t>Demir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98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930" y="2585403"/>
            <a:ext cx="5474517" cy="367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Ölçek Düzeyleri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4271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Hiyerarşik olarak en fazla bilgi veren ölçek düzeyinden başlayarak dört ölçek düzeyi tanımlanmıştır:</a:t>
            </a:r>
          </a:p>
          <a:p>
            <a:pPr marL="0" indent="0">
              <a:buNone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Oranlı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Eşit Aralıklı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Sıralama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Sınıflama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D3B3-E058-4520-BAE6-8981D670F065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552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Değerlendirme Türleri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i="1" dirty="0"/>
              <a:t>Belirlenen ölçüte göre değerlendirme türlerini ikiye ayırabiliriz:</a:t>
            </a:r>
          </a:p>
          <a:p>
            <a:pPr marL="514350" indent="-514350">
              <a:buAutoNum type="arabicParenR"/>
            </a:pPr>
            <a:r>
              <a:rPr lang="tr-TR" b="1" i="1" dirty="0"/>
              <a:t>Mutlak Değerlendirme</a:t>
            </a:r>
          </a:p>
          <a:p>
            <a:pPr marL="514350" indent="-514350">
              <a:buAutoNum type="arabicParenR"/>
            </a:pPr>
            <a:r>
              <a:rPr lang="tr-TR" b="1" i="1" dirty="0"/>
              <a:t>Bağıl Değerlendirme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D3B3-E058-4520-BAE6-8981D670F065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375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1" dirty="0" smtClean="0"/>
              <a:t>Mutlak Değerlendirme</a:t>
            </a:r>
          </a:p>
          <a:p>
            <a:pPr marL="0" indent="0">
              <a:buNone/>
            </a:pPr>
            <a:endParaRPr lang="tr-TR" b="1" i="1" dirty="0" smtClean="0"/>
          </a:p>
          <a:p>
            <a:pPr marL="0" indent="0">
              <a:buNone/>
            </a:pPr>
            <a:r>
              <a:rPr lang="tr-TR" dirty="0" smtClean="0"/>
              <a:t>Değerlendirme ölçütünün gruptan elde edilen ölçme sonuçlarından bağımsız olarak belirlendiği değerlendirme biçimleridir. </a:t>
            </a:r>
          </a:p>
          <a:p>
            <a:pPr marL="0" indent="0">
              <a:buNone/>
            </a:pPr>
            <a:r>
              <a:rPr lang="tr-TR" dirty="0" smtClean="0"/>
              <a:t>Grup değerlerin bilinmesine gerek duyulmaz.</a:t>
            </a:r>
          </a:p>
          <a:p>
            <a:pPr marL="0" indent="0">
              <a:buNone/>
            </a:pPr>
            <a:endParaRPr lang="tr-TR" dirty="0" smtClean="0"/>
          </a:p>
          <a:p>
            <a:pPr lvl="1"/>
            <a:r>
              <a:rPr lang="tr-TR" dirty="0" smtClean="0"/>
              <a:t>Kesme puanına/puanlarına göre değerlendirme</a:t>
            </a:r>
          </a:p>
          <a:p>
            <a:pPr lvl="1"/>
            <a:r>
              <a:rPr lang="tr-TR" dirty="0" smtClean="0"/>
              <a:t>Maksimum puana göre değerlendirme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D3B3-E058-4520-BAE6-8981D670F065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758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b="1" i="1" dirty="0" smtClean="0"/>
              <a:t>Bağıl Değerlendirme</a:t>
            </a:r>
          </a:p>
          <a:p>
            <a:pPr marL="0" indent="0">
              <a:buNone/>
            </a:pPr>
            <a:endParaRPr lang="tr-TR" b="1" i="1" dirty="0" smtClean="0"/>
          </a:p>
          <a:p>
            <a:pPr marL="0" indent="0">
              <a:buNone/>
            </a:pPr>
            <a:r>
              <a:rPr lang="tr-TR" dirty="0" smtClean="0"/>
              <a:t>Değerlendirme ölçütünün grup değerlere göre belirlendiği değerlendirme biçimleridir. </a:t>
            </a:r>
          </a:p>
          <a:p>
            <a:pPr marL="0" indent="0">
              <a:buNone/>
            </a:pPr>
            <a:r>
              <a:rPr lang="tr-TR" dirty="0" smtClean="0"/>
              <a:t>Grubun ölçme sonuçlarının tamamının bilinmesini gerektirir.</a:t>
            </a:r>
          </a:p>
          <a:p>
            <a:pPr marL="0" indent="0">
              <a:buNone/>
            </a:pPr>
            <a:endParaRPr lang="tr-TR" dirty="0" smtClean="0"/>
          </a:p>
          <a:p>
            <a:pPr lvl="1"/>
            <a:r>
              <a:rPr lang="tr-TR" dirty="0" smtClean="0"/>
              <a:t>Sıralamaya dayalı değerlendirme</a:t>
            </a:r>
          </a:p>
          <a:p>
            <a:pPr lvl="1"/>
            <a:r>
              <a:rPr lang="tr-TR" dirty="0" smtClean="0"/>
              <a:t>Ortalamaya ya da ortancaya göre değerlendirme</a:t>
            </a:r>
          </a:p>
          <a:p>
            <a:pPr lvl="1"/>
            <a:r>
              <a:rPr lang="tr-TR" dirty="0" smtClean="0"/>
              <a:t>Ortalama ve standart sapmaya göre değerlendirme</a:t>
            </a:r>
          </a:p>
          <a:p>
            <a:pPr lvl="1"/>
            <a:r>
              <a:rPr lang="tr-TR" dirty="0" smtClean="0"/>
              <a:t>Ortanca ve çeyrek sapmaya göre değerlendirme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D3B3-E058-4520-BAE6-8981D670F065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773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Kaynaklar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err="1"/>
              <a:t>Baykul</a:t>
            </a:r>
            <a:r>
              <a:rPr lang="tr-TR" dirty="0"/>
              <a:t>, Y. (2000). </a:t>
            </a:r>
            <a:r>
              <a:rPr lang="tr-TR" i="1" dirty="0"/>
              <a:t>Eğitimde ve Psikolojide Ölçme: Klasik Test Teorisi ve Uygulaması. Ankara: </a:t>
            </a:r>
            <a:r>
              <a:rPr lang="tr-TR" dirty="0"/>
              <a:t>ÖSYM Yayınları.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tr-TR" dirty="0" err="1" smtClean="0"/>
              <a:t>Cohen</a:t>
            </a:r>
            <a:r>
              <a:rPr lang="tr-TR" dirty="0"/>
              <a:t>, R.J. &amp; </a:t>
            </a:r>
            <a:r>
              <a:rPr lang="tr-TR" dirty="0" err="1"/>
              <a:t>Swerdik</a:t>
            </a:r>
            <a:r>
              <a:rPr lang="tr-TR" dirty="0"/>
              <a:t>, M.E. (2010). </a:t>
            </a:r>
            <a:r>
              <a:rPr lang="tr-TR" i="1" dirty="0" err="1"/>
              <a:t>Psychological</a:t>
            </a:r>
            <a:r>
              <a:rPr lang="tr-TR" i="1" dirty="0"/>
              <a:t> </a:t>
            </a:r>
            <a:r>
              <a:rPr lang="tr-TR" i="1" dirty="0" err="1"/>
              <a:t>Testing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Assessment</a:t>
            </a:r>
            <a:r>
              <a:rPr lang="tr-TR" i="1" dirty="0"/>
              <a:t> (7th ed.).</a:t>
            </a:r>
            <a:r>
              <a:rPr lang="tr-TR" dirty="0"/>
              <a:t> New York: </a:t>
            </a:r>
            <a:r>
              <a:rPr lang="tr-TR" dirty="0" err="1"/>
              <a:t>McGraw-Hill</a:t>
            </a:r>
            <a:r>
              <a:rPr lang="tr-TR" dirty="0"/>
              <a:t> </a:t>
            </a:r>
            <a:r>
              <a:rPr lang="tr-TR" dirty="0" err="1"/>
              <a:t>Companies</a:t>
            </a:r>
            <a:r>
              <a:rPr lang="tr-TR" dirty="0" smtClean="0"/>
              <a:t>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tr-TR" dirty="0"/>
              <a:t>Turgut, M.F. ve </a:t>
            </a:r>
            <a:r>
              <a:rPr lang="tr-TR" dirty="0" err="1"/>
              <a:t>Baykul</a:t>
            </a:r>
            <a:r>
              <a:rPr lang="tr-TR" dirty="0"/>
              <a:t>, Y. (2012). </a:t>
            </a:r>
            <a:r>
              <a:rPr lang="tr-TR" i="1" dirty="0"/>
              <a:t>Eğitimde Ölçme ve Değerlendirme. </a:t>
            </a:r>
            <a:r>
              <a:rPr lang="tr-TR" dirty="0"/>
              <a:t>Ankara: </a:t>
            </a:r>
            <a:r>
              <a:rPr lang="tr-TR" dirty="0" err="1"/>
              <a:t>Pegem</a:t>
            </a:r>
            <a:r>
              <a:rPr lang="tr-TR" dirty="0"/>
              <a:t> Akademi.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208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>
                <a:solidFill>
                  <a:srgbClr val="7030A0"/>
                </a:solidFill>
              </a:rPr>
              <a:t>ÜNİTE 5.</a:t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err="1" smtClean="0">
                <a:solidFill>
                  <a:srgbClr val="7030A0"/>
                </a:solidFill>
              </a:rPr>
              <a:t>İstatistiksel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Temeller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2</a:t>
            </a:fld>
            <a:endParaRPr lang="tr-TR"/>
          </a:p>
        </p:txBody>
      </p:sp>
      <p:sp>
        <p:nvSpPr>
          <p:cNvPr id="5" name="Başlık 1"/>
          <p:cNvSpPr txBox="1">
            <a:spLocks/>
          </p:cNvSpPr>
          <p:nvPr/>
        </p:nvSpPr>
        <p:spPr>
          <a:xfrm>
            <a:off x="691952" y="4653136"/>
            <a:ext cx="8229600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87713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4807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Amaç</a:t>
            </a:r>
          </a:p>
          <a:p>
            <a:pPr marL="0" indent="0">
              <a:buNone/>
            </a:pPr>
            <a:r>
              <a:rPr lang="en-GB" dirty="0" err="1" smtClean="0"/>
              <a:t>Psikometrinin</a:t>
            </a:r>
            <a:r>
              <a:rPr lang="en-GB" dirty="0" smtClean="0"/>
              <a:t>, </a:t>
            </a:r>
            <a:r>
              <a:rPr lang="en-GB" dirty="0" err="1" smtClean="0"/>
              <a:t>istatistiksel</a:t>
            </a:r>
            <a:r>
              <a:rPr lang="en-GB" dirty="0" smtClean="0"/>
              <a:t> </a:t>
            </a:r>
            <a:r>
              <a:rPr lang="tr-TR" dirty="0" smtClean="0"/>
              <a:t>temel kavramlarını tanıtmak, bu doğrultuda kullanılacak teknik terminoloji açısından anlam birliği ve bütünlüğü sağlamak.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Hedef Davranışlar</a:t>
            </a:r>
          </a:p>
          <a:p>
            <a:r>
              <a:rPr lang="tr-TR" dirty="0" smtClean="0"/>
              <a:t>Ölçme ve değerlendirme, </a:t>
            </a:r>
          </a:p>
          <a:p>
            <a:r>
              <a:rPr lang="tr-TR" dirty="0" smtClean="0"/>
              <a:t>Ölçme türleri,</a:t>
            </a:r>
          </a:p>
          <a:p>
            <a:r>
              <a:rPr lang="tr-TR" dirty="0" smtClean="0"/>
              <a:t>Ölçmede sıfır noktası,</a:t>
            </a:r>
          </a:p>
          <a:p>
            <a:r>
              <a:rPr lang="tr-TR" dirty="0" smtClean="0"/>
              <a:t>Ölçmede birim,</a:t>
            </a:r>
          </a:p>
          <a:p>
            <a:r>
              <a:rPr lang="tr-TR" dirty="0" smtClean="0"/>
              <a:t>Değişken ve sabit,</a:t>
            </a:r>
          </a:p>
          <a:p>
            <a:r>
              <a:rPr lang="tr-TR" dirty="0" smtClean="0"/>
              <a:t>Değişken türleri,</a:t>
            </a:r>
          </a:p>
          <a:p>
            <a:r>
              <a:rPr lang="tr-TR" dirty="0" smtClean="0"/>
              <a:t>Ölçek ve ölçek düzeyleri,</a:t>
            </a:r>
          </a:p>
          <a:p>
            <a:r>
              <a:rPr lang="tr-TR" dirty="0" smtClean="0"/>
              <a:t>Değerlendirme türleri,</a:t>
            </a:r>
            <a:endParaRPr lang="en-GB" dirty="0" smtClean="0"/>
          </a:p>
          <a:p>
            <a:r>
              <a:rPr lang="en-GB" dirty="0" err="1" smtClean="0"/>
              <a:t>Verilerin</a:t>
            </a:r>
            <a:r>
              <a:rPr lang="en-GB" dirty="0" smtClean="0"/>
              <a:t> </a:t>
            </a:r>
            <a:r>
              <a:rPr lang="en-GB" dirty="0" err="1" smtClean="0"/>
              <a:t>betimlenmesi</a:t>
            </a:r>
            <a:r>
              <a:rPr lang="en-GB" dirty="0" smtClean="0"/>
              <a:t>,</a:t>
            </a:r>
            <a:endParaRPr lang="tr-TR" dirty="0" smtClean="0"/>
          </a:p>
          <a:p>
            <a:r>
              <a:rPr lang="en-GB" dirty="0" smtClean="0"/>
              <a:t>Normal </a:t>
            </a:r>
            <a:r>
              <a:rPr lang="en-GB" dirty="0" err="1" smtClean="0"/>
              <a:t>dağılım</a:t>
            </a:r>
            <a:r>
              <a:rPr lang="en-GB" dirty="0" smtClean="0"/>
              <a:t>,</a:t>
            </a:r>
          </a:p>
          <a:p>
            <a:r>
              <a:rPr lang="en-GB" dirty="0" err="1" smtClean="0"/>
              <a:t>Standart</a:t>
            </a:r>
            <a:r>
              <a:rPr lang="en-GB" dirty="0" smtClean="0"/>
              <a:t> </a:t>
            </a:r>
            <a:r>
              <a:rPr lang="en-GB" dirty="0" err="1" smtClean="0"/>
              <a:t>puanlar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k</a:t>
            </a:r>
            <a:r>
              <a:rPr lang="tr-TR" dirty="0" smtClean="0"/>
              <a:t>avram ve konularını, örneklendirerek açıklamak.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458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Ölçme ve Değerlendirme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927373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Birbirini tamamlayan farklı iki süreç: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Ölçme; belli bir özelliğin gözlenmesi, gözlem sonuçlarının sayı ve sembollerle ifade edilmesidir.</a:t>
            </a:r>
          </a:p>
          <a:p>
            <a:r>
              <a:rPr lang="tr-TR" dirty="0" smtClean="0"/>
              <a:t>Değerlendirme; ölçme sonuçlarını ölçüte vurma sürecidir.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4</a:t>
            </a:fld>
            <a:endParaRPr lang="tr-T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434" y="44624"/>
            <a:ext cx="284846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167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Ölçme Türleri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b="1" i="1" dirty="0" smtClean="0"/>
              <a:t>Doğrudan Ölçme</a:t>
            </a:r>
          </a:p>
          <a:p>
            <a:pPr marL="0" indent="0">
              <a:buNone/>
            </a:pPr>
            <a:r>
              <a:rPr lang="tr-TR" dirty="0" smtClean="0"/>
              <a:t>Doğrudan gözlenebilir özelliklere yönelik ölçmelerdir. Herhangi bir ölçme aracına ihtiyaç duyulmaksızın, duyulara dayalı olarak yapılabilir.</a:t>
            </a:r>
          </a:p>
          <a:p>
            <a:pPr marL="0" indent="0">
              <a:buNone/>
            </a:pPr>
            <a:endParaRPr lang="tr-TR" b="1" i="1" dirty="0" smtClean="0"/>
          </a:p>
          <a:p>
            <a:pPr marL="0" indent="0">
              <a:buNone/>
            </a:pPr>
            <a:r>
              <a:rPr lang="tr-TR" b="1" i="1" dirty="0" smtClean="0"/>
              <a:t>Dolaylı Ölçme</a:t>
            </a:r>
          </a:p>
          <a:p>
            <a:pPr marL="0" indent="0">
              <a:buNone/>
            </a:pPr>
            <a:r>
              <a:rPr lang="tr-TR" dirty="0" smtClean="0"/>
              <a:t>Örtük/Gizil özelliklere yönelik ölçmelerdir. Bu özelliklerin gözlenebilir karşılıkları (göstergeler) üzerinden yapılır. Genellikle uygun ve uygulanabilir bir ölçme aracına ihtiyaç duyulur. </a:t>
            </a:r>
          </a:p>
          <a:p>
            <a:pPr marL="0" indent="0">
              <a:buNone/>
            </a:pPr>
            <a:endParaRPr lang="tr-TR" b="1" i="1" dirty="0" smtClean="0"/>
          </a:p>
          <a:p>
            <a:pPr marL="0" indent="0">
              <a:buNone/>
            </a:pPr>
            <a:r>
              <a:rPr lang="tr-TR" b="1" i="1" dirty="0" smtClean="0"/>
              <a:t>Türetilmiş Ölçme</a:t>
            </a:r>
          </a:p>
          <a:p>
            <a:pPr marL="0" indent="0">
              <a:buNone/>
            </a:pPr>
            <a:r>
              <a:rPr lang="tr-TR" dirty="0" smtClean="0"/>
              <a:t>En az iki özellik aracılığı ile tanımlanmış yani türetilmiş özelliklere yönelik ölçmelerdir.  Türetme, genellikle dolaylı ölçülebilen özelliklere göre yapılır.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5</a:t>
            </a:fld>
            <a:endParaRPr lang="tr-T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006" y="188640"/>
            <a:ext cx="32194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25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Ölçmede Sıfır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600200"/>
            <a:ext cx="4042792" cy="2908920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/>
              <a:t>Sıfır (0);</a:t>
            </a:r>
          </a:p>
          <a:p>
            <a:pPr>
              <a:buFontTx/>
              <a:buChar char="-"/>
            </a:pPr>
            <a:r>
              <a:rPr lang="tr-TR" dirty="0" smtClean="0"/>
              <a:t>Başlangıç noktasını ifade ediyorsa </a:t>
            </a:r>
            <a:r>
              <a:rPr lang="tr-TR" b="1" i="1" dirty="0" smtClean="0"/>
              <a:t>mutlak ya da gerçek sıfır</a:t>
            </a:r>
            <a:r>
              <a:rPr lang="tr-TR" i="1" dirty="0" smtClean="0"/>
              <a:t>,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smtClean="0"/>
              <a:t>Referans noktasını ifade ediyorsa </a:t>
            </a:r>
            <a:r>
              <a:rPr lang="tr-TR" b="1" i="1" dirty="0" smtClean="0"/>
              <a:t>izafi ya da yapay sıfır,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olarak tanımlanır.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6</a:t>
            </a:fld>
            <a:endParaRPr lang="tr-T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20231">
            <a:off x="5534094" y="502584"/>
            <a:ext cx="2847370" cy="1748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İçerik Yer Tutucusu 2"/>
          <p:cNvSpPr txBox="1">
            <a:spLocks/>
          </p:cNvSpPr>
          <p:nvPr/>
        </p:nvSpPr>
        <p:spPr>
          <a:xfrm>
            <a:off x="4788024" y="2900174"/>
            <a:ext cx="4104456" cy="376918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dirty="0" smtClean="0"/>
              <a:t>Örneğin;</a:t>
            </a:r>
          </a:p>
          <a:p>
            <a:pPr>
              <a:buFontTx/>
              <a:buChar char="-"/>
            </a:pPr>
            <a:r>
              <a:rPr lang="tr-TR" dirty="0" smtClean="0"/>
              <a:t>Odadaki oksijen miktarı…</a:t>
            </a:r>
          </a:p>
          <a:p>
            <a:pPr>
              <a:buFontTx/>
              <a:buChar char="-"/>
            </a:pPr>
            <a:r>
              <a:rPr lang="tr-TR" dirty="0" smtClean="0"/>
              <a:t>Deniz seviyesinden yükseklik…</a:t>
            </a:r>
          </a:p>
          <a:p>
            <a:pPr>
              <a:buFontTx/>
              <a:buChar char="-"/>
            </a:pPr>
            <a:r>
              <a:rPr lang="tr-TR" dirty="0" smtClean="0"/>
              <a:t>Hava sıcaklığı…</a:t>
            </a:r>
          </a:p>
          <a:p>
            <a:pPr>
              <a:buFontTx/>
              <a:buChar char="-"/>
            </a:pPr>
            <a:r>
              <a:rPr lang="tr-TR" dirty="0" smtClean="0"/>
              <a:t>Zeka…</a:t>
            </a:r>
          </a:p>
          <a:p>
            <a:pPr>
              <a:buFontTx/>
              <a:buChar char="-"/>
            </a:pPr>
            <a:r>
              <a:rPr lang="tr-TR" dirty="0" smtClean="0"/>
              <a:t>Matematik başarısı…</a:t>
            </a:r>
          </a:p>
          <a:p>
            <a:pPr>
              <a:buFontTx/>
              <a:buChar char="-"/>
            </a:pPr>
            <a:r>
              <a:rPr lang="tr-TR" dirty="0" smtClean="0"/>
              <a:t>Kardeş sayısı…</a:t>
            </a:r>
          </a:p>
        </p:txBody>
      </p:sp>
    </p:spTree>
    <p:extLst>
      <p:ext uri="{BB962C8B-B14F-4D97-AF65-F5344CB8AC3E}">
        <p14:creationId xmlns:p14="http://schemas.microsoft.com/office/powerpoint/2010/main" val="179041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Ölçmede Birim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55976" y="2852936"/>
            <a:ext cx="4320480" cy="3689644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Örneğin;</a:t>
            </a:r>
          </a:p>
          <a:p>
            <a:pPr>
              <a:buFontTx/>
              <a:buChar char="-"/>
            </a:pPr>
            <a:r>
              <a:rPr lang="tr-TR" dirty="0" smtClean="0"/>
              <a:t>Sınıf mevcudu…</a:t>
            </a:r>
          </a:p>
          <a:p>
            <a:pPr>
              <a:buFontTx/>
              <a:buChar char="-"/>
            </a:pPr>
            <a:r>
              <a:rPr lang="tr-TR" dirty="0" smtClean="0"/>
              <a:t>Binanın katları…</a:t>
            </a:r>
          </a:p>
          <a:p>
            <a:pPr>
              <a:buFontTx/>
              <a:buChar char="-"/>
            </a:pPr>
            <a:r>
              <a:rPr lang="tr-TR" dirty="0" smtClean="0"/>
              <a:t>Bir merdivenin basamak sayısı…</a:t>
            </a:r>
          </a:p>
          <a:p>
            <a:pPr>
              <a:buFontTx/>
              <a:buChar char="-"/>
            </a:pPr>
            <a:r>
              <a:rPr lang="tr-TR" dirty="0" smtClean="0"/>
              <a:t>Boy uzunluğu…</a:t>
            </a:r>
          </a:p>
          <a:p>
            <a:pPr>
              <a:buFontTx/>
              <a:buChar char="-"/>
            </a:pPr>
            <a:r>
              <a:rPr lang="tr-TR" dirty="0" smtClean="0"/>
              <a:t>Kardeş sayısı…</a:t>
            </a:r>
          </a:p>
          <a:p>
            <a:pPr>
              <a:buFontTx/>
              <a:buChar char="-"/>
            </a:pPr>
            <a:r>
              <a:rPr lang="tr-TR" dirty="0" smtClean="0"/>
              <a:t>Yakıt tüketimi…</a:t>
            </a:r>
          </a:p>
          <a:p>
            <a:pPr>
              <a:buFontTx/>
              <a:buChar char="-"/>
            </a:pPr>
            <a:r>
              <a:rPr lang="tr-TR" dirty="0" smtClean="0"/>
              <a:t>Hız…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7</a:t>
            </a:fld>
            <a:endParaRPr lang="tr-TR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395536" y="1340768"/>
            <a:ext cx="3602360" cy="212109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dirty="0" smtClean="0"/>
              <a:t>Ölçme sonuçları birimlerle ifade edilir:</a:t>
            </a:r>
          </a:p>
          <a:p>
            <a:r>
              <a:rPr lang="tr-TR" dirty="0" smtClean="0"/>
              <a:t>Doğal birim</a:t>
            </a:r>
          </a:p>
          <a:p>
            <a:r>
              <a:rPr lang="tr-TR" dirty="0" smtClean="0"/>
              <a:t>Yapay birim</a:t>
            </a:r>
          </a:p>
          <a:p>
            <a:r>
              <a:rPr lang="tr-TR" dirty="0" smtClean="0"/>
              <a:t>Türetilmiş birim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88640"/>
            <a:ext cx="2552700" cy="1790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695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Değişken Türleri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968353"/>
            <a:ext cx="3826768" cy="1756791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Sınıflamalar:</a:t>
            </a:r>
          </a:p>
          <a:p>
            <a:pPr marL="514350" indent="-514350">
              <a:buAutoNum type="arabicPeriod"/>
            </a:pPr>
            <a:r>
              <a:rPr lang="tr-TR" dirty="0" smtClean="0"/>
              <a:t>Nitel - Nicel </a:t>
            </a:r>
          </a:p>
          <a:p>
            <a:pPr marL="514350" indent="-514350">
              <a:buAutoNum type="arabicPeriod"/>
            </a:pPr>
            <a:r>
              <a:rPr lang="tr-TR" dirty="0" smtClean="0"/>
              <a:t>Sürekli - Süreksiz</a:t>
            </a:r>
          </a:p>
          <a:p>
            <a:pPr marL="514350" indent="-514350">
              <a:buAutoNum type="arabicPeriod"/>
            </a:pPr>
            <a:r>
              <a:rPr lang="tr-TR" dirty="0" smtClean="0"/>
              <a:t>Bağımlı - Bağımsız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8</a:t>
            </a:fld>
            <a:endParaRPr lang="tr-TR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44008" y="2060848"/>
            <a:ext cx="3826768" cy="439248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dirty="0" smtClean="0"/>
              <a:t>Örneğin;</a:t>
            </a:r>
          </a:p>
          <a:p>
            <a:pPr>
              <a:buFontTx/>
              <a:buChar char="-"/>
            </a:pPr>
            <a:r>
              <a:rPr lang="tr-TR" dirty="0" smtClean="0"/>
              <a:t>Cinsiyet</a:t>
            </a:r>
          </a:p>
          <a:p>
            <a:pPr>
              <a:buFontTx/>
              <a:buChar char="-"/>
            </a:pPr>
            <a:r>
              <a:rPr lang="tr-TR" dirty="0" smtClean="0"/>
              <a:t>Anne eğitim düzeyi</a:t>
            </a:r>
          </a:p>
          <a:p>
            <a:pPr>
              <a:buFontTx/>
              <a:buChar char="-"/>
            </a:pPr>
            <a:r>
              <a:rPr lang="tr-TR" dirty="0" smtClean="0"/>
              <a:t>Baba eğitim süresi</a:t>
            </a:r>
          </a:p>
          <a:p>
            <a:pPr>
              <a:buFontTx/>
              <a:buChar char="-"/>
            </a:pPr>
            <a:r>
              <a:rPr lang="tr-TR" dirty="0" smtClean="0"/>
              <a:t>Kitap sayısı</a:t>
            </a:r>
          </a:p>
          <a:p>
            <a:pPr>
              <a:buFontTx/>
              <a:buChar char="-"/>
            </a:pPr>
            <a:r>
              <a:rPr lang="tr-TR" dirty="0" smtClean="0"/>
              <a:t>Aylık gelir</a:t>
            </a:r>
          </a:p>
          <a:p>
            <a:pPr>
              <a:buFontTx/>
              <a:buChar char="-"/>
            </a:pPr>
            <a:r>
              <a:rPr lang="tr-TR" dirty="0" smtClean="0"/>
              <a:t>Başarı</a:t>
            </a:r>
          </a:p>
          <a:p>
            <a:pPr>
              <a:buFontTx/>
              <a:buChar char="-"/>
            </a:pPr>
            <a:r>
              <a:rPr lang="tr-TR" dirty="0" smtClean="0"/>
              <a:t>Zeka</a:t>
            </a:r>
          </a:p>
          <a:p>
            <a:pPr>
              <a:buFontTx/>
              <a:buChar char="-"/>
            </a:pPr>
            <a:r>
              <a:rPr lang="tr-TR" dirty="0" smtClean="0"/>
              <a:t>Tutum</a:t>
            </a:r>
          </a:p>
          <a:p>
            <a:pPr>
              <a:buFontTx/>
              <a:buChar char="-"/>
            </a:pPr>
            <a:r>
              <a:rPr lang="tr-TR" dirty="0" smtClean="0"/>
              <a:t>Doğum yeri</a:t>
            </a:r>
          </a:p>
          <a:p>
            <a:pPr>
              <a:buFontTx/>
              <a:buChar char="-"/>
            </a:pPr>
            <a:r>
              <a:rPr lang="tr-TR" dirty="0" smtClean="0"/>
              <a:t>Meslek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4624"/>
            <a:ext cx="3209930" cy="1837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ikdörtgen 5"/>
          <p:cNvSpPr/>
          <p:nvPr/>
        </p:nvSpPr>
        <p:spPr>
          <a:xfrm rot="20779959">
            <a:off x="395536" y="5229200"/>
            <a:ext cx="33843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/>
              <a:t>Gerçek</a:t>
            </a:r>
            <a:r>
              <a:rPr lang="en-GB" b="1" dirty="0" smtClean="0"/>
              <a:t> </a:t>
            </a:r>
            <a:r>
              <a:rPr lang="en-GB" b="1" dirty="0" err="1" smtClean="0"/>
              <a:t>Süreksiz</a:t>
            </a:r>
            <a:r>
              <a:rPr lang="en-GB" b="1" dirty="0" smtClean="0"/>
              <a:t> – </a:t>
            </a:r>
            <a:r>
              <a:rPr lang="en-GB" b="1" dirty="0" err="1" smtClean="0"/>
              <a:t>Yapay</a:t>
            </a:r>
            <a:r>
              <a:rPr lang="en-GB" b="1" dirty="0" smtClean="0"/>
              <a:t> </a:t>
            </a:r>
            <a:r>
              <a:rPr lang="en-GB" b="1" dirty="0" err="1" smtClean="0"/>
              <a:t>Süreksiz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5940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Ölçek ve Ölçekleme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Ölçek; </a:t>
            </a:r>
            <a:endParaRPr lang="tr-TR" dirty="0"/>
          </a:p>
          <a:p>
            <a:r>
              <a:rPr lang="tr-TR" dirty="0" smtClean="0"/>
              <a:t>Sistematik bir ölçme aracı,</a:t>
            </a:r>
          </a:p>
          <a:p>
            <a:r>
              <a:rPr lang="tr-TR" dirty="0" smtClean="0"/>
              <a:t>Bir değişkenin eşleştirildiği sayı ya da sembollerin kümesinin karakteristiği</a:t>
            </a:r>
          </a:p>
          <a:p>
            <a:pPr marL="0" indent="0">
              <a:buNone/>
            </a:pPr>
            <a:r>
              <a:rPr lang="tr-TR" dirty="0" smtClean="0"/>
              <a:t>anlamlarını taşımaktadır.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Ölçekleme; </a:t>
            </a:r>
          </a:p>
          <a:p>
            <a:pPr marL="0" indent="0">
              <a:buNone/>
            </a:pPr>
            <a:r>
              <a:rPr lang="tr-TR" dirty="0" smtClean="0"/>
              <a:t>Gözlenen bir özelliğin ya da değişkenin ölçme sonucu olarak eşleştirileceği değerleri belirleme işlemi.</a:t>
            </a:r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D3B3-E058-4520-BAE6-8981D670F065}" type="slidenum">
              <a:rPr lang="tr-TR" smtClean="0"/>
              <a:t>9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96539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88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529</Words>
  <Application>Microsoft Office PowerPoint</Application>
  <PresentationFormat>Ekran Gösterisi (4:3)</PresentationFormat>
  <Paragraphs>131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Arial</vt:lpstr>
      <vt:lpstr>Calibri</vt:lpstr>
      <vt:lpstr>Ofis Teması</vt:lpstr>
      <vt:lpstr>PSİKOMETRİ Psikolojik Özelliklerin Ölçülmesi ve Değerlendirilmesi</vt:lpstr>
      <vt:lpstr>ÜNİTE 5. İstatistiksel Temeller</vt:lpstr>
      <vt:lpstr>PowerPoint Sunusu</vt:lpstr>
      <vt:lpstr>Ölçme ve Değerlendirme</vt:lpstr>
      <vt:lpstr>Ölçme Türleri</vt:lpstr>
      <vt:lpstr>Ölçmede Sıfır</vt:lpstr>
      <vt:lpstr>Ölçmede Birim</vt:lpstr>
      <vt:lpstr>Değişken Türleri</vt:lpstr>
      <vt:lpstr>Ölçek ve Ölçekleme</vt:lpstr>
      <vt:lpstr>Ölçek Düzeyleri</vt:lpstr>
      <vt:lpstr>Değerlendirme Türleri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PSİKOMETRİ Psikolojik Özelliklerin Ölçülmesi ve Değerlendirilmesi</dc:title>
  <dc:creator>Admin</dc:creator>
  <cp:lastModifiedBy>a</cp:lastModifiedBy>
  <cp:revision>26</cp:revision>
  <dcterms:created xsi:type="dcterms:W3CDTF">2016-10-06T10:48:27Z</dcterms:created>
  <dcterms:modified xsi:type="dcterms:W3CDTF">2020-07-23T08:17:13Z</dcterms:modified>
</cp:coreProperties>
</file>