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0"/>
  </p:notes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16FC5D-BEB4-4964-B904-A885869A48FD}" type="datetimeFigureOut">
              <a:rPr lang="tr-TR" smtClean="0"/>
              <a:t>8.4.2019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8B5301-1728-4B1C-B39E-9BD85996D8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4554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455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7005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79592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39386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6126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1C4A3-59FC-4FC7-9177-B1A3E9B31561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0462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C3BA8-8E14-4693-9E16-D4ECF1F34F24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8534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AEE96-000A-4D82-A824-ECA676489B16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9899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F6E88-5DC6-45AA-91B7-A49AC6B47B38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9254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D643C-75DA-4F2C-B219-1C21A40B3B54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82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B726E-8022-46E0-9E07-A7958C8FF2A3}" type="datetime1">
              <a:rPr lang="tr-TR" smtClean="0"/>
              <a:t>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2068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3286F-27FB-43BC-B1FB-3B32C59ADB9C}" type="datetime1">
              <a:rPr lang="tr-TR" smtClean="0"/>
              <a:t>8.4.2019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7368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6C352-1C47-4E70-87B1-933C3A2125F4}" type="datetime1">
              <a:rPr lang="tr-TR" smtClean="0"/>
              <a:t>8.4.2019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1344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6C3A6-BF98-4DFF-BC7F-4458189010E3}" type="datetime1">
              <a:rPr lang="tr-TR" smtClean="0"/>
              <a:t>8.4.2019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0286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E2211-B1A2-4378-8457-BE66FACCE343}" type="datetime1">
              <a:rPr lang="tr-TR" smtClean="0"/>
              <a:t>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8503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316B4-5D8F-41AF-BEC9-CFB85349A2AB}" type="datetime1">
              <a:rPr lang="tr-TR" smtClean="0"/>
              <a:t>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8196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9D609-364F-4D24-8271-D8F56A9F2BA9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3775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5400" dirty="0" smtClean="0"/>
              <a:t>EEE322 </a:t>
            </a:r>
            <a:r>
              <a:rPr lang="tr-TR" sz="5400" dirty="0" smtClean="0"/>
              <a:t/>
            </a:r>
            <a:br>
              <a:rPr lang="tr-TR" sz="5400" dirty="0" smtClean="0"/>
            </a:br>
            <a:r>
              <a:rPr lang="tr-TR" sz="5400" dirty="0" smtClean="0"/>
              <a:t>COMMUNICATION THEORY – I</a:t>
            </a:r>
            <a:endParaRPr lang="tr-TR" sz="5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1600" dirty="0" smtClean="0"/>
              <a:t>ANKARA UNIVERSITY</a:t>
            </a:r>
          </a:p>
          <a:p>
            <a:r>
              <a:rPr lang="tr-TR" sz="1600" dirty="0" smtClean="0"/>
              <a:t>FACULTY OF ENGINEERING</a:t>
            </a:r>
          </a:p>
          <a:p>
            <a:r>
              <a:rPr lang="tr-TR" sz="1600" dirty="0" smtClean="0"/>
              <a:t>ELECTRICAL AND ELECTRONICS ENGINEERING DEPARTMENT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3383223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22140" y="1757320"/>
            <a:ext cx="5925065" cy="1900280"/>
          </a:xfrm>
        </p:spPr>
        <p:txBody>
          <a:bodyPr>
            <a:normAutofit/>
          </a:bodyPr>
          <a:lstStyle/>
          <a:p>
            <a:pPr algn="ctr"/>
            <a:r>
              <a:rPr lang="tr-TR" sz="3600" dirty="0" smtClean="0"/>
              <a:t>EEE322 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3600" dirty="0"/>
              <a:t>COMMUNICATION THEORY - I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2240691" y="3975700"/>
            <a:ext cx="8767119" cy="22026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LECTURE 1</a:t>
            </a:r>
          </a:p>
          <a:p>
            <a:pPr marL="0" indent="0">
              <a:buNone/>
            </a:pPr>
            <a:r>
              <a:rPr lang="tr-TR" dirty="0"/>
              <a:t>INTRODUCTION TO COMMUNICATION SYSTEMS</a:t>
            </a:r>
            <a:endParaRPr lang="tr-TR" dirty="0" smtClean="0"/>
          </a:p>
          <a:p>
            <a:pPr marL="457200" lvl="1" indent="0">
              <a:buNone/>
            </a:pP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Ankara University,                                                                                                               Electrical and Electronics Engineering Department, </a:t>
            </a:r>
            <a:r>
              <a:rPr lang="en-US" dirty="0" smtClean="0"/>
              <a:t>E</a:t>
            </a:r>
            <a:r>
              <a:rPr lang="tr-TR" dirty="0" smtClean="0"/>
              <a:t>E</a:t>
            </a:r>
            <a:r>
              <a:rPr lang="en-US" dirty="0" smtClean="0"/>
              <a:t>E322 </a:t>
            </a:r>
            <a:r>
              <a:rPr lang="en-US" dirty="0" smtClean="0"/>
              <a:t>Communication Theory 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2295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282747"/>
            <a:ext cx="10515600" cy="1325563"/>
          </a:xfrm>
        </p:spPr>
        <p:txBody>
          <a:bodyPr>
            <a:normAutofit/>
          </a:bodyPr>
          <a:lstStyle/>
          <a:p>
            <a:r>
              <a:rPr lang="tr-TR" sz="3600" dirty="0" err="1" smtClean="0"/>
              <a:t>Communication</a:t>
            </a:r>
            <a:r>
              <a:rPr lang="tr-TR" sz="3600" dirty="0" smtClean="0"/>
              <a:t> </a:t>
            </a:r>
            <a:r>
              <a:rPr lang="tr-TR" sz="3600" dirty="0" err="1" smtClean="0"/>
              <a:t>system</a:t>
            </a:r>
            <a:r>
              <a:rPr lang="tr-TR" sz="3600" dirty="0" smtClean="0"/>
              <a:t> </a:t>
            </a:r>
            <a:r>
              <a:rPr lang="tr-TR" sz="3600" dirty="0" err="1" smtClean="0"/>
              <a:t>with</a:t>
            </a:r>
            <a:r>
              <a:rPr lang="tr-TR" sz="3600" dirty="0" smtClean="0"/>
              <a:t> </a:t>
            </a:r>
            <a:r>
              <a:rPr lang="tr-TR" sz="3600" dirty="0" err="1" smtClean="0"/>
              <a:t>input</a:t>
            </a:r>
            <a:r>
              <a:rPr lang="tr-TR" sz="3600" dirty="0" smtClean="0"/>
              <a:t> </a:t>
            </a:r>
            <a:r>
              <a:rPr lang="tr-TR" sz="3600" dirty="0" err="1" smtClean="0"/>
              <a:t>and</a:t>
            </a:r>
            <a:r>
              <a:rPr lang="tr-TR" sz="3600" dirty="0" smtClean="0"/>
              <a:t> </a:t>
            </a:r>
            <a:r>
              <a:rPr lang="tr-TR" sz="3600" dirty="0" err="1" smtClean="0"/>
              <a:t>output</a:t>
            </a:r>
            <a:r>
              <a:rPr lang="tr-TR" sz="3600" dirty="0" smtClean="0"/>
              <a:t> </a:t>
            </a:r>
            <a:r>
              <a:rPr lang="tr-TR" sz="3600" dirty="0" err="1" smtClean="0"/>
              <a:t>transducers</a:t>
            </a:r>
            <a:r>
              <a:rPr lang="tr-TR" sz="3600" dirty="0" smtClean="0"/>
              <a:t> (Fig.1.1-1 </a:t>
            </a:r>
            <a:r>
              <a:rPr lang="tr-TR" sz="3600" dirty="0" err="1" smtClean="0"/>
              <a:t>Carlson</a:t>
            </a:r>
            <a:r>
              <a:rPr lang="tr-TR" sz="3600" dirty="0" smtClean="0"/>
              <a:t>, </a:t>
            </a:r>
            <a:r>
              <a:rPr lang="tr-TR" sz="3600" dirty="0" err="1" smtClean="0"/>
              <a:t>page</a:t>
            </a:r>
            <a:r>
              <a:rPr lang="tr-TR" sz="3600" dirty="0" smtClean="0"/>
              <a:t> 3)</a:t>
            </a:r>
            <a:endParaRPr lang="tr-TR" sz="3600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tr-TR" dirty="0" smtClean="0"/>
              <a:t>Information (</a:t>
            </a:r>
            <a:r>
              <a:rPr lang="tr-TR" dirty="0" err="1" smtClean="0"/>
              <a:t>message</a:t>
            </a:r>
            <a:r>
              <a:rPr lang="tr-TR" dirty="0" smtClean="0"/>
              <a:t>) transfer</a:t>
            </a:r>
          </a:p>
          <a:p>
            <a:pPr lvl="1">
              <a:lnSpc>
                <a:spcPct val="200000"/>
              </a:lnSpc>
            </a:pPr>
            <a:r>
              <a:rPr lang="tr-TR" dirty="0" smtClean="0"/>
              <a:t>Analog </a:t>
            </a:r>
            <a:r>
              <a:rPr lang="tr-TR" dirty="0" err="1" smtClean="0"/>
              <a:t>messages</a:t>
            </a:r>
            <a:r>
              <a:rPr lang="tr-TR" dirty="0" smtClean="0"/>
              <a:t>: </a:t>
            </a:r>
            <a:r>
              <a:rPr lang="tr-TR" dirty="0" err="1" smtClean="0"/>
              <a:t>degree</a:t>
            </a:r>
            <a:r>
              <a:rPr lang="tr-TR" dirty="0" smtClean="0"/>
              <a:t> of </a:t>
            </a:r>
            <a:r>
              <a:rPr lang="tr-TR" dirty="0" err="1" smtClean="0"/>
              <a:t>fidelity</a:t>
            </a:r>
            <a:r>
              <a:rPr lang="tr-TR" dirty="0" smtClean="0"/>
              <a:t> in analog </a:t>
            </a:r>
            <a:r>
              <a:rPr lang="tr-TR" dirty="0" err="1" smtClean="0"/>
              <a:t>communication</a:t>
            </a:r>
            <a:r>
              <a:rPr lang="tr-TR" dirty="0" smtClean="0"/>
              <a:t> </a:t>
            </a:r>
            <a:r>
              <a:rPr lang="tr-TR" dirty="0" err="1" smtClean="0"/>
              <a:t>systems</a:t>
            </a:r>
            <a:endParaRPr lang="tr-TR" dirty="0" smtClean="0"/>
          </a:p>
          <a:p>
            <a:pPr lvl="1">
              <a:lnSpc>
                <a:spcPct val="200000"/>
              </a:lnSpc>
            </a:pPr>
            <a:r>
              <a:rPr lang="tr-TR" dirty="0" err="1" smtClean="0"/>
              <a:t>Digital</a:t>
            </a:r>
            <a:r>
              <a:rPr lang="tr-TR" dirty="0" smtClean="0"/>
              <a:t> </a:t>
            </a:r>
            <a:r>
              <a:rPr lang="tr-TR" dirty="0" err="1" smtClean="0"/>
              <a:t>messages</a:t>
            </a:r>
            <a:r>
              <a:rPr lang="tr-TR" dirty="0" smtClean="0"/>
              <a:t>: </a:t>
            </a:r>
            <a:r>
              <a:rPr lang="tr-TR" dirty="0" err="1"/>
              <a:t>degree</a:t>
            </a:r>
            <a:r>
              <a:rPr lang="tr-TR" dirty="0"/>
              <a:t> of </a:t>
            </a:r>
            <a:r>
              <a:rPr lang="tr-TR" dirty="0" err="1" smtClean="0"/>
              <a:t>accuracy</a:t>
            </a:r>
            <a:r>
              <a:rPr lang="tr-TR" dirty="0" smtClean="0"/>
              <a:t> </a:t>
            </a:r>
            <a:r>
              <a:rPr lang="tr-TR" dirty="0"/>
              <a:t>in </a:t>
            </a:r>
            <a:r>
              <a:rPr lang="tr-TR" dirty="0" err="1" smtClean="0"/>
              <a:t>digital</a:t>
            </a:r>
            <a:r>
              <a:rPr lang="tr-TR" dirty="0" smtClean="0"/>
              <a:t> </a:t>
            </a:r>
            <a:r>
              <a:rPr lang="tr-TR" dirty="0" err="1"/>
              <a:t>communication</a:t>
            </a:r>
            <a:r>
              <a:rPr lang="tr-TR" dirty="0"/>
              <a:t> </a:t>
            </a:r>
            <a:r>
              <a:rPr lang="tr-TR" dirty="0" err="1" smtClean="0"/>
              <a:t>systems</a:t>
            </a:r>
            <a:endParaRPr lang="tr-TR" dirty="0" smtClean="0"/>
          </a:p>
          <a:p>
            <a:pPr lvl="1"/>
            <a:endParaRPr lang="tr-TR" dirty="0" smtClean="0"/>
          </a:p>
          <a:p>
            <a:pPr marL="457200" lvl="1" indent="0">
              <a:buNone/>
            </a:pPr>
            <a:endParaRPr lang="tr-TR" dirty="0"/>
          </a:p>
        </p:txBody>
      </p:sp>
      <p:sp>
        <p:nvSpPr>
          <p:cNvPr id="11" name="Altbilgi Yer Tutucusu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9718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Elements</a:t>
            </a:r>
            <a:r>
              <a:rPr lang="tr-TR" sz="3600" dirty="0" smtClean="0"/>
              <a:t> of a </a:t>
            </a:r>
            <a:r>
              <a:rPr lang="tr-TR" sz="3600" dirty="0" err="1" smtClean="0"/>
              <a:t>communication</a:t>
            </a:r>
            <a:r>
              <a:rPr lang="tr-TR" sz="3600" dirty="0" smtClean="0"/>
              <a:t> </a:t>
            </a:r>
            <a:r>
              <a:rPr lang="tr-TR" sz="3600" dirty="0" err="1" smtClean="0"/>
              <a:t>system</a:t>
            </a:r>
            <a:r>
              <a:rPr lang="tr-TR" sz="3600" dirty="0" smtClean="0"/>
              <a:t> </a:t>
            </a:r>
            <a:br>
              <a:rPr lang="tr-TR" sz="3600" dirty="0" smtClean="0"/>
            </a:br>
            <a:r>
              <a:rPr lang="tr-TR" sz="3600" dirty="0" smtClean="0"/>
              <a:t>(Fig.1.1-2 </a:t>
            </a:r>
            <a:r>
              <a:rPr lang="tr-TR" sz="3600" dirty="0" err="1" smtClean="0"/>
              <a:t>Carlson</a:t>
            </a:r>
            <a:r>
              <a:rPr lang="tr-TR" sz="3600" dirty="0" smtClean="0"/>
              <a:t>, </a:t>
            </a:r>
            <a:r>
              <a:rPr lang="tr-TR" sz="3600" dirty="0" err="1" smtClean="0"/>
              <a:t>page</a:t>
            </a:r>
            <a:r>
              <a:rPr lang="tr-TR" sz="3600" dirty="0" smtClean="0"/>
              <a:t> 4)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Transmitter</a:t>
            </a:r>
            <a:r>
              <a:rPr lang="tr-TR" sz="3600" dirty="0" smtClean="0"/>
              <a:t>:</a:t>
            </a:r>
            <a:r>
              <a:rPr lang="tr-TR" dirty="0" smtClean="0"/>
              <a:t> </a:t>
            </a:r>
            <a:r>
              <a:rPr lang="tr-TR" dirty="0" err="1" smtClean="0"/>
              <a:t>modulation</a:t>
            </a:r>
            <a:r>
              <a:rPr lang="tr-TR" dirty="0"/>
              <a:t>, </a:t>
            </a:r>
            <a:r>
              <a:rPr lang="tr-TR" dirty="0" err="1"/>
              <a:t>source</a:t>
            </a:r>
            <a:r>
              <a:rPr lang="tr-TR" dirty="0"/>
              <a:t> </a:t>
            </a:r>
            <a:r>
              <a:rPr lang="tr-TR" dirty="0" err="1"/>
              <a:t>coding</a:t>
            </a:r>
            <a:r>
              <a:rPr lang="tr-TR" dirty="0"/>
              <a:t>, </a:t>
            </a:r>
            <a:r>
              <a:rPr lang="tr-TR" dirty="0" err="1"/>
              <a:t>channel</a:t>
            </a:r>
            <a:r>
              <a:rPr lang="tr-TR" dirty="0"/>
              <a:t> </a:t>
            </a:r>
            <a:r>
              <a:rPr lang="tr-TR" dirty="0" err="1" smtClean="0"/>
              <a:t>coding</a:t>
            </a:r>
            <a:endParaRPr lang="tr-TR" dirty="0" smtClean="0"/>
          </a:p>
          <a:p>
            <a:endParaRPr lang="tr-TR" dirty="0"/>
          </a:p>
          <a:p>
            <a:r>
              <a:rPr lang="tr-TR" sz="3600" dirty="0" err="1" smtClean="0"/>
              <a:t>Transmission</a:t>
            </a:r>
            <a:r>
              <a:rPr lang="tr-TR" sz="3600" dirty="0" smtClean="0"/>
              <a:t> </a:t>
            </a:r>
            <a:r>
              <a:rPr lang="tr-TR" sz="3600" dirty="0" err="1" smtClean="0"/>
              <a:t>channel</a:t>
            </a:r>
            <a:r>
              <a:rPr lang="tr-TR" sz="3600" dirty="0" smtClean="0"/>
              <a:t>: </a:t>
            </a:r>
            <a:r>
              <a:rPr lang="tr-TR" dirty="0" err="1" smtClean="0"/>
              <a:t>loss</a:t>
            </a:r>
            <a:r>
              <a:rPr lang="tr-TR" dirty="0" smtClean="0"/>
              <a:t> (</a:t>
            </a:r>
            <a:r>
              <a:rPr lang="tr-TR" dirty="0" err="1" smtClean="0"/>
              <a:t>attenuation</a:t>
            </a:r>
            <a:r>
              <a:rPr lang="tr-TR" dirty="0" smtClean="0"/>
              <a:t>), </a:t>
            </a:r>
            <a:r>
              <a:rPr lang="tr-TR" dirty="0" err="1" smtClean="0"/>
              <a:t>noise</a:t>
            </a:r>
            <a:r>
              <a:rPr lang="tr-TR" dirty="0" smtClean="0"/>
              <a:t>, </a:t>
            </a:r>
            <a:r>
              <a:rPr lang="tr-TR" dirty="0" err="1" smtClean="0"/>
              <a:t>interference</a:t>
            </a:r>
            <a:r>
              <a:rPr lang="tr-TR" dirty="0" smtClean="0"/>
              <a:t> </a:t>
            </a:r>
            <a:r>
              <a:rPr lang="tr-TR" dirty="0" err="1" smtClean="0"/>
              <a:t>distortion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r>
              <a:rPr lang="tr-TR" sz="3600" dirty="0" err="1" smtClean="0"/>
              <a:t>Receiver</a:t>
            </a:r>
            <a:r>
              <a:rPr lang="tr-TR" sz="3600" dirty="0" smtClean="0"/>
              <a:t>:</a:t>
            </a:r>
            <a:r>
              <a:rPr lang="tr-TR" dirty="0" smtClean="0"/>
              <a:t> </a:t>
            </a:r>
            <a:r>
              <a:rPr lang="tr-TR" dirty="0" err="1" smtClean="0"/>
              <a:t>demodulation</a:t>
            </a:r>
            <a:r>
              <a:rPr lang="tr-TR" dirty="0" smtClean="0"/>
              <a:t>, </a:t>
            </a:r>
            <a:r>
              <a:rPr lang="tr-TR" dirty="0" err="1" smtClean="0"/>
              <a:t>source</a:t>
            </a:r>
            <a:r>
              <a:rPr lang="tr-TR" dirty="0" smtClean="0"/>
              <a:t> </a:t>
            </a:r>
            <a:r>
              <a:rPr lang="tr-TR" dirty="0" err="1" smtClean="0"/>
              <a:t>decoding</a:t>
            </a:r>
            <a:r>
              <a:rPr lang="tr-TR" dirty="0" smtClean="0"/>
              <a:t>, </a:t>
            </a:r>
            <a:r>
              <a:rPr lang="tr-TR" dirty="0" err="1" smtClean="0"/>
              <a:t>channel</a:t>
            </a:r>
            <a:r>
              <a:rPr lang="tr-TR" dirty="0" smtClean="0"/>
              <a:t> </a:t>
            </a:r>
            <a:r>
              <a:rPr lang="tr-TR" dirty="0" err="1" smtClean="0"/>
              <a:t>decoding</a:t>
            </a:r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pPr marL="457200" lvl="1" indent="0">
              <a:buNone/>
            </a:pPr>
            <a:endParaRPr lang="tr-TR" dirty="0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0095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715923"/>
          </a:xfrm>
        </p:spPr>
        <p:txBody>
          <a:bodyPr>
            <a:normAutofit fontScale="90000"/>
          </a:bodyPr>
          <a:lstStyle/>
          <a:p>
            <a:r>
              <a:rPr lang="tr-TR" sz="3200" dirty="0" err="1" smtClean="0"/>
              <a:t>Contamination</a:t>
            </a:r>
            <a:r>
              <a:rPr lang="tr-TR" sz="3200" dirty="0" smtClean="0"/>
              <a:t> of a </a:t>
            </a:r>
            <a:r>
              <a:rPr lang="tr-TR" sz="3200" dirty="0" err="1" smtClean="0"/>
              <a:t>signal</a:t>
            </a:r>
            <a:r>
              <a:rPr lang="tr-TR" sz="3200" dirty="0" smtClean="0"/>
              <a:t> </a:t>
            </a:r>
            <a:r>
              <a:rPr lang="tr-TR" sz="3200" dirty="0" err="1" smtClean="0"/>
              <a:t>transmitting</a:t>
            </a:r>
            <a:r>
              <a:rPr lang="tr-TR" sz="3200" dirty="0" smtClean="0"/>
              <a:t> a 1101001 </a:t>
            </a:r>
            <a:r>
              <a:rPr lang="tr-TR" sz="3200" dirty="0" err="1" smtClean="0"/>
              <a:t>sequence</a:t>
            </a:r>
            <a:r>
              <a:rPr lang="tr-TR" sz="3200" dirty="0" smtClean="0"/>
              <a:t> (a) </a:t>
            </a:r>
            <a:r>
              <a:rPr lang="tr-TR" sz="3200" dirty="0" err="1" smtClean="0"/>
              <a:t>original</a:t>
            </a:r>
            <a:r>
              <a:rPr lang="tr-TR" sz="3200" dirty="0" smtClean="0"/>
              <a:t> </a:t>
            </a:r>
            <a:r>
              <a:rPr lang="tr-TR" sz="3200" dirty="0" err="1" smtClean="0"/>
              <a:t>signal</a:t>
            </a:r>
            <a:r>
              <a:rPr lang="tr-TR" sz="3200" dirty="0" smtClean="0"/>
              <a:t> as it </a:t>
            </a:r>
            <a:r>
              <a:rPr lang="tr-TR" sz="3200" dirty="0" err="1" smtClean="0"/>
              <a:t>leaves</a:t>
            </a:r>
            <a:r>
              <a:rPr lang="tr-TR" sz="3200" dirty="0" smtClean="0"/>
              <a:t>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transmitter</a:t>
            </a:r>
            <a:r>
              <a:rPr lang="tr-TR" sz="3200" dirty="0" smtClean="0"/>
              <a:t> (b) </a:t>
            </a:r>
            <a:r>
              <a:rPr lang="tr-TR" sz="3200" dirty="0" err="1" smtClean="0"/>
              <a:t>effects</a:t>
            </a:r>
            <a:r>
              <a:rPr lang="tr-TR" sz="3200" dirty="0" smtClean="0"/>
              <a:t> of </a:t>
            </a:r>
            <a:r>
              <a:rPr lang="tr-TR" sz="3200" dirty="0" err="1" smtClean="0"/>
              <a:t>distortion</a:t>
            </a:r>
            <a:r>
              <a:rPr lang="tr-TR" sz="3200" dirty="0" smtClean="0"/>
              <a:t> (c) </a:t>
            </a:r>
            <a:r>
              <a:rPr lang="tr-TR" sz="3200" dirty="0" err="1" smtClean="0"/>
              <a:t>effects</a:t>
            </a:r>
            <a:r>
              <a:rPr lang="tr-TR" sz="3200" dirty="0" smtClean="0"/>
              <a:t> of </a:t>
            </a:r>
            <a:r>
              <a:rPr lang="tr-TR" sz="3200" dirty="0" err="1" smtClean="0"/>
              <a:t>interference</a:t>
            </a:r>
            <a:r>
              <a:rPr lang="tr-TR" sz="3200" dirty="0" smtClean="0"/>
              <a:t> (d) </a:t>
            </a:r>
            <a:r>
              <a:rPr lang="tr-TR" sz="3200" dirty="0" err="1" smtClean="0"/>
              <a:t>effects</a:t>
            </a:r>
            <a:r>
              <a:rPr lang="tr-TR" sz="3200" dirty="0" smtClean="0"/>
              <a:t> of </a:t>
            </a:r>
            <a:r>
              <a:rPr lang="tr-TR" sz="3200" dirty="0" err="1" smtClean="0"/>
              <a:t>noise</a:t>
            </a:r>
            <a:r>
              <a:rPr lang="tr-TR" sz="3200" dirty="0" smtClean="0"/>
              <a:t> (Fig.1.1-3 </a:t>
            </a:r>
            <a:r>
              <a:rPr lang="tr-TR" sz="3200" dirty="0" err="1" smtClean="0"/>
              <a:t>Carlson</a:t>
            </a:r>
            <a:r>
              <a:rPr lang="tr-TR" sz="3200" dirty="0" smtClean="0"/>
              <a:t>, </a:t>
            </a:r>
            <a:r>
              <a:rPr lang="tr-TR" sz="3200" dirty="0" err="1" smtClean="0"/>
              <a:t>page</a:t>
            </a:r>
            <a:r>
              <a:rPr lang="tr-TR" sz="3200" dirty="0" smtClean="0"/>
              <a:t> 5)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tr-TR" dirty="0" err="1" smtClean="0"/>
              <a:t>Unwanted</a:t>
            </a:r>
            <a:r>
              <a:rPr lang="tr-TR" dirty="0" smtClean="0"/>
              <a:t> (</a:t>
            </a:r>
            <a:r>
              <a:rPr lang="tr-TR" dirty="0" err="1" smtClean="0"/>
              <a:t>corrupting</a:t>
            </a:r>
            <a:r>
              <a:rPr lang="tr-TR" dirty="0" smtClean="0"/>
              <a:t>) </a:t>
            </a:r>
            <a:r>
              <a:rPr lang="tr-TR" dirty="0" err="1" smtClean="0"/>
              <a:t>effects</a:t>
            </a:r>
            <a:r>
              <a:rPr lang="tr-TR" dirty="0" smtClean="0"/>
              <a:t>:</a:t>
            </a:r>
          </a:p>
          <a:p>
            <a:pPr lvl="1">
              <a:lnSpc>
                <a:spcPct val="200000"/>
              </a:lnSpc>
            </a:pPr>
            <a:r>
              <a:rPr lang="tr-TR" dirty="0" err="1" smtClean="0"/>
              <a:t>Noise</a:t>
            </a:r>
            <a:endParaRPr lang="tr-TR" dirty="0" smtClean="0"/>
          </a:p>
          <a:p>
            <a:pPr lvl="1">
              <a:lnSpc>
                <a:spcPct val="200000"/>
              </a:lnSpc>
            </a:pPr>
            <a:r>
              <a:rPr lang="tr-TR" dirty="0" err="1" smtClean="0"/>
              <a:t>Interference</a:t>
            </a:r>
            <a:endParaRPr lang="tr-TR" dirty="0" smtClean="0"/>
          </a:p>
          <a:p>
            <a:pPr lvl="1">
              <a:lnSpc>
                <a:spcPct val="200000"/>
              </a:lnSpc>
            </a:pPr>
            <a:r>
              <a:rPr lang="tr-TR" dirty="0" err="1" smtClean="0"/>
              <a:t>Distortion</a:t>
            </a:r>
            <a:endParaRPr lang="tr-TR" dirty="0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93623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Fundamental</a:t>
            </a:r>
            <a:r>
              <a:rPr lang="tr-TR" dirty="0" smtClean="0"/>
              <a:t> </a:t>
            </a:r>
            <a:r>
              <a:rPr lang="tr-TR" dirty="0" err="1" smtClean="0"/>
              <a:t>limitations</a:t>
            </a: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 smtClean="0"/>
                  <a:t>Technological </a:t>
                </a:r>
                <a:r>
                  <a:rPr lang="tr-TR" dirty="0" err="1" smtClean="0"/>
                  <a:t>problems</a:t>
                </a:r>
                <a:endParaRPr lang="tr-TR" dirty="0" smtClean="0"/>
              </a:p>
              <a:p>
                <a:r>
                  <a:rPr lang="tr-TR" dirty="0" err="1" smtClean="0"/>
                  <a:t>Fundamental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pyhsical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limitations</a:t>
                </a:r>
                <a:r>
                  <a:rPr lang="tr-TR" dirty="0" smtClean="0"/>
                  <a:t>:</a:t>
                </a:r>
              </a:p>
              <a:p>
                <a:pPr lvl="1"/>
                <a:r>
                  <a:rPr lang="tr-TR" dirty="0" err="1" smtClean="0"/>
                  <a:t>Bandwidth</a:t>
                </a:r>
                <a:endParaRPr lang="tr-TR" dirty="0" smtClean="0"/>
              </a:p>
              <a:p>
                <a:pPr lvl="1"/>
                <a:r>
                  <a:rPr lang="tr-TR" dirty="0" err="1" smtClean="0"/>
                  <a:t>Noise</a:t>
                </a:r>
                <a:endParaRPr lang="tr-TR" dirty="0" smtClean="0"/>
              </a:p>
              <a:p>
                <a:pPr marL="457200" lvl="1" indent="0">
                  <a:buNone/>
                </a:pPr>
                <a:endParaRPr lang="tr-TR" dirty="0"/>
              </a:p>
              <a:p>
                <a:pPr marL="457200" lvl="1" indent="0">
                  <a:buNone/>
                </a:pPr>
                <a:r>
                  <a:rPr lang="tr-TR" dirty="0" err="1" smtClean="0"/>
                  <a:t>Shannon</a:t>
                </a:r>
                <a:r>
                  <a:rPr lang="tr-TR" dirty="0" smtClean="0"/>
                  <a:t> (1948) </a:t>
                </a:r>
                <a:r>
                  <a:rPr lang="tr-TR" dirty="0" err="1" smtClean="0"/>
                  <a:t>stated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that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the</a:t>
                </a:r>
                <a:r>
                  <a:rPr lang="tr-TR" dirty="0" smtClean="0"/>
                  <a:t> rate of </a:t>
                </a:r>
                <a:r>
                  <a:rPr lang="tr-TR" dirty="0" err="1" smtClean="0"/>
                  <a:t>information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transmission</a:t>
                </a:r>
                <a:r>
                  <a:rPr lang="tr-TR" dirty="0" smtClean="0"/>
                  <a:t> can not </a:t>
                </a:r>
                <a:r>
                  <a:rPr lang="tr-TR" dirty="0" err="1" smtClean="0"/>
                  <a:t>exceed</a:t>
                </a:r>
                <a:r>
                  <a:rPr lang="tr-TR" dirty="0" smtClean="0"/>
                  <a:t> </a:t>
                </a:r>
                <a:r>
                  <a:rPr lang="tr-TR" dirty="0" err="1" smtClean="0">
                    <a:solidFill>
                      <a:srgbClr val="FF0000"/>
                    </a:solidFill>
                  </a:rPr>
                  <a:t>the</a:t>
                </a:r>
                <a:r>
                  <a:rPr lang="tr-TR" dirty="0" smtClean="0">
                    <a:solidFill>
                      <a:srgbClr val="FF0000"/>
                    </a:solidFill>
                  </a:rPr>
                  <a:t> </a:t>
                </a:r>
                <a:r>
                  <a:rPr lang="tr-TR" dirty="0" err="1" smtClean="0">
                    <a:solidFill>
                      <a:srgbClr val="FF0000"/>
                    </a:solidFill>
                  </a:rPr>
                  <a:t>channel</a:t>
                </a:r>
                <a:r>
                  <a:rPr lang="tr-TR" dirty="0" smtClean="0">
                    <a:solidFill>
                      <a:srgbClr val="FF0000"/>
                    </a:solidFill>
                  </a:rPr>
                  <a:t> </a:t>
                </a:r>
                <a:r>
                  <a:rPr lang="tr-TR" dirty="0" err="1" smtClean="0">
                    <a:solidFill>
                      <a:srgbClr val="FF0000"/>
                    </a:solidFill>
                  </a:rPr>
                  <a:t>capacity</a:t>
                </a:r>
                <a:r>
                  <a:rPr lang="tr-TR" dirty="0" smtClean="0"/>
                  <a:t> (</a:t>
                </a:r>
                <a:r>
                  <a:rPr lang="tr-TR" dirty="0" err="1" smtClean="0"/>
                  <a:t>Hartley-Shannon</a:t>
                </a:r>
                <a:r>
                  <a:rPr lang="tr-TR" dirty="0" smtClean="0"/>
                  <a:t> </a:t>
                </a:r>
                <a:r>
                  <a:rPr lang="tr-TR" dirty="0" err="1" smtClean="0"/>
                  <a:t>Law</a:t>
                </a:r>
                <a:r>
                  <a:rPr lang="tr-TR" dirty="0" smtClean="0"/>
                  <a:t>):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𝐵</m:t>
                      </m:r>
                      <m:func>
                        <m:func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num>
                                <m:den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den>
                              </m:f>
                            </m:e>
                          </m:d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=3.32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  <m:func>
                            <m:funcPr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tr-TR" b="0" i="0" smtClean="0">
                                      <a:latin typeface="Cambria Math" panose="02040503050406030204" pitchFamily="18" charset="0"/>
                                    </a:rPr>
                                    <m:t>log</m:t>
                                  </m:r>
                                </m:e>
                                <m:sub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sub>
                              </m:sSub>
                            </m:fName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(1+</m:t>
                              </m:r>
                              <m:f>
                                <m:fPr>
                                  <m:ctrlP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num>
                                <m:den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den>
                              </m:f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tr-TR" dirty="0" smtClean="0"/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043" t="-2241" r="-40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56537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/>
              <a:t>Modulation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Modulation</a:t>
            </a:r>
            <a:r>
              <a:rPr lang="tr-TR" dirty="0" smtClean="0"/>
              <a:t> is </a:t>
            </a:r>
            <a:r>
              <a:rPr lang="tr-TR" dirty="0" err="1" smtClean="0"/>
              <a:t>defined</a:t>
            </a:r>
            <a:r>
              <a:rPr lang="tr-TR" dirty="0" smtClean="0"/>
              <a:t> as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process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 err="1" smtClean="0"/>
              <a:t>characteristic</a:t>
            </a:r>
            <a:r>
              <a:rPr lang="tr-TR" dirty="0" smtClean="0"/>
              <a:t> of a </a:t>
            </a:r>
            <a:r>
              <a:rPr lang="tr-TR" dirty="0" err="1" smtClean="0"/>
              <a:t>carrier</a:t>
            </a:r>
            <a:r>
              <a:rPr lang="tr-TR" dirty="0" smtClean="0"/>
              <a:t> </a:t>
            </a:r>
            <a:r>
              <a:rPr lang="tr-TR" dirty="0" err="1" smtClean="0"/>
              <a:t>wave</a:t>
            </a:r>
            <a:r>
              <a:rPr lang="tr-TR" dirty="0" smtClean="0"/>
              <a:t> is </a:t>
            </a:r>
            <a:r>
              <a:rPr lang="tr-TR" dirty="0" err="1" smtClean="0"/>
              <a:t>varied</a:t>
            </a:r>
            <a:r>
              <a:rPr lang="tr-TR" dirty="0" smtClean="0"/>
              <a:t> in </a:t>
            </a:r>
            <a:r>
              <a:rPr lang="tr-TR" dirty="0" err="1" smtClean="0"/>
              <a:t>accordance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an </a:t>
            </a:r>
            <a:r>
              <a:rPr lang="tr-TR" dirty="0" err="1" smtClean="0"/>
              <a:t>information</a:t>
            </a:r>
            <a:r>
              <a:rPr lang="tr-TR" dirty="0" smtClean="0"/>
              <a:t> </a:t>
            </a:r>
            <a:r>
              <a:rPr lang="tr-TR" dirty="0" err="1" smtClean="0"/>
              <a:t>bearing</a:t>
            </a:r>
            <a:r>
              <a:rPr lang="tr-TR" dirty="0" smtClean="0"/>
              <a:t> </a:t>
            </a:r>
            <a:r>
              <a:rPr lang="tr-TR" dirty="0" err="1" smtClean="0"/>
              <a:t>signal</a:t>
            </a:r>
            <a:r>
              <a:rPr lang="tr-TR" dirty="0" smtClean="0"/>
              <a:t> (</a:t>
            </a:r>
            <a:r>
              <a:rPr lang="tr-TR" dirty="0" err="1" smtClean="0"/>
              <a:t>also</a:t>
            </a:r>
            <a:r>
              <a:rPr lang="tr-TR" dirty="0" smtClean="0"/>
              <a:t> </a:t>
            </a:r>
            <a:r>
              <a:rPr lang="tr-TR" dirty="0" err="1" smtClean="0"/>
              <a:t>called</a:t>
            </a:r>
            <a:r>
              <a:rPr lang="tr-TR" dirty="0" smtClean="0"/>
              <a:t> </a:t>
            </a:r>
            <a:r>
              <a:rPr lang="tr-TR" dirty="0" err="1" smtClean="0"/>
              <a:t>message</a:t>
            </a:r>
            <a:r>
              <a:rPr lang="tr-TR" dirty="0" smtClean="0"/>
              <a:t> </a:t>
            </a:r>
            <a:r>
              <a:rPr lang="tr-TR" dirty="0" err="1" smtClean="0"/>
              <a:t>signal</a:t>
            </a:r>
            <a:r>
              <a:rPr lang="tr-TR" dirty="0" smtClean="0"/>
              <a:t>) (</a:t>
            </a:r>
            <a:r>
              <a:rPr lang="tr-TR" dirty="0" err="1" smtClean="0"/>
              <a:t>Haykin</a:t>
            </a:r>
            <a:r>
              <a:rPr lang="tr-TR" dirty="0" smtClean="0"/>
              <a:t>, </a:t>
            </a:r>
            <a:r>
              <a:rPr lang="tr-TR" dirty="0" err="1" smtClean="0"/>
              <a:t>page</a:t>
            </a:r>
            <a:r>
              <a:rPr lang="tr-TR" dirty="0" smtClean="0"/>
              <a:t> 100).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err="1" smtClean="0"/>
              <a:t>Modulation</a:t>
            </a:r>
            <a:r>
              <a:rPr lang="tr-TR" dirty="0" smtClean="0"/>
              <a:t> </a:t>
            </a:r>
            <a:r>
              <a:rPr lang="tr-TR" dirty="0" err="1" smtClean="0"/>
              <a:t>benefits</a:t>
            </a:r>
            <a:r>
              <a:rPr lang="tr-TR" dirty="0" smtClean="0"/>
              <a:t>:</a:t>
            </a:r>
          </a:p>
          <a:p>
            <a:pPr lvl="1"/>
            <a:r>
              <a:rPr lang="tr-TR" dirty="0" err="1" smtClean="0"/>
              <a:t>Efficient</a:t>
            </a:r>
            <a:r>
              <a:rPr lang="tr-TR" dirty="0" smtClean="0"/>
              <a:t> </a:t>
            </a:r>
            <a:r>
              <a:rPr lang="tr-TR" dirty="0" err="1" smtClean="0"/>
              <a:t>transmission</a:t>
            </a:r>
            <a:r>
              <a:rPr lang="tr-TR" dirty="0" smtClean="0"/>
              <a:t> (</a:t>
            </a:r>
            <a:r>
              <a:rPr lang="tr-TR" dirty="0" err="1" smtClean="0"/>
              <a:t>reduces</a:t>
            </a:r>
            <a:r>
              <a:rPr lang="tr-TR" dirty="0" smtClean="0"/>
              <a:t> </a:t>
            </a:r>
            <a:r>
              <a:rPr lang="tr-TR" dirty="0" err="1" smtClean="0"/>
              <a:t>antenna</a:t>
            </a:r>
            <a:r>
              <a:rPr lang="tr-TR" dirty="0" smtClean="0"/>
              <a:t> </a:t>
            </a:r>
            <a:r>
              <a:rPr lang="tr-TR" dirty="0" err="1" smtClean="0"/>
              <a:t>dimensions</a:t>
            </a:r>
            <a:r>
              <a:rPr lang="tr-TR" dirty="0" smtClean="0"/>
              <a:t>)</a:t>
            </a:r>
          </a:p>
          <a:p>
            <a:pPr lvl="1"/>
            <a:r>
              <a:rPr lang="tr-TR" dirty="0" err="1" smtClean="0"/>
              <a:t>Overcome</a:t>
            </a:r>
            <a:r>
              <a:rPr lang="tr-TR" dirty="0" smtClean="0"/>
              <a:t> hardware </a:t>
            </a:r>
            <a:r>
              <a:rPr lang="tr-TR" dirty="0" err="1" smtClean="0"/>
              <a:t>limitations</a:t>
            </a:r>
            <a:endParaRPr lang="tr-TR" dirty="0" smtClean="0"/>
          </a:p>
          <a:p>
            <a:pPr lvl="1"/>
            <a:r>
              <a:rPr lang="tr-TR" dirty="0" err="1" smtClean="0"/>
              <a:t>Reduce</a:t>
            </a:r>
            <a:r>
              <a:rPr lang="tr-TR" dirty="0" smtClean="0"/>
              <a:t> </a:t>
            </a:r>
            <a:r>
              <a:rPr lang="tr-TR" dirty="0" err="1" smtClean="0"/>
              <a:t>noise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interference</a:t>
            </a:r>
            <a:endParaRPr lang="tr-TR" dirty="0" smtClean="0"/>
          </a:p>
          <a:p>
            <a:pPr lvl="1"/>
            <a:r>
              <a:rPr lang="tr-TR" dirty="0" err="1" smtClean="0"/>
              <a:t>Frequency</a:t>
            </a:r>
            <a:r>
              <a:rPr lang="tr-TR" dirty="0" smtClean="0"/>
              <a:t> </a:t>
            </a:r>
            <a:r>
              <a:rPr lang="tr-TR" dirty="0" err="1" smtClean="0"/>
              <a:t>assignment</a:t>
            </a:r>
            <a:endParaRPr lang="tr-TR" dirty="0" smtClean="0"/>
          </a:p>
          <a:p>
            <a:pPr lvl="1"/>
            <a:r>
              <a:rPr lang="tr-TR" dirty="0" err="1" smtClean="0"/>
              <a:t>Multiplexing</a:t>
            </a:r>
            <a:endParaRPr lang="tr-TR" dirty="0" smtClean="0"/>
          </a:p>
          <a:p>
            <a:pPr marL="457200" lvl="1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2908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err="1"/>
              <a:t>Communication</a:t>
            </a:r>
            <a:r>
              <a:rPr lang="tr-TR" dirty="0"/>
              <a:t> </a:t>
            </a:r>
            <a:r>
              <a:rPr lang="tr-TR" dirty="0" err="1"/>
              <a:t>Systems</a:t>
            </a:r>
            <a:r>
              <a:rPr lang="tr-TR" dirty="0"/>
              <a:t>, 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Signal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Noise</a:t>
            </a:r>
            <a:r>
              <a:rPr lang="tr-TR" dirty="0"/>
              <a:t> in </a:t>
            </a:r>
            <a:r>
              <a:rPr lang="tr-TR" dirty="0" err="1"/>
              <a:t>Electrical</a:t>
            </a:r>
            <a:r>
              <a:rPr lang="tr-TR" dirty="0"/>
              <a:t> </a:t>
            </a:r>
            <a:r>
              <a:rPr lang="tr-TR" dirty="0" err="1"/>
              <a:t>Communication</a:t>
            </a:r>
            <a:r>
              <a:rPr lang="tr-TR" dirty="0"/>
              <a:t>, 5th </a:t>
            </a:r>
            <a:r>
              <a:rPr lang="tr-TR" dirty="0" err="1"/>
              <a:t>edition</a:t>
            </a:r>
            <a:r>
              <a:rPr lang="tr-TR" dirty="0"/>
              <a:t>,  A.B. </a:t>
            </a:r>
            <a:r>
              <a:rPr lang="tr-TR" dirty="0" err="1"/>
              <a:t>Carlson</a:t>
            </a:r>
            <a:r>
              <a:rPr lang="tr-TR" dirty="0"/>
              <a:t>, P.B. </a:t>
            </a:r>
            <a:r>
              <a:rPr lang="tr-TR" dirty="0" err="1"/>
              <a:t>Crilly</a:t>
            </a:r>
            <a:r>
              <a:rPr lang="tr-TR" dirty="0"/>
              <a:t>, J.C. </a:t>
            </a:r>
            <a:r>
              <a:rPr lang="tr-TR" dirty="0" err="1"/>
              <a:t>Rutledge</a:t>
            </a:r>
            <a:r>
              <a:rPr lang="tr-TR" dirty="0"/>
              <a:t>, </a:t>
            </a:r>
            <a:r>
              <a:rPr lang="tr-TR" dirty="0" err="1"/>
              <a:t>Mc</a:t>
            </a:r>
            <a:r>
              <a:rPr lang="tr-TR" dirty="0"/>
              <a:t> </a:t>
            </a:r>
            <a:r>
              <a:rPr lang="tr-TR" dirty="0" err="1"/>
              <a:t>Graw</a:t>
            </a:r>
            <a:r>
              <a:rPr lang="tr-TR" dirty="0"/>
              <a:t> </a:t>
            </a:r>
            <a:r>
              <a:rPr lang="tr-TR" dirty="0" err="1"/>
              <a:t>Hill</a:t>
            </a:r>
            <a:r>
              <a:rPr lang="tr-TR" dirty="0" smtClean="0"/>
              <a:t>.</a:t>
            </a:r>
          </a:p>
          <a:p>
            <a:pPr marL="0" lvl="0" indent="0">
              <a:buNone/>
            </a:pPr>
            <a:endParaRPr lang="tr-TR" dirty="0"/>
          </a:p>
          <a:p>
            <a:r>
              <a:rPr lang="tr-TR" dirty="0"/>
              <a:t>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Analog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Digital</a:t>
            </a:r>
            <a:r>
              <a:rPr lang="tr-TR" dirty="0"/>
              <a:t> Communications, 2nd </a:t>
            </a:r>
            <a:r>
              <a:rPr lang="tr-TR" dirty="0" err="1"/>
              <a:t>edition</a:t>
            </a:r>
            <a:r>
              <a:rPr lang="tr-TR" dirty="0"/>
              <a:t>, S. </a:t>
            </a:r>
            <a:r>
              <a:rPr lang="tr-TR" dirty="0" err="1"/>
              <a:t>Haykin</a:t>
            </a:r>
            <a:r>
              <a:rPr lang="tr-TR" dirty="0"/>
              <a:t>, M. </a:t>
            </a:r>
            <a:r>
              <a:rPr lang="tr-TR" dirty="0" err="1"/>
              <a:t>Moher</a:t>
            </a:r>
            <a:r>
              <a:rPr lang="tr-TR" dirty="0"/>
              <a:t>, </a:t>
            </a:r>
            <a:r>
              <a:rPr lang="tr-TR" dirty="0" err="1"/>
              <a:t>Wiley</a:t>
            </a:r>
            <a:r>
              <a:rPr lang="tr-TR" dirty="0"/>
              <a:t>.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69121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178</TotalTime>
  <Words>385</Words>
  <Application>Microsoft Office PowerPoint</Application>
  <PresentationFormat>Geniş ekran</PresentationFormat>
  <Paragraphs>56</Paragraphs>
  <Slides>8</Slides>
  <Notes>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Cambria Math</vt:lpstr>
      <vt:lpstr>Office Teması</vt:lpstr>
      <vt:lpstr>EEE322  COMMUNICATION THEORY – I</vt:lpstr>
      <vt:lpstr>EEE322  COMMUNICATION THEORY - I</vt:lpstr>
      <vt:lpstr>Communication system with input and output transducers (Fig.1.1-1 Carlson, page 3)</vt:lpstr>
      <vt:lpstr>Elements of a communication system  (Fig.1.1-2 Carlson, page 4)</vt:lpstr>
      <vt:lpstr>Contamination of a signal transmitting a 1101001 sequence (a) original signal as it leaves the transmitter (b) effects of distortion (c) effects of interference (d) effects of noise (Fig.1.1-3 Carlson, page 5)</vt:lpstr>
      <vt:lpstr>Fundamental limitations</vt:lpstr>
      <vt:lpstr>Modulation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ELE322 COMMUNICATION THEORY - I</dc:title>
  <dc:creator>Murat Hüsnü SAZLI</dc:creator>
  <cp:lastModifiedBy>Murat H. Sazli</cp:lastModifiedBy>
  <cp:revision>44</cp:revision>
  <dcterms:created xsi:type="dcterms:W3CDTF">2018-07-07T11:05:27Z</dcterms:created>
  <dcterms:modified xsi:type="dcterms:W3CDTF">2019-04-08T13:05:26Z</dcterms:modified>
</cp:coreProperties>
</file>