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18"/>
  </p:notesMasterIdLst>
  <p:sldIdLst>
    <p:sldId id="256" r:id="rId2"/>
    <p:sldId id="281" r:id="rId3"/>
    <p:sldId id="257" r:id="rId4"/>
    <p:sldId id="259" r:id="rId5"/>
    <p:sldId id="261" r:id="rId6"/>
    <p:sldId id="260" r:id="rId7"/>
    <p:sldId id="262" r:id="rId8"/>
    <p:sldId id="264" r:id="rId9"/>
    <p:sldId id="310" r:id="rId10"/>
    <p:sldId id="274" r:id="rId11"/>
    <p:sldId id="275" r:id="rId12"/>
    <p:sldId id="276" r:id="rId13"/>
    <p:sldId id="277" r:id="rId14"/>
    <p:sldId id="279" r:id="rId15"/>
    <p:sldId id="309" r:id="rId16"/>
    <p:sldId id="280"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54"/>
    <p:restoredTop sz="93161"/>
  </p:normalViewPr>
  <p:slideViewPr>
    <p:cSldViewPr snapToGrid="0">
      <p:cViewPr varScale="1">
        <p:scale>
          <a:sx n="106" d="100"/>
          <a:sy n="106" d="100"/>
        </p:scale>
        <p:origin x="1352"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647A10-40A0-B744-9827-D74B8D76378E}" type="datetimeFigureOut">
              <a:rPr lang="tr-TR" smtClean="0"/>
              <a:t>27.01.2020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B668F3-F488-114A-997E-9360DA9A2B98}" type="slidenum">
              <a:rPr lang="tr-TR" smtClean="0"/>
              <a:t>‹#›</a:t>
            </a:fld>
            <a:endParaRPr lang="tr-TR"/>
          </a:p>
        </p:txBody>
      </p:sp>
    </p:spTree>
    <p:extLst>
      <p:ext uri="{BB962C8B-B14F-4D97-AF65-F5344CB8AC3E}">
        <p14:creationId xmlns:p14="http://schemas.microsoft.com/office/powerpoint/2010/main" val="3472319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1 Slayt Görüntüsü Yer Tutucusu">
            <a:extLst>
              <a:ext uri="{FF2B5EF4-FFF2-40B4-BE49-F238E27FC236}">
                <a16:creationId xmlns:a16="http://schemas.microsoft.com/office/drawing/2014/main" id="{B3A61A75-78FF-BB45-B818-9AEDF366F4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2" name="2 Not Yer Tutucusu">
            <a:extLst>
              <a:ext uri="{FF2B5EF4-FFF2-40B4-BE49-F238E27FC236}">
                <a16:creationId xmlns:a16="http://schemas.microsoft.com/office/drawing/2014/main" id="{F2BCF9AB-4B54-E848-A45C-87D07C56D8F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30723" name="3 Slayt Numarası Yer Tutucusu">
            <a:extLst>
              <a:ext uri="{FF2B5EF4-FFF2-40B4-BE49-F238E27FC236}">
                <a16:creationId xmlns:a16="http://schemas.microsoft.com/office/drawing/2014/main" id="{B4C02295-28E1-D54B-BF23-5FE9C9FAA56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3D2F46-D1D8-5E41-8910-902B71154723}" type="slidenum">
              <a:rPr lang="tr-TR" altLang="tr-TR"/>
              <a:pPr>
                <a:spcBef>
                  <a:spcPct val="0"/>
                </a:spcBef>
              </a:pPr>
              <a:t>4</a:t>
            </a:fld>
            <a:endParaRPr lang="tr-TR" altLang="tr-TR"/>
          </a:p>
        </p:txBody>
      </p:sp>
    </p:spTree>
    <p:extLst>
      <p:ext uri="{BB962C8B-B14F-4D97-AF65-F5344CB8AC3E}">
        <p14:creationId xmlns:p14="http://schemas.microsoft.com/office/powerpoint/2010/main" val="2094563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1 Slayt Görüntüsü Yer Tutucusu">
            <a:extLst>
              <a:ext uri="{FF2B5EF4-FFF2-40B4-BE49-F238E27FC236}">
                <a16:creationId xmlns:a16="http://schemas.microsoft.com/office/drawing/2014/main" id="{142DB5FC-C6F2-0446-9771-9EF7F5430C3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2" name="2 Not Yer Tutucusu">
            <a:extLst>
              <a:ext uri="{FF2B5EF4-FFF2-40B4-BE49-F238E27FC236}">
                <a16:creationId xmlns:a16="http://schemas.microsoft.com/office/drawing/2014/main" id="{17D53E56-8D04-4642-9AC8-DDED5F5B414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tr-TR" altLang="tr-TR"/>
          </a:p>
        </p:txBody>
      </p:sp>
      <p:sp>
        <p:nvSpPr>
          <p:cNvPr id="66563" name="3 Slayt Numarası Yer Tutucusu">
            <a:extLst>
              <a:ext uri="{FF2B5EF4-FFF2-40B4-BE49-F238E27FC236}">
                <a16:creationId xmlns:a16="http://schemas.microsoft.com/office/drawing/2014/main" id="{0C0F34E3-2788-A741-BFAD-76154CFD4A7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F811572-4300-F040-AFE4-1BDF12D36B9F}" type="slidenum">
              <a:rPr lang="tr-TR" altLang="tr-TR"/>
              <a:pPr>
                <a:spcBef>
                  <a:spcPct val="0"/>
                </a:spcBef>
              </a:pPr>
              <a:t>15</a:t>
            </a:fld>
            <a:endParaRPr lang="tr-TR" altLang="tr-TR"/>
          </a:p>
        </p:txBody>
      </p:sp>
    </p:spTree>
    <p:extLst>
      <p:ext uri="{BB962C8B-B14F-4D97-AF65-F5344CB8AC3E}">
        <p14:creationId xmlns:p14="http://schemas.microsoft.com/office/powerpoint/2010/main" val="311148001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641709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979433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8749403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45642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61469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27.01.2020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26444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3" name="Date Placeholder 2"/>
          <p:cNvSpPr>
            <a:spLocks noGrp="1"/>
          </p:cNvSpPr>
          <p:nvPr>
            <p:ph type="dt" sz="half" idx="10"/>
          </p:nvPr>
        </p:nvSpPr>
        <p:spPr/>
        <p:txBody>
          <a:bodyPr/>
          <a:lstStyle/>
          <a:p>
            <a:fld id="{82AC4082-2199-4B6F-80B0-AE685C09201C}" type="datetimeFigureOut">
              <a:rPr lang="tr-TR" smtClean="0"/>
              <a:t>27.01.2020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0154324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235471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24750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a:extLst>
              <a:ext uri="{FF2B5EF4-FFF2-40B4-BE49-F238E27FC236}">
                <a16:creationId xmlns:a16="http://schemas.microsoft.com/office/drawing/2014/main" id="{A91077D9-3F40-A044-ACBF-43FE677EC68C}"/>
              </a:ext>
            </a:extLst>
          </p:cNvPr>
          <p:cNvSpPr>
            <a:spLocks noGrp="1"/>
          </p:cNvSpPr>
          <p:nvPr>
            <p:ph type="dt" sz="half" idx="10"/>
          </p:nvPr>
        </p:nvSpPr>
        <p:spPr/>
        <p:txBody>
          <a:bodyPr/>
          <a:lstStyle>
            <a:lvl1pPr>
              <a:defRPr/>
            </a:lvl1pPr>
          </a:lstStyle>
          <a:p>
            <a:pPr>
              <a:defRPr/>
            </a:pPr>
            <a:fld id="{45708C32-504C-364F-825A-6172406C1CB7}" type="datetimeFigureOut">
              <a:rPr lang="tr-TR"/>
              <a:pPr>
                <a:defRPr/>
              </a:pPr>
              <a:t>27.01.2020</a:t>
            </a:fld>
            <a:endParaRPr lang="tr-TR"/>
          </a:p>
        </p:txBody>
      </p:sp>
      <p:sp>
        <p:nvSpPr>
          <p:cNvPr id="5" name="4 Altbilgi Yer Tutucusu">
            <a:extLst>
              <a:ext uri="{FF2B5EF4-FFF2-40B4-BE49-F238E27FC236}">
                <a16:creationId xmlns:a16="http://schemas.microsoft.com/office/drawing/2014/main" id="{5937F3FF-AFD8-204C-9908-7756E8C66A10}"/>
              </a:ext>
            </a:extLst>
          </p:cNvPr>
          <p:cNvSpPr>
            <a:spLocks noGrp="1"/>
          </p:cNvSpPr>
          <p:nvPr>
            <p:ph type="ftr" sz="quarter" idx="11"/>
          </p:nvPr>
        </p:nvSpPr>
        <p:spPr/>
        <p:txBody>
          <a:bodyPr/>
          <a:lstStyle>
            <a:lvl1pPr>
              <a:defRPr/>
            </a:lvl1pPr>
          </a:lstStyle>
          <a:p>
            <a:pPr>
              <a:defRPr/>
            </a:pPr>
            <a:endParaRPr lang="tr-TR"/>
          </a:p>
        </p:txBody>
      </p:sp>
      <p:sp>
        <p:nvSpPr>
          <p:cNvPr id="6" name="5 Slayt Numarası Yer Tutucusu">
            <a:extLst>
              <a:ext uri="{FF2B5EF4-FFF2-40B4-BE49-F238E27FC236}">
                <a16:creationId xmlns:a16="http://schemas.microsoft.com/office/drawing/2014/main" id="{6591C7EA-89DB-9D48-ACD9-DDA112D01E05}"/>
              </a:ext>
            </a:extLst>
          </p:cNvPr>
          <p:cNvSpPr>
            <a:spLocks noGrp="1"/>
          </p:cNvSpPr>
          <p:nvPr>
            <p:ph type="sldNum" sz="quarter" idx="12"/>
          </p:nvPr>
        </p:nvSpPr>
        <p:spPr/>
        <p:txBody>
          <a:bodyPr/>
          <a:lstStyle>
            <a:lvl1pPr>
              <a:defRPr/>
            </a:lvl1pPr>
          </a:lstStyle>
          <a:p>
            <a:pPr>
              <a:defRPr/>
            </a:pPr>
            <a:fld id="{2CFB6671-52AE-7843-BAE9-31641CE48F86}" type="slidenum">
              <a:rPr lang="tr-TR" altLang="tr-TR"/>
              <a:pPr>
                <a:defRPr/>
              </a:pPr>
              <a:t>‹#›</a:t>
            </a:fld>
            <a:endParaRPr lang="tr-TR" altLang="tr-TR"/>
          </a:p>
        </p:txBody>
      </p:sp>
    </p:spTree>
    <p:extLst>
      <p:ext uri="{BB962C8B-B14F-4D97-AF65-F5344CB8AC3E}">
        <p14:creationId xmlns:p14="http://schemas.microsoft.com/office/powerpoint/2010/main" val="4135817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1017579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82AC4082-2199-4B6F-80B0-AE685C09201C}" type="datetimeFigureOut">
              <a:rPr lang="tr-TR" smtClean="0"/>
              <a:t>27.01.2020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701611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27874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2AC4082-2199-4B6F-80B0-AE685C09201C}" type="datetimeFigureOut">
              <a:rPr lang="tr-TR" smtClean="0"/>
              <a:t>27.01.2020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860273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2AC4082-2199-4B6F-80B0-AE685C09201C}" type="datetimeFigureOut">
              <a:rPr lang="tr-TR" smtClean="0"/>
              <a:t>27.01.2020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65257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82AC4082-2199-4B6F-80B0-AE685C09201C}" type="datetimeFigureOut">
              <a:rPr lang="tr-TR" smtClean="0"/>
              <a:t>27.01.2020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5062915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328908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82AC4082-2199-4B6F-80B0-AE685C09201C}" type="datetimeFigureOut">
              <a:rPr lang="tr-TR" smtClean="0"/>
              <a:t>27.01.2020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FA766D6-23FB-4FEB-A2F5-F92C02791B6D}" type="slidenum">
              <a:rPr lang="tr-TR" smtClean="0"/>
              <a:t>‹#›</a:t>
            </a:fld>
            <a:endParaRPr lang="tr-TR"/>
          </a:p>
        </p:txBody>
      </p:sp>
    </p:spTree>
    <p:extLst>
      <p:ext uri="{BB962C8B-B14F-4D97-AF65-F5344CB8AC3E}">
        <p14:creationId xmlns:p14="http://schemas.microsoft.com/office/powerpoint/2010/main" val="2218812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82AC4082-2199-4B6F-80B0-AE685C09201C}" type="datetimeFigureOut">
              <a:rPr lang="tr-TR" smtClean="0"/>
              <a:t>27.01.2020</a:t>
            </a:fld>
            <a:endParaRPr lang="tr-TR"/>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0FA766D6-23FB-4FEB-A2F5-F92C02791B6D}" type="slidenum">
              <a:rPr lang="tr-TR" smtClean="0"/>
              <a:t>‹#›</a:t>
            </a:fld>
            <a:endParaRPr lang="tr-TR"/>
          </a:p>
        </p:txBody>
      </p:sp>
    </p:spTree>
    <p:extLst>
      <p:ext uri="{BB962C8B-B14F-4D97-AF65-F5344CB8AC3E}">
        <p14:creationId xmlns:p14="http://schemas.microsoft.com/office/powerpoint/2010/main" val="1043430805"/>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 id="2147483732"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btecer@ankara.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06096" y="1388126"/>
            <a:ext cx="8689976" cy="2543058"/>
          </a:xfrm>
          <a:ln/>
          <a:effectLst>
            <a:glow rad="101600">
              <a:schemeClr val="accent3">
                <a:satMod val="175000"/>
                <a:alpha val="40000"/>
              </a:schemeClr>
            </a:glow>
            <a:outerShdw blurRad="63500" dist="25400" dir="5400000" algn="ctr" rotWithShape="0">
              <a:srgbClr val="000000">
                <a:alpha val="69000"/>
              </a:srgbClr>
            </a:outerShdw>
          </a:effectLst>
        </p:spPr>
        <p:style>
          <a:lnRef idx="0">
            <a:schemeClr val="accent3"/>
          </a:lnRef>
          <a:fillRef idx="3">
            <a:schemeClr val="accent3"/>
          </a:fillRef>
          <a:effectRef idx="3">
            <a:schemeClr val="accent3"/>
          </a:effectRef>
          <a:fontRef idx="minor">
            <a:schemeClr val="lt1"/>
          </a:fontRef>
        </p:style>
        <p:txBody>
          <a:bodyPr>
            <a:noAutofit/>
          </a:bodyPr>
          <a:lstStyle/>
          <a:p>
            <a:r>
              <a:rPr lang="tr-TR" sz="8800" dirty="0"/>
              <a:t>HİJYEN VE SANİTASYON</a:t>
            </a:r>
          </a:p>
        </p:txBody>
      </p:sp>
      <p:sp>
        <p:nvSpPr>
          <p:cNvPr id="4" name="object 6"/>
          <p:cNvSpPr txBox="1">
            <a:spLocks noGrp="1"/>
          </p:cNvSpPr>
          <p:nvPr>
            <p:ph type="subTitle" idx="1"/>
          </p:nvPr>
        </p:nvSpPr>
        <p:spPr>
          <a:xfrm>
            <a:off x="1806096" y="4095521"/>
            <a:ext cx="8689976" cy="2153666"/>
          </a:xfrm>
          <a:prstGeom prst="rect">
            <a:avLst/>
          </a:prstGeom>
          <a:solidFill>
            <a:schemeClr val="accent6">
              <a:lumMod val="75000"/>
            </a:schemeClr>
          </a:solidFill>
          <a:effectLst>
            <a:glow rad="228600">
              <a:schemeClr val="accent3">
                <a:satMod val="175000"/>
                <a:alpha val="40000"/>
              </a:schemeClr>
            </a:glow>
          </a:effectLst>
        </p:spPr>
        <p:txBody>
          <a:bodyPr vert="horz" wrap="square" lIns="0" tIns="173990" rIns="0" bIns="0" rtlCol="0">
            <a:spAutoFit/>
          </a:bodyPr>
          <a:lstStyle/>
          <a:p>
            <a:pPr marL="12700">
              <a:lnSpc>
                <a:spcPct val="100000"/>
              </a:lnSpc>
              <a:spcBef>
                <a:spcPts val="1370"/>
              </a:spcBef>
            </a:pPr>
            <a:r>
              <a:rPr sz="3200" spc="-175" dirty="0">
                <a:solidFill>
                  <a:schemeClr val="bg1"/>
                </a:solidFill>
                <a:latin typeface="Verdana"/>
                <a:cs typeface="Verdana"/>
              </a:rPr>
              <a:t>NİLGÜN </a:t>
            </a:r>
            <a:r>
              <a:rPr sz="3200" spc="-215" dirty="0">
                <a:solidFill>
                  <a:schemeClr val="bg1"/>
                </a:solidFill>
                <a:latin typeface="Verdana"/>
                <a:cs typeface="Verdana"/>
              </a:rPr>
              <a:t>BAŞAK</a:t>
            </a:r>
            <a:r>
              <a:rPr sz="3200" spc="-440" dirty="0">
                <a:solidFill>
                  <a:schemeClr val="bg1"/>
                </a:solidFill>
                <a:latin typeface="Verdana"/>
                <a:cs typeface="Verdana"/>
              </a:rPr>
              <a:t> </a:t>
            </a:r>
            <a:r>
              <a:rPr sz="3200" spc="-260" dirty="0">
                <a:solidFill>
                  <a:schemeClr val="bg1"/>
                </a:solidFill>
                <a:latin typeface="Verdana"/>
                <a:cs typeface="Verdana"/>
              </a:rPr>
              <a:t>TECER</a:t>
            </a:r>
            <a:endParaRPr sz="3200" dirty="0">
              <a:solidFill>
                <a:schemeClr val="bg1"/>
              </a:solidFill>
              <a:latin typeface="Verdana"/>
              <a:cs typeface="Verdana"/>
            </a:endParaRPr>
          </a:p>
          <a:p>
            <a:pPr marL="927735" marR="920750" indent="635" algn="ctr">
              <a:lnSpc>
                <a:spcPct val="128200"/>
              </a:lnSpc>
              <a:spcBef>
                <a:spcPts val="30"/>
              </a:spcBef>
            </a:pPr>
            <a:r>
              <a:rPr sz="2400" spc="-105" dirty="0">
                <a:solidFill>
                  <a:schemeClr val="bg1"/>
                </a:solidFill>
                <a:latin typeface="Verdana"/>
                <a:cs typeface="Verdana"/>
              </a:rPr>
              <a:t>ÖĞRETİM </a:t>
            </a:r>
            <a:r>
              <a:rPr sz="2400" spc="-165" dirty="0">
                <a:solidFill>
                  <a:schemeClr val="bg1"/>
                </a:solidFill>
                <a:latin typeface="Verdana"/>
                <a:cs typeface="Verdana"/>
              </a:rPr>
              <a:t>GÖREVLİSİ  </a:t>
            </a:r>
            <a:endParaRPr lang="tr-TR" sz="2400" spc="-165" dirty="0">
              <a:solidFill>
                <a:schemeClr val="bg1"/>
              </a:solidFill>
              <a:latin typeface="Verdana"/>
              <a:cs typeface="Verdana"/>
            </a:endParaRPr>
          </a:p>
          <a:p>
            <a:pPr marL="927735" marR="920750" indent="635" algn="ctr">
              <a:lnSpc>
                <a:spcPct val="128200"/>
              </a:lnSpc>
              <a:spcBef>
                <a:spcPts val="30"/>
              </a:spcBef>
            </a:pPr>
            <a:r>
              <a:rPr sz="1600" spc="-15" dirty="0">
                <a:solidFill>
                  <a:schemeClr val="bg1"/>
                </a:solidFill>
                <a:latin typeface="Verdana"/>
                <a:cs typeface="Verdana"/>
              </a:rPr>
              <a:t>ANKARA</a:t>
            </a:r>
            <a:r>
              <a:rPr sz="1600" spc="-210" dirty="0">
                <a:solidFill>
                  <a:schemeClr val="bg1"/>
                </a:solidFill>
                <a:latin typeface="Verdana"/>
                <a:cs typeface="Verdana"/>
              </a:rPr>
              <a:t> </a:t>
            </a:r>
            <a:r>
              <a:rPr sz="1600" spc="-280" dirty="0">
                <a:solidFill>
                  <a:schemeClr val="bg1"/>
                </a:solidFill>
                <a:latin typeface="Verdana"/>
                <a:cs typeface="Verdana"/>
              </a:rPr>
              <a:t>ÜNİVERSİTESİ</a:t>
            </a:r>
            <a:endParaRPr sz="1600" dirty="0">
              <a:solidFill>
                <a:schemeClr val="bg1"/>
              </a:solidFill>
              <a:latin typeface="Verdana"/>
              <a:cs typeface="Verdana"/>
            </a:endParaRPr>
          </a:p>
          <a:p>
            <a:pPr algn="ctr">
              <a:lnSpc>
                <a:spcPct val="100000"/>
              </a:lnSpc>
              <a:spcBef>
                <a:spcPts val="770"/>
              </a:spcBef>
            </a:pPr>
            <a:r>
              <a:rPr sz="1600" spc="-135" dirty="0">
                <a:solidFill>
                  <a:schemeClr val="bg1"/>
                </a:solidFill>
                <a:latin typeface="Verdana"/>
                <a:cs typeface="Verdana"/>
              </a:rPr>
              <a:t>KALECİK </a:t>
            </a:r>
            <a:r>
              <a:rPr sz="1600" spc="-190" dirty="0">
                <a:solidFill>
                  <a:schemeClr val="bg1"/>
                </a:solidFill>
                <a:latin typeface="Verdana"/>
                <a:cs typeface="Verdana"/>
              </a:rPr>
              <a:t>MESLEK</a:t>
            </a:r>
            <a:r>
              <a:rPr sz="1600" spc="-204" dirty="0">
                <a:solidFill>
                  <a:schemeClr val="bg1"/>
                </a:solidFill>
                <a:latin typeface="Verdana"/>
                <a:cs typeface="Verdana"/>
              </a:rPr>
              <a:t> </a:t>
            </a:r>
            <a:r>
              <a:rPr sz="1600" spc="-175" dirty="0">
                <a:solidFill>
                  <a:schemeClr val="bg1"/>
                </a:solidFill>
                <a:latin typeface="Verdana"/>
                <a:cs typeface="Verdana"/>
              </a:rPr>
              <a:t>YÜKSEKOKULU</a:t>
            </a:r>
            <a:endParaRPr sz="1600" dirty="0">
              <a:solidFill>
                <a:schemeClr val="bg1"/>
              </a:solidFill>
              <a:latin typeface="Verdana"/>
              <a:cs typeface="Verdana"/>
            </a:endParaRPr>
          </a:p>
          <a:p>
            <a:pPr algn="ctr">
              <a:lnSpc>
                <a:spcPct val="100000"/>
              </a:lnSpc>
              <a:spcBef>
                <a:spcPts val="765"/>
              </a:spcBef>
            </a:pPr>
            <a:r>
              <a:rPr sz="1600" spc="-114" dirty="0">
                <a:solidFill>
                  <a:schemeClr val="bg1"/>
                </a:solidFill>
                <a:latin typeface="Verdana"/>
                <a:cs typeface="Verdana"/>
              </a:rPr>
              <a:t>E-posta:</a:t>
            </a:r>
            <a:r>
              <a:rPr sz="1600" spc="-175" dirty="0">
                <a:solidFill>
                  <a:schemeClr val="bg1"/>
                </a:solidFill>
                <a:latin typeface="Verdana"/>
                <a:cs typeface="Verdana"/>
              </a:rPr>
              <a:t> </a:t>
            </a:r>
            <a:r>
              <a:rPr lang="tr-TR" sz="1600" cap="none" spc="-35" dirty="0">
                <a:solidFill>
                  <a:schemeClr val="bg1"/>
                </a:solidFill>
                <a:latin typeface="Verdana"/>
                <a:cs typeface="Verdana"/>
                <a:hlinkClick r:id="rId2"/>
              </a:rPr>
              <a:t>nbtecer@ankara.edu.tr</a:t>
            </a:r>
            <a:endParaRPr lang="tr-TR" sz="1600" cap="none" dirty="0">
              <a:solidFill>
                <a:schemeClr val="bg1"/>
              </a:solidFill>
              <a:latin typeface="Verdana"/>
              <a:cs typeface="Verdana"/>
            </a:endParaRPr>
          </a:p>
        </p:txBody>
      </p:sp>
    </p:spTree>
    <p:extLst>
      <p:ext uri="{BB962C8B-B14F-4D97-AF65-F5344CB8AC3E}">
        <p14:creationId xmlns:p14="http://schemas.microsoft.com/office/powerpoint/2010/main" val="442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BD0B3158-019F-F24C-B72B-35A0F8EA1BBD}"/>
              </a:ext>
            </a:extLst>
          </p:cNvPr>
          <p:cNvSpPr>
            <a:spLocks noGrp="1"/>
          </p:cNvSpPr>
          <p:nvPr>
            <p:ph type="title"/>
          </p:nvPr>
        </p:nvSpPr>
        <p:spPr>
          <a:xfrm>
            <a:off x="1981199" y="193257"/>
            <a:ext cx="8229600" cy="714376"/>
          </a:xfrm>
        </p:spPr>
        <p:txBody>
          <a:bodyPr rtlCol="0">
            <a:normAutofit/>
          </a:bodyPr>
          <a:lstStyle/>
          <a:p>
            <a:pPr>
              <a:defRPr/>
            </a:pPr>
            <a:r>
              <a:rPr lang="tr-TR" b="1" dirty="0">
                <a:latin typeface="Arial" panose="020B0604020202020204" pitchFamily="34" charset="0"/>
                <a:cs typeface="Arial" panose="020B0604020202020204" pitchFamily="34" charset="0"/>
              </a:rPr>
              <a:t>TEMİZLEME SİSTEMLERİ </a:t>
            </a:r>
            <a:endParaRPr lang="tr-TR" dirty="0">
              <a:latin typeface="Arial" panose="020B0604020202020204" pitchFamily="34" charset="0"/>
              <a:cs typeface="Arial" panose="020B0604020202020204" pitchFamily="34" charset="0"/>
            </a:endParaRPr>
          </a:p>
        </p:txBody>
      </p:sp>
      <p:sp>
        <p:nvSpPr>
          <p:cNvPr id="45058" name="2 İçerik Yer Tutucusu">
            <a:extLst>
              <a:ext uri="{FF2B5EF4-FFF2-40B4-BE49-F238E27FC236}">
                <a16:creationId xmlns:a16="http://schemas.microsoft.com/office/drawing/2014/main" id="{F5F36BC7-01EA-884F-8E82-3146A389E4B1}"/>
              </a:ext>
            </a:extLst>
          </p:cNvPr>
          <p:cNvSpPr>
            <a:spLocks noGrp="1"/>
          </p:cNvSpPr>
          <p:nvPr>
            <p:ph idx="1"/>
          </p:nvPr>
        </p:nvSpPr>
        <p:spPr>
          <a:xfrm>
            <a:off x="619626" y="1076074"/>
            <a:ext cx="10952747" cy="6215062"/>
          </a:xfrm>
        </p:spPr>
        <p:txBody>
          <a:bodyPr>
            <a:normAutofit/>
          </a:bodyPr>
          <a:lstStyle/>
          <a:p>
            <a:pPr marL="514350" indent="-514350" algn="just">
              <a:lnSpc>
                <a:spcPct val="80000"/>
              </a:lnSpc>
              <a:buFont typeface="Arial" panose="020B0604020202020204" pitchFamily="34" charset="0"/>
              <a:buAutoNum type="arabicPeriod"/>
            </a:pPr>
            <a:r>
              <a:rPr lang="tr-TR" altLang="tr-TR" b="1" dirty="0">
                <a:solidFill>
                  <a:srgbClr val="0070C0"/>
                </a:solidFill>
                <a:latin typeface="Arial" panose="020B0604020202020204" pitchFamily="34" charset="0"/>
                <a:cs typeface="Arial" panose="020B0604020202020204" pitchFamily="34" charset="0"/>
              </a:rPr>
              <a:t>Elle Temizleme</a:t>
            </a:r>
          </a:p>
          <a:p>
            <a:pPr marL="514350" indent="-514350" algn="just">
              <a:lnSpc>
                <a:spcPct val="80000"/>
              </a:lnSpc>
            </a:pPr>
            <a:r>
              <a:rPr lang="tr-TR" altLang="tr-TR" b="1" dirty="0">
                <a:latin typeface="Arial" panose="020B0604020202020204" pitchFamily="34" charset="0"/>
                <a:cs typeface="Arial" panose="020B0604020202020204" pitchFamily="34" charset="0"/>
              </a:rPr>
              <a:t>Elle temizleme, diğer yöntemlere göre daha basit olup temizleme maddelerinin ekonomik ve daha kontrollü kullanımına imkân sağlar</a:t>
            </a:r>
            <a:endParaRPr lang="tr-TR" altLang="tr-TR" b="1" dirty="0">
              <a:solidFill>
                <a:srgbClr val="0070C0"/>
              </a:solidFill>
              <a:latin typeface="Arial" panose="020B0604020202020204" pitchFamily="34" charset="0"/>
              <a:cs typeface="Arial" panose="020B0604020202020204" pitchFamily="34" charset="0"/>
            </a:endParaRPr>
          </a:p>
          <a:p>
            <a:pPr marL="514350" indent="-514350" algn="just">
              <a:lnSpc>
                <a:spcPct val="80000"/>
              </a:lnSpc>
              <a:buNone/>
            </a:pPr>
            <a:endParaRPr lang="tr-TR" altLang="tr-TR" b="1" dirty="0">
              <a:solidFill>
                <a:srgbClr val="0070C0"/>
              </a:solidFill>
              <a:latin typeface="Arial" panose="020B0604020202020204" pitchFamily="34" charset="0"/>
              <a:cs typeface="Arial" panose="020B0604020202020204" pitchFamily="34" charset="0"/>
            </a:endParaRPr>
          </a:p>
          <a:p>
            <a:pPr marL="514350" indent="-514350" algn="just">
              <a:lnSpc>
                <a:spcPct val="80000"/>
              </a:lnSpc>
            </a:pPr>
            <a:r>
              <a:rPr lang="tr-TR" altLang="tr-TR" b="1" dirty="0">
                <a:latin typeface="Arial" panose="020B0604020202020204" pitchFamily="34" charset="0"/>
                <a:cs typeface="Arial" panose="020B0604020202020204" pitchFamily="34" charset="0"/>
              </a:rPr>
              <a:t>Bu uygulamada önce 37-38°C'lik ılık su ile çalkalama işlemi yapılarak kirler yumuşatılır. </a:t>
            </a:r>
          </a:p>
          <a:p>
            <a:pPr marL="514350" indent="-514350" algn="just">
              <a:lnSpc>
                <a:spcPct val="80000"/>
              </a:lnSpc>
            </a:pPr>
            <a:endParaRPr lang="tr-TR" altLang="tr-TR" b="1" dirty="0">
              <a:latin typeface="Arial" panose="020B0604020202020204" pitchFamily="34" charset="0"/>
              <a:cs typeface="Arial" panose="020B0604020202020204" pitchFamily="34" charset="0"/>
            </a:endParaRPr>
          </a:p>
          <a:p>
            <a:pPr marL="514350" indent="-514350" algn="just">
              <a:lnSpc>
                <a:spcPct val="80000"/>
              </a:lnSpc>
            </a:pPr>
            <a:r>
              <a:rPr lang="tr-TR" altLang="tr-TR" b="1" dirty="0">
                <a:latin typeface="Arial" panose="020B0604020202020204" pitchFamily="34" charset="0"/>
                <a:cs typeface="Arial" panose="020B0604020202020204" pitchFamily="34" charset="0"/>
              </a:rPr>
              <a:t>Ardından deriyi tahriş etmeyecek nitelikteki 45-50°C sıcaklığında  deterjan  reaksiyonu  ile  yıkama  yapılır.  Klorlu  alkali deterjanlar ile kuvvetli asit deterjanlar deriyi tahriş eder. Bu nedenle elle temizlemeye uygun deterjanlar özenle seçilmelidir. </a:t>
            </a:r>
          </a:p>
          <a:p>
            <a:pPr marL="514350" indent="-514350" algn="just">
              <a:lnSpc>
                <a:spcPct val="80000"/>
              </a:lnSpc>
            </a:pPr>
            <a:endParaRPr lang="tr-TR" altLang="tr-TR" b="1" dirty="0">
              <a:latin typeface="Arial" panose="020B0604020202020204" pitchFamily="34" charset="0"/>
              <a:cs typeface="Arial" panose="020B0604020202020204" pitchFamily="34" charset="0"/>
            </a:endParaRPr>
          </a:p>
          <a:p>
            <a:pPr marL="514350" indent="-514350" algn="just">
              <a:lnSpc>
                <a:spcPct val="80000"/>
              </a:lnSpc>
            </a:pPr>
            <a:r>
              <a:rPr lang="tr-TR" altLang="tr-TR" b="1" dirty="0">
                <a:latin typeface="Arial" panose="020B0604020202020204" pitchFamily="34" charset="0"/>
                <a:cs typeface="Arial" panose="020B0604020202020204" pitchFamily="34" charset="0"/>
              </a:rPr>
              <a:t>Son çalkalama 37-38°C'lik ılık suyla yapılıp yüzey kurumaya bırakılır. </a:t>
            </a:r>
          </a:p>
          <a:p>
            <a:pPr marL="514350" indent="-514350" algn="just">
              <a:lnSpc>
                <a:spcPct val="80000"/>
              </a:lnSpc>
            </a:pPr>
            <a:endParaRPr lang="tr-TR" altLang="tr-TR" b="1" dirty="0">
              <a:latin typeface="Arial" panose="020B0604020202020204" pitchFamily="34" charset="0"/>
              <a:cs typeface="Arial" panose="020B0604020202020204" pitchFamily="34" charset="0"/>
            </a:endParaRPr>
          </a:p>
          <a:p>
            <a:pPr marL="514350" indent="-514350" algn="just">
              <a:lnSpc>
                <a:spcPct val="80000"/>
              </a:lnSpc>
            </a:pPr>
            <a:r>
              <a:rPr lang="tr-TR" altLang="tr-TR" b="1" dirty="0">
                <a:latin typeface="Arial" panose="020B0604020202020204" pitchFamily="34" charset="0"/>
                <a:cs typeface="Arial" panose="020B0604020202020204" pitchFamily="34" charset="0"/>
              </a:rPr>
              <a:t>Temizlik tamamlandıktan sonra temizleme çözeltisi alet ve ekipmanlardan uzaklaştırılır. Son durulamadan sonra yüzeylerin kurumalarına da dikkat edilmelidir.</a:t>
            </a:r>
          </a:p>
        </p:txBody>
      </p:sp>
    </p:spTree>
    <p:extLst>
      <p:ext uri="{BB962C8B-B14F-4D97-AF65-F5344CB8AC3E}">
        <p14:creationId xmlns:p14="http://schemas.microsoft.com/office/powerpoint/2010/main" val="215075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2 İçerik Yer Tutucusu">
            <a:extLst>
              <a:ext uri="{FF2B5EF4-FFF2-40B4-BE49-F238E27FC236}">
                <a16:creationId xmlns:a16="http://schemas.microsoft.com/office/drawing/2014/main" id="{50C3A04F-FBBE-3D44-9A84-1E5C7EFAF5F7}"/>
              </a:ext>
            </a:extLst>
          </p:cNvPr>
          <p:cNvSpPr>
            <a:spLocks noGrp="1"/>
          </p:cNvSpPr>
          <p:nvPr>
            <p:ph idx="1"/>
          </p:nvPr>
        </p:nvSpPr>
        <p:spPr>
          <a:xfrm>
            <a:off x="633664" y="600076"/>
            <a:ext cx="10667999" cy="6715125"/>
          </a:xfrm>
        </p:spPr>
        <p:txBody>
          <a:bodyPr/>
          <a:lstStyle/>
          <a:p>
            <a:pPr algn="just" eaLnBrk="1" hangingPunct="1">
              <a:lnSpc>
                <a:spcPct val="80000"/>
              </a:lnSpc>
              <a:buFont typeface="Arial" panose="020B0604020202020204" pitchFamily="34" charset="0"/>
              <a:buNone/>
            </a:pPr>
            <a:r>
              <a:rPr lang="tr-TR" altLang="tr-TR" sz="2800" b="1" dirty="0">
                <a:solidFill>
                  <a:srgbClr val="0070C0"/>
                </a:solidFill>
                <a:latin typeface="Arial" panose="020B0604020202020204" pitchFamily="34" charset="0"/>
                <a:cs typeface="Arial" panose="020B0604020202020204" pitchFamily="34" charset="0"/>
              </a:rPr>
              <a:t>2. Otomatik Temizleme Yöntemi (CIP)</a:t>
            </a:r>
          </a:p>
          <a:p>
            <a:pPr algn="just" eaLnBrk="1" hangingPunct="1">
              <a:lnSpc>
                <a:spcPct val="80000"/>
              </a:lnSpc>
              <a:buFont typeface="Arial" panose="020B0604020202020204" pitchFamily="34" charset="0"/>
              <a:buNone/>
            </a:pPr>
            <a:endParaRPr lang="tr-TR" altLang="tr-TR" sz="2200" b="1" dirty="0">
              <a:solidFill>
                <a:srgbClr val="0070C0"/>
              </a:solidFill>
              <a:latin typeface="Arial" panose="020B0604020202020204" pitchFamily="34" charset="0"/>
              <a:cs typeface="Arial" panose="020B0604020202020204" pitchFamily="34" charset="0"/>
            </a:endParaRPr>
          </a:p>
          <a:p>
            <a:pPr algn="just" eaLnBrk="1" hangingPunct="1">
              <a:lnSpc>
                <a:spcPct val="80000"/>
              </a:lnSpc>
            </a:pPr>
            <a:r>
              <a:rPr lang="tr-TR" altLang="tr-TR" sz="2200" b="1" dirty="0">
                <a:latin typeface="Arial" panose="020B0604020202020204" pitchFamily="34" charset="0"/>
                <a:cs typeface="Arial" panose="020B0604020202020204" pitchFamily="34" charset="0"/>
              </a:rPr>
              <a:t>Modern gıda işletmelerinde </a:t>
            </a:r>
            <a:r>
              <a:rPr lang="tr-TR" altLang="tr-TR" sz="2200" b="1" dirty="0" err="1">
                <a:latin typeface="Arial" panose="020B0604020202020204" pitchFamily="34" charset="0"/>
                <a:cs typeface="Arial" panose="020B0604020202020204" pitchFamily="34" charset="0"/>
              </a:rPr>
              <a:t>mikrobiyel</a:t>
            </a:r>
            <a:r>
              <a:rPr lang="tr-TR" altLang="tr-TR" sz="2200" b="1" dirty="0">
                <a:latin typeface="Arial" panose="020B0604020202020204" pitchFamily="34" charset="0"/>
                <a:cs typeface="Arial" panose="020B0604020202020204" pitchFamily="34" charset="0"/>
              </a:rPr>
              <a:t> açıdan riskli ve zaman alıcı olan elle temizlemenin yerine otomatik makinalarla yapılan temizleme yöntemleri tercih edilmelidir. Makina ve ekipmanları parçalamaya gerek duyulmadan çalkalama suyu ve deterjan çözeltisinin üretim hattında sirkülasyonu ile yapılan bu yöntem kısaca CİP </a:t>
            </a:r>
          </a:p>
          <a:p>
            <a:pPr marL="0" indent="0" algn="just" eaLnBrk="1" hangingPunct="1">
              <a:lnSpc>
                <a:spcPct val="80000"/>
              </a:lnSpc>
              <a:buNone/>
            </a:pPr>
            <a:r>
              <a:rPr lang="tr-TR" altLang="tr-TR" sz="2200" b="1" dirty="0">
                <a:latin typeface="Arial" panose="020B0604020202020204" pitchFamily="34" charset="0"/>
                <a:cs typeface="Arial" panose="020B0604020202020204" pitchFamily="34" charset="0"/>
              </a:rPr>
              <a:t>  (</a:t>
            </a:r>
            <a:r>
              <a:rPr lang="tr-TR" altLang="tr-TR" sz="2200" b="1" dirty="0" err="1">
                <a:latin typeface="Arial" panose="020B0604020202020204" pitchFamily="34" charset="0"/>
                <a:cs typeface="Arial" panose="020B0604020202020204" pitchFamily="34" charset="0"/>
              </a:rPr>
              <a:t>Cleaning</a:t>
            </a:r>
            <a:r>
              <a:rPr lang="tr-TR" altLang="tr-TR" sz="2200" b="1" dirty="0">
                <a:latin typeface="Arial" panose="020B0604020202020204" pitchFamily="34" charset="0"/>
                <a:cs typeface="Arial" panose="020B0604020202020204" pitchFamily="34" charset="0"/>
              </a:rPr>
              <a:t> in </a:t>
            </a:r>
            <a:r>
              <a:rPr lang="tr-TR" altLang="tr-TR" sz="2200" b="1" dirty="0" err="1">
                <a:latin typeface="Arial" panose="020B0604020202020204" pitchFamily="34" charset="0"/>
                <a:cs typeface="Arial" panose="020B0604020202020204" pitchFamily="34" charset="0"/>
              </a:rPr>
              <a:t>Place</a:t>
            </a:r>
            <a:r>
              <a:rPr lang="tr-TR" altLang="tr-TR" sz="2200" b="1" dirty="0">
                <a:latin typeface="Arial" panose="020B0604020202020204" pitchFamily="34" charset="0"/>
                <a:cs typeface="Arial" panose="020B0604020202020204" pitchFamily="34" charset="0"/>
              </a:rPr>
              <a:t>: Yerinde temizleme) olarak bilinir. </a:t>
            </a:r>
          </a:p>
          <a:p>
            <a:pPr algn="just" eaLnBrk="1" hangingPunct="1">
              <a:lnSpc>
                <a:spcPct val="80000"/>
              </a:lnSpc>
            </a:pPr>
            <a:endParaRPr lang="tr-TR" altLang="tr-TR" sz="2200" b="1" dirty="0">
              <a:latin typeface="Arial" panose="020B0604020202020204" pitchFamily="34" charset="0"/>
              <a:cs typeface="Arial" panose="020B0604020202020204" pitchFamily="34" charset="0"/>
            </a:endParaRPr>
          </a:p>
          <a:p>
            <a:pPr algn="just" eaLnBrk="1" hangingPunct="1">
              <a:lnSpc>
                <a:spcPct val="80000"/>
              </a:lnSpc>
            </a:pPr>
            <a:r>
              <a:rPr lang="tr-TR" altLang="tr-TR" sz="2200" b="1" dirty="0">
                <a:latin typeface="Arial" panose="020B0604020202020204" pitchFamily="34" charset="0"/>
                <a:cs typeface="Arial" panose="020B0604020202020204" pitchFamily="34" charset="0"/>
              </a:rPr>
              <a:t>Özellikle uzun boru hatları ve geniş hacimli tankların temizlenmesinde başarıyla kullanılan bu yöntem personelin tehlikeli kimyasal maddelerle direkt temasını azaltması açısından da son derece önemlidir.</a:t>
            </a:r>
          </a:p>
          <a:p>
            <a:pPr algn="just" eaLnBrk="1" hangingPunct="1">
              <a:lnSpc>
                <a:spcPct val="80000"/>
              </a:lnSpc>
            </a:pPr>
            <a:endParaRPr lang="tr-TR" altLang="tr-TR" sz="2200" b="1" dirty="0">
              <a:latin typeface="Arial" panose="020B0604020202020204" pitchFamily="34" charset="0"/>
              <a:cs typeface="Arial" panose="020B0604020202020204" pitchFamily="34" charset="0"/>
            </a:endParaRPr>
          </a:p>
          <a:p>
            <a:pPr algn="just" eaLnBrk="1" hangingPunct="1">
              <a:lnSpc>
                <a:spcPct val="80000"/>
              </a:lnSpc>
            </a:pPr>
            <a:endParaRPr lang="tr-TR" altLang="tr-TR" sz="2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89607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A7DBF95B-FA00-F847-A59B-C0FEC9196571}"/>
              </a:ext>
            </a:extLst>
          </p:cNvPr>
          <p:cNvSpPr>
            <a:spLocks noGrp="1"/>
          </p:cNvSpPr>
          <p:nvPr>
            <p:ph idx="1"/>
          </p:nvPr>
        </p:nvSpPr>
        <p:spPr>
          <a:xfrm>
            <a:off x="1524000" y="0"/>
            <a:ext cx="9144000" cy="6858000"/>
          </a:xfrm>
        </p:spPr>
        <p:txBody>
          <a:bodyPr rtlCol="0">
            <a:normAutofit/>
          </a:bodyPr>
          <a:lstStyle/>
          <a:p>
            <a:pPr algn="just">
              <a:buNone/>
              <a:defRPr/>
            </a:pPr>
            <a:r>
              <a:rPr lang="tr-TR" b="1" dirty="0">
                <a:latin typeface="Arial" panose="020B0604020202020204" pitchFamily="34" charset="0"/>
                <a:cs typeface="Arial" panose="020B0604020202020204" pitchFamily="34" charset="0"/>
              </a:rPr>
              <a:t>CIP sisteminin avantajları;</a:t>
            </a:r>
          </a:p>
          <a:p>
            <a:pPr algn="just">
              <a:defRPr/>
            </a:pPr>
            <a:r>
              <a:rPr lang="tr-TR" b="1" dirty="0">
                <a:latin typeface="Arial" panose="020B0604020202020204" pitchFamily="34" charset="0"/>
                <a:cs typeface="Arial" panose="020B0604020202020204" pitchFamily="34" charset="0"/>
              </a:rPr>
              <a:t>Su, deterjan ve ısıdan en verimli şekilde yararlanılarak giderlerden tasarruf sağlanır.</a:t>
            </a:r>
          </a:p>
          <a:p>
            <a:pPr algn="just">
              <a:defRPr/>
            </a:pPr>
            <a:r>
              <a:rPr lang="tr-TR" b="1" dirty="0">
                <a:latin typeface="Arial" panose="020B0604020202020204" pitchFamily="34" charset="0"/>
                <a:cs typeface="Arial" panose="020B0604020202020204" pitchFamily="34" charset="0"/>
              </a:rPr>
              <a:t>İşletme daha verimli çalışır. </a:t>
            </a:r>
          </a:p>
          <a:p>
            <a:pPr algn="just">
              <a:defRPr/>
            </a:pPr>
            <a:r>
              <a:rPr lang="tr-TR" b="1" dirty="0">
                <a:latin typeface="Arial" panose="020B0604020202020204" pitchFamily="34" charset="0"/>
                <a:cs typeface="Arial" panose="020B0604020202020204" pitchFamily="34" charset="0"/>
              </a:rPr>
              <a:t>Zaman kaybı minimum düzeyde olur.</a:t>
            </a:r>
          </a:p>
          <a:p>
            <a:pPr algn="just">
              <a:defRPr/>
            </a:pPr>
            <a:r>
              <a:rPr lang="tr-TR" b="1" dirty="0">
                <a:latin typeface="Arial" panose="020B0604020202020204" pitchFamily="34" charset="0"/>
                <a:cs typeface="Arial" panose="020B0604020202020204" pitchFamily="34" charset="0"/>
              </a:rPr>
              <a:t>İşçilikten büyük tasarruf sağlanır. Çünkü alet-ekipmanların sökülüp takılmasına gerek yoktur.</a:t>
            </a:r>
          </a:p>
          <a:p>
            <a:pPr algn="just">
              <a:defRPr/>
            </a:pPr>
            <a:r>
              <a:rPr lang="tr-TR" b="1" dirty="0">
                <a:latin typeface="Arial" panose="020B0604020202020204" pitchFamily="34" charset="0"/>
                <a:cs typeface="Arial" panose="020B0604020202020204" pitchFamily="34" charset="0"/>
              </a:rPr>
              <a:t>Çalışanlar için büyük bir rahatlık ve emniyet sağlar. Tank içine girmeye, deterjan ve dezenfektan maddelerle temas etmeye gerek kalmaz.</a:t>
            </a:r>
          </a:p>
          <a:p>
            <a:pPr algn="just">
              <a:defRPr/>
            </a:pPr>
            <a:r>
              <a:rPr lang="tr-TR" b="1" dirty="0">
                <a:latin typeface="Arial" panose="020B0604020202020204" pitchFamily="34" charset="0"/>
                <a:cs typeface="Arial" panose="020B0604020202020204" pitchFamily="34" charset="0"/>
              </a:rPr>
              <a:t>Daha hijyenik çalışma olanağı yaratır.</a:t>
            </a:r>
          </a:p>
          <a:p>
            <a:pPr algn="just">
              <a:defRPr/>
            </a:pPr>
            <a:r>
              <a:rPr lang="tr-TR" b="1" dirty="0">
                <a:latin typeface="Arial" panose="020B0604020202020204" pitchFamily="34" charset="0"/>
                <a:cs typeface="Arial" panose="020B0604020202020204" pitchFamily="34" charset="0"/>
              </a:rPr>
              <a:t>Temizleme programı tam olarak ve etkili bir şekilde sürdürülebilir. </a:t>
            </a:r>
          </a:p>
          <a:p>
            <a:pPr algn="just">
              <a:defRPr/>
            </a:pPr>
            <a:r>
              <a:rPr lang="tr-TR" b="1" dirty="0">
                <a:latin typeface="Arial" panose="020B0604020202020204" pitchFamily="34" charset="0"/>
                <a:cs typeface="Arial" panose="020B0604020202020204" pitchFamily="34" charset="0"/>
              </a:rPr>
              <a:t>Yeniden </a:t>
            </a:r>
            <a:r>
              <a:rPr lang="tr-TR" b="1" dirty="0" err="1">
                <a:latin typeface="Arial" panose="020B0604020202020204" pitchFamily="34" charset="0"/>
                <a:cs typeface="Arial" panose="020B0604020202020204" pitchFamily="34" charset="0"/>
              </a:rPr>
              <a:t>kontamine</a:t>
            </a:r>
            <a:r>
              <a:rPr lang="tr-TR" b="1" dirty="0">
                <a:latin typeface="Arial" panose="020B0604020202020204" pitchFamily="34" charset="0"/>
                <a:cs typeface="Arial" panose="020B0604020202020204" pitchFamily="34" charset="0"/>
              </a:rPr>
              <a:t> olma riski yoktur.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41211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2 İçerik Yer Tutucusu">
            <a:extLst>
              <a:ext uri="{FF2B5EF4-FFF2-40B4-BE49-F238E27FC236}">
                <a16:creationId xmlns:a16="http://schemas.microsoft.com/office/drawing/2014/main" id="{FFE2B6D1-6CD2-3649-A316-245D3C2BBAB4}"/>
              </a:ext>
            </a:extLst>
          </p:cNvPr>
          <p:cNvSpPr>
            <a:spLocks noGrp="1"/>
          </p:cNvSpPr>
          <p:nvPr>
            <p:ph idx="1"/>
          </p:nvPr>
        </p:nvSpPr>
        <p:spPr>
          <a:xfrm>
            <a:off x="1511969" y="613611"/>
            <a:ext cx="9144000" cy="6858000"/>
          </a:xfrm>
        </p:spPr>
        <p:txBody>
          <a:bodyPr/>
          <a:lstStyle/>
          <a:p>
            <a:pPr algn="just" eaLnBrk="1" hangingPunct="1">
              <a:buFont typeface="Arial" panose="020B0604020202020204" pitchFamily="34" charset="0"/>
              <a:buNone/>
            </a:pPr>
            <a:r>
              <a:rPr lang="tr-TR" altLang="tr-TR" b="1" dirty="0">
                <a:latin typeface="Arial" panose="020B0604020202020204" pitchFamily="34" charset="0"/>
                <a:cs typeface="Arial" panose="020B0604020202020204" pitchFamily="34" charset="0"/>
              </a:rPr>
              <a:t>CIP sisteminin dezavantajları;</a:t>
            </a:r>
          </a:p>
          <a:p>
            <a:pPr algn="just" eaLnBrk="1" hangingPunct="1">
              <a:buFont typeface="Arial" panose="020B0604020202020204" pitchFamily="34" charset="0"/>
              <a:buNone/>
            </a:pPr>
            <a:endParaRPr lang="tr-TR" altLang="tr-TR" b="1" dirty="0">
              <a:solidFill>
                <a:srgbClr val="FF0000"/>
              </a:solidFill>
              <a:latin typeface="Arial" panose="020B0604020202020204" pitchFamily="34" charset="0"/>
              <a:cs typeface="Arial" panose="020B0604020202020204" pitchFamily="34" charset="0"/>
            </a:endParaRPr>
          </a:p>
          <a:p>
            <a:pPr algn="just" eaLnBrk="1" hangingPunct="1"/>
            <a:r>
              <a:rPr lang="tr-TR" altLang="tr-TR" b="1" dirty="0">
                <a:latin typeface="Arial" panose="020B0604020202020204" pitchFamily="34" charset="0"/>
                <a:cs typeface="Arial" panose="020B0604020202020204" pitchFamily="34" charset="0"/>
              </a:rPr>
              <a:t>Her üniteye uygulamak mümkün değildir. Çok yoğun kirlerin CİP sistemiyle temizlenmesi mümkün değildir.</a:t>
            </a:r>
          </a:p>
          <a:p>
            <a:pPr algn="just" eaLnBrk="1" hangingPunct="1"/>
            <a:endParaRPr lang="tr-TR" altLang="tr-TR" b="1" dirty="0">
              <a:latin typeface="Arial" panose="020B0604020202020204" pitchFamily="34" charset="0"/>
              <a:cs typeface="Arial" panose="020B0604020202020204" pitchFamily="34" charset="0"/>
            </a:endParaRPr>
          </a:p>
          <a:p>
            <a:pPr algn="just" eaLnBrk="1" hangingPunct="1"/>
            <a:r>
              <a:rPr lang="tr-TR" altLang="tr-TR" b="1" dirty="0">
                <a:latin typeface="Arial" panose="020B0604020202020204" pitchFamily="34" charset="0"/>
                <a:cs typeface="Arial" panose="020B0604020202020204" pitchFamily="34" charset="0"/>
              </a:rPr>
              <a:t>İlk yatırım maliyeti yüksektir.</a:t>
            </a:r>
          </a:p>
          <a:p>
            <a:pPr algn="just" eaLnBrk="1" hangingPunct="1"/>
            <a:endParaRPr lang="tr-TR" altLang="tr-TR" b="1" dirty="0">
              <a:latin typeface="Arial" panose="020B0604020202020204" pitchFamily="34" charset="0"/>
              <a:cs typeface="Arial" panose="020B0604020202020204" pitchFamily="34" charset="0"/>
            </a:endParaRPr>
          </a:p>
          <a:p>
            <a:pPr algn="just" eaLnBrk="1" hangingPunct="1"/>
            <a:r>
              <a:rPr lang="tr-TR" altLang="tr-TR" b="1" dirty="0">
                <a:latin typeface="Arial" panose="020B0604020202020204" pitchFamily="34" charset="0"/>
                <a:cs typeface="Arial" panose="020B0604020202020204" pitchFamily="34" charset="0"/>
              </a:rPr>
              <a:t>Çok  karmaşık  ekipmanlar  içerdiği  için,   daha  fazla  bakıma gereksinim gösterir.</a:t>
            </a:r>
          </a:p>
        </p:txBody>
      </p:sp>
    </p:spTree>
    <p:extLst>
      <p:ext uri="{BB962C8B-B14F-4D97-AF65-F5344CB8AC3E}">
        <p14:creationId xmlns:p14="http://schemas.microsoft.com/office/powerpoint/2010/main" val="25275211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a:extLst>
              <a:ext uri="{FF2B5EF4-FFF2-40B4-BE49-F238E27FC236}">
                <a16:creationId xmlns:a16="http://schemas.microsoft.com/office/drawing/2014/main" id="{3080D35E-15D4-0146-94A8-75419F548616}"/>
              </a:ext>
            </a:extLst>
          </p:cNvPr>
          <p:cNvSpPr>
            <a:spLocks noGrp="1"/>
          </p:cNvSpPr>
          <p:nvPr>
            <p:ph idx="1"/>
          </p:nvPr>
        </p:nvSpPr>
        <p:spPr>
          <a:xfrm>
            <a:off x="1536031" y="541421"/>
            <a:ext cx="9144000" cy="6858000"/>
          </a:xfrm>
        </p:spPr>
        <p:txBody>
          <a:bodyPr rtlCol="0">
            <a:normAutofit/>
          </a:bodyPr>
          <a:lstStyle/>
          <a:p>
            <a:pPr algn="just">
              <a:buNone/>
              <a:defRPr/>
            </a:pPr>
            <a:r>
              <a:rPr lang="tr-TR" b="1" dirty="0">
                <a:latin typeface="Arial" panose="020B0604020202020204" pitchFamily="34" charset="0"/>
                <a:cs typeface="Arial" panose="020B0604020202020204" pitchFamily="34" charset="0"/>
              </a:rPr>
              <a:t>CIP yöntemi genel olarak 5 aşamadan oluşmaktadır. </a:t>
            </a:r>
          </a:p>
          <a:p>
            <a:pPr algn="just">
              <a:defRPr/>
            </a:pPr>
            <a:r>
              <a:rPr lang="tr-TR" b="1" dirty="0">
                <a:latin typeface="Arial" panose="020B0604020202020204" pitchFamily="34" charset="0"/>
                <a:cs typeface="Arial" panose="020B0604020202020204" pitchFamily="34" charset="0"/>
              </a:rPr>
              <a:t>1.Aşama: Ön Yıkama: Kaba kirler uzaklaştırılır.</a:t>
            </a:r>
          </a:p>
          <a:p>
            <a:pPr algn="just">
              <a:defRPr/>
            </a:pPr>
            <a:r>
              <a:rPr lang="tr-TR" b="1" dirty="0">
                <a:latin typeface="Arial" panose="020B0604020202020204" pitchFamily="34" charset="0"/>
                <a:cs typeface="Arial" panose="020B0604020202020204" pitchFamily="34" charset="0"/>
              </a:rPr>
              <a:t>2.Aşama: Deterjanla Yıkama: Kir kalıntıları çıkartılır. </a:t>
            </a:r>
          </a:p>
          <a:p>
            <a:pPr algn="just">
              <a:defRPr/>
            </a:pPr>
            <a:r>
              <a:rPr lang="tr-TR" b="1" dirty="0">
                <a:latin typeface="Arial" panose="020B0604020202020204" pitchFamily="34" charset="0"/>
                <a:cs typeface="Arial" panose="020B0604020202020204" pitchFamily="34" charset="0"/>
              </a:rPr>
              <a:t>3.Aşama: Ara Çalkalama: Deterjan kalıntıları uzaklaştırılır. </a:t>
            </a:r>
          </a:p>
          <a:p>
            <a:pPr algn="just">
              <a:defRPr/>
            </a:pPr>
            <a:r>
              <a:rPr lang="tr-TR" b="1" dirty="0">
                <a:latin typeface="Arial" panose="020B0604020202020204" pitchFamily="34" charset="0"/>
                <a:cs typeface="Arial" panose="020B0604020202020204" pitchFamily="34" charset="0"/>
              </a:rPr>
              <a:t>4.Aşama:   Dezenfeksiyon   veya   Sterilizasyon:   Geride   kalan </a:t>
            </a:r>
            <a:r>
              <a:rPr lang="tr-TR" b="1" dirty="0" err="1">
                <a:latin typeface="Arial" panose="020B0604020202020204" pitchFamily="34" charset="0"/>
                <a:cs typeface="Arial" panose="020B0604020202020204" pitchFamily="34" charset="0"/>
              </a:rPr>
              <a:t>m.o</a:t>
            </a:r>
            <a:r>
              <a:rPr lang="tr-TR" b="1" dirty="0">
                <a:latin typeface="Arial" panose="020B0604020202020204" pitchFamily="34" charset="0"/>
                <a:cs typeface="Arial" panose="020B0604020202020204" pitchFamily="34" charset="0"/>
              </a:rPr>
              <a:t>.</a:t>
            </a:r>
            <a:r>
              <a:rPr lang="tr-TR" b="1" dirty="0" err="1">
                <a:latin typeface="Arial" panose="020B0604020202020204" pitchFamily="34" charset="0"/>
                <a:cs typeface="Arial" panose="020B0604020202020204" pitchFamily="34" charset="0"/>
              </a:rPr>
              <a:t>lar</a:t>
            </a:r>
            <a:r>
              <a:rPr lang="tr-TR" b="1" dirty="0">
                <a:latin typeface="Arial" panose="020B0604020202020204" pitchFamily="34" charset="0"/>
                <a:cs typeface="Arial" panose="020B0604020202020204" pitchFamily="34" charset="0"/>
              </a:rPr>
              <a:t> öldürülür.</a:t>
            </a:r>
          </a:p>
          <a:p>
            <a:pPr algn="just">
              <a:defRPr/>
            </a:pPr>
            <a:r>
              <a:rPr lang="tr-TR" b="1" dirty="0">
                <a:latin typeface="Arial" panose="020B0604020202020204" pitchFamily="34" charset="0"/>
                <a:cs typeface="Arial" panose="020B0604020202020204" pitchFamily="34" charset="0"/>
              </a:rPr>
              <a:t>5.Aşama: Son Yıkama: CİP çözeltileri tamamen uzaklaştırılır.</a:t>
            </a:r>
          </a:p>
          <a:p>
            <a:pPr algn="just">
              <a:defRPr/>
            </a:pPr>
            <a:endParaRPr 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506916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2 İçerik Yer Tutucusu">
            <a:extLst>
              <a:ext uri="{FF2B5EF4-FFF2-40B4-BE49-F238E27FC236}">
                <a16:creationId xmlns:a16="http://schemas.microsoft.com/office/drawing/2014/main" id="{62631CAD-A1D5-9340-83F6-2B8A7EE0F887}"/>
              </a:ext>
            </a:extLst>
          </p:cNvPr>
          <p:cNvSpPr>
            <a:spLocks noGrp="1"/>
          </p:cNvSpPr>
          <p:nvPr>
            <p:ph idx="1"/>
          </p:nvPr>
        </p:nvSpPr>
        <p:spPr>
          <a:xfrm>
            <a:off x="1381126" y="0"/>
            <a:ext cx="9286875" cy="6858000"/>
          </a:xfrm>
        </p:spPr>
        <p:txBody>
          <a:bodyPr>
            <a:normAutofit/>
          </a:bodyPr>
          <a:lstStyle/>
          <a:p>
            <a:pPr algn="ctr" eaLnBrk="1" hangingPunct="1">
              <a:buFont typeface="Arial" panose="020B0604020202020204" pitchFamily="34" charset="0"/>
              <a:buNone/>
            </a:pPr>
            <a:r>
              <a:rPr lang="tr-TR" altLang="tr-TR" sz="3600" b="1" dirty="0">
                <a:latin typeface="Comic Sans MS" panose="030F0902030302020204" pitchFamily="66" charset="0"/>
              </a:rPr>
              <a:t>	 </a:t>
            </a:r>
          </a:p>
          <a:p>
            <a:pPr algn="ctr" eaLnBrk="1" hangingPunct="1">
              <a:buFont typeface="Arial" panose="020B0604020202020204" pitchFamily="34" charset="0"/>
              <a:buNone/>
            </a:pPr>
            <a:endParaRPr lang="tr-TR" altLang="tr-TR" sz="3600" b="1" dirty="0">
              <a:latin typeface="Comic Sans MS" panose="030F0902030302020204" pitchFamily="66" charset="0"/>
            </a:endParaRPr>
          </a:p>
          <a:p>
            <a:pPr algn="ctr" eaLnBrk="1" hangingPunct="1">
              <a:buFont typeface="Arial" panose="020B0604020202020204" pitchFamily="34" charset="0"/>
              <a:buNone/>
            </a:pPr>
            <a:r>
              <a:rPr lang="tr-TR" altLang="tr-TR" sz="3600" b="1" dirty="0">
                <a:latin typeface="Comic Sans MS" panose="030F0902030302020204" pitchFamily="66" charset="0"/>
              </a:rPr>
              <a:t>SANİTASYON UYGULAMALARINDA DİKKAT EDİLMESİ GEREKEN NOKTALAR</a:t>
            </a:r>
          </a:p>
        </p:txBody>
      </p:sp>
    </p:spTree>
    <p:extLst>
      <p:ext uri="{BB962C8B-B14F-4D97-AF65-F5344CB8AC3E}">
        <p14:creationId xmlns:p14="http://schemas.microsoft.com/office/powerpoint/2010/main" val="2694462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F6174774-FBD0-8C49-A859-241D82BC9403}"/>
              </a:ext>
            </a:extLst>
          </p:cNvPr>
          <p:cNvSpPr txBox="1"/>
          <p:nvPr/>
        </p:nvSpPr>
        <p:spPr>
          <a:xfrm>
            <a:off x="4397829" y="2830285"/>
            <a:ext cx="3113353" cy="646331"/>
          </a:xfrm>
          <a:prstGeom prst="rect">
            <a:avLst/>
          </a:prstGeom>
          <a:noFill/>
        </p:spPr>
        <p:txBody>
          <a:bodyPr wrap="none" rtlCol="0">
            <a:spAutoFit/>
          </a:bodyPr>
          <a:lstStyle/>
          <a:p>
            <a:r>
              <a:rPr lang="tr-TR" sz="3600" dirty="0"/>
              <a:t>TEŞEKKÜRLER…</a:t>
            </a:r>
          </a:p>
        </p:txBody>
      </p:sp>
    </p:spTree>
    <p:extLst>
      <p:ext uri="{BB962C8B-B14F-4D97-AF65-F5344CB8AC3E}">
        <p14:creationId xmlns:p14="http://schemas.microsoft.com/office/powerpoint/2010/main" val="2132311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4DD93A6C-7E38-9745-8AAA-BF6DFBB8AC71}"/>
              </a:ext>
            </a:extLst>
          </p:cNvPr>
          <p:cNvSpPr>
            <a:spLocks noGrp="1"/>
          </p:cNvSpPr>
          <p:nvPr>
            <p:ph type="ctrTitle"/>
          </p:nvPr>
        </p:nvSpPr>
        <p:spPr>
          <a:xfrm>
            <a:off x="3024926" y="1787317"/>
            <a:ext cx="6286544" cy="2868168"/>
          </a:xfrm>
        </p:spPr>
        <p:txBody>
          <a:bodyPr/>
          <a:lstStyle/>
          <a:p>
            <a:pPr>
              <a:defRPr/>
            </a:pPr>
            <a:r>
              <a:rPr lang="tr-TR" sz="6600" dirty="0"/>
              <a:t>SANİTASYON EKİPMANLARI VE SİSTEMLERİ </a:t>
            </a:r>
          </a:p>
        </p:txBody>
      </p:sp>
    </p:spTree>
    <p:extLst>
      <p:ext uri="{BB962C8B-B14F-4D97-AF65-F5344CB8AC3E}">
        <p14:creationId xmlns:p14="http://schemas.microsoft.com/office/powerpoint/2010/main" val="2314987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2 İçerik Yer Tutucusu">
            <a:extLst>
              <a:ext uri="{FF2B5EF4-FFF2-40B4-BE49-F238E27FC236}">
                <a16:creationId xmlns:a16="http://schemas.microsoft.com/office/drawing/2014/main" id="{9509F57F-DA73-764B-9053-21781ACEDDBF}"/>
              </a:ext>
            </a:extLst>
          </p:cNvPr>
          <p:cNvSpPr>
            <a:spLocks noGrp="1"/>
          </p:cNvSpPr>
          <p:nvPr>
            <p:ph idx="1"/>
          </p:nvPr>
        </p:nvSpPr>
        <p:spPr>
          <a:xfrm>
            <a:off x="1391653" y="402809"/>
            <a:ext cx="9144000" cy="6643687"/>
          </a:xfrm>
        </p:spPr>
        <p:txBody>
          <a:bodyPr/>
          <a:lstStyle/>
          <a:p>
            <a:pPr algn="just" eaLnBrk="1" hangingPunct="1">
              <a:lnSpc>
                <a:spcPct val="80000"/>
              </a:lnSpc>
            </a:pPr>
            <a:r>
              <a:rPr lang="tr-TR" altLang="tr-TR" b="1" dirty="0">
                <a:latin typeface="Arial" panose="020B0604020202020204" pitchFamily="34" charset="0"/>
                <a:cs typeface="Arial" panose="020B0604020202020204" pitchFamily="34" charset="0"/>
              </a:rPr>
              <a:t>Gıda işletmelerinde; </a:t>
            </a:r>
            <a:r>
              <a:rPr lang="tr-TR" altLang="tr-TR" b="1" u="sng" dirty="0">
                <a:solidFill>
                  <a:srgbClr val="FF0000"/>
                </a:solidFill>
                <a:latin typeface="Arial" panose="020B0604020202020204" pitchFamily="34" charset="0"/>
                <a:cs typeface="Arial" panose="020B0604020202020204" pitchFamily="34" charset="0"/>
              </a:rPr>
              <a:t>gıda işleme ekipmanları</a:t>
            </a:r>
            <a:r>
              <a:rPr lang="tr-TR" altLang="tr-TR" b="1" dirty="0">
                <a:latin typeface="Arial" panose="020B0604020202020204" pitchFamily="34" charset="0"/>
                <a:cs typeface="Arial" panose="020B0604020202020204" pitchFamily="34" charset="0"/>
              </a:rPr>
              <a:t>, </a:t>
            </a:r>
            <a:r>
              <a:rPr lang="tr-TR" altLang="tr-TR" b="1" u="sng" dirty="0">
                <a:solidFill>
                  <a:srgbClr val="FF0000"/>
                </a:solidFill>
                <a:latin typeface="Arial" panose="020B0604020202020204" pitchFamily="34" charset="0"/>
                <a:cs typeface="Arial" panose="020B0604020202020204" pitchFamily="34" charset="0"/>
              </a:rPr>
              <a:t>kaplar</a:t>
            </a:r>
            <a:r>
              <a:rPr lang="tr-TR" altLang="tr-TR" b="1" dirty="0">
                <a:latin typeface="Arial" panose="020B0604020202020204" pitchFamily="34" charset="0"/>
                <a:cs typeface="Arial" panose="020B0604020202020204" pitchFamily="34" charset="0"/>
              </a:rPr>
              <a:t> ve </a:t>
            </a:r>
            <a:r>
              <a:rPr lang="tr-TR" altLang="tr-TR" b="1" u="sng" dirty="0">
                <a:solidFill>
                  <a:srgbClr val="FF0000"/>
                </a:solidFill>
                <a:latin typeface="Arial" panose="020B0604020202020204" pitchFamily="34" charset="0"/>
                <a:cs typeface="Arial" panose="020B0604020202020204" pitchFamily="34" charset="0"/>
              </a:rPr>
              <a:t>çevrenin temizliği</a:t>
            </a:r>
            <a:r>
              <a:rPr lang="tr-TR" altLang="tr-TR" b="1" dirty="0">
                <a:latin typeface="Arial" panose="020B0604020202020204" pitchFamily="34" charset="0"/>
                <a:cs typeface="Arial" panose="020B0604020202020204" pitchFamily="34" charset="0"/>
              </a:rPr>
              <a:t> önemlidir. </a:t>
            </a:r>
          </a:p>
          <a:p>
            <a:pPr algn="just" eaLnBrk="1" hangingPunct="1">
              <a:lnSpc>
                <a:spcPct val="80000"/>
              </a:lnSpc>
              <a:buFont typeface="Arial" panose="020B0604020202020204" pitchFamily="34" charset="0"/>
              <a:buNone/>
            </a:pPr>
            <a:endParaRPr lang="tr-TR" altLang="tr-TR" b="1" dirty="0">
              <a:latin typeface="Arial" panose="020B0604020202020204" pitchFamily="34" charset="0"/>
              <a:cs typeface="Arial" panose="020B0604020202020204" pitchFamily="34" charset="0"/>
            </a:endParaRPr>
          </a:p>
          <a:p>
            <a:pPr algn="just" eaLnBrk="1" hangingPunct="1">
              <a:lnSpc>
                <a:spcPct val="80000"/>
              </a:lnSpc>
            </a:pPr>
            <a:endParaRPr lang="tr-TR" altLang="tr-TR" b="1" dirty="0">
              <a:latin typeface="Arial" panose="020B0604020202020204" pitchFamily="34" charset="0"/>
              <a:cs typeface="Arial" panose="020B0604020202020204" pitchFamily="34" charset="0"/>
            </a:endParaRPr>
          </a:p>
          <a:p>
            <a:pPr algn="just" eaLnBrk="1" hangingPunct="1">
              <a:lnSpc>
                <a:spcPct val="80000"/>
              </a:lnSpc>
            </a:pPr>
            <a:r>
              <a:rPr lang="tr-TR" altLang="tr-TR" b="1" u="sng" dirty="0">
                <a:solidFill>
                  <a:srgbClr val="FF0000"/>
                </a:solidFill>
                <a:latin typeface="Arial" panose="020B0604020202020204" pitchFamily="34" charset="0"/>
                <a:cs typeface="Arial" panose="020B0604020202020204" pitchFamily="34" charset="0"/>
              </a:rPr>
              <a:t>Mekanik temizleme ve sanitasyon ekipmanları ciddi öneme sahiptir;</a:t>
            </a:r>
            <a:r>
              <a:rPr lang="tr-TR" altLang="tr-TR" b="1" u="sng" dirty="0">
                <a:latin typeface="Arial" panose="020B0604020202020204" pitchFamily="34" charset="0"/>
                <a:cs typeface="Arial" panose="020B0604020202020204" pitchFamily="34" charset="0"/>
              </a:rPr>
              <a:t> </a:t>
            </a:r>
            <a:r>
              <a:rPr lang="tr-TR" altLang="tr-TR" b="1" dirty="0">
                <a:latin typeface="Arial" panose="020B0604020202020204" pitchFamily="34" charset="0"/>
                <a:cs typeface="Arial" panose="020B0604020202020204" pitchFamily="34" charset="0"/>
              </a:rPr>
              <a:t>	-temizleme süresini kısaltırlar ve verimi arttırırlar.</a:t>
            </a:r>
          </a:p>
          <a:p>
            <a:pPr algn="just" eaLnBrk="1" hangingPunct="1">
              <a:lnSpc>
                <a:spcPct val="80000"/>
              </a:lnSpc>
              <a:buFont typeface="Arial" panose="020B0604020202020204" pitchFamily="34" charset="0"/>
              <a:buNone/>
            </a:pPr>
            <a:r>
              <a:rPr lang="tr-TR" altLang="tr-TR" b="1" dirty="0">
                <a:latin typeface="Arial" panose="020B0604020202020204" pitchFamily="34" charset="0"/>
                <a:cs typeface="Arial" panose="020B0604020202020204" pitchFamily="34" charset="0"/>
              </a:rPr>
              <a:t>		-etkili bir sistem, işgücü maliyetlerini %50'ye kadar azaltır.</a:t>
            </a:r>
          </a:p>
          <a:p>
            <a:pPr algn="just" eaLnBrk="1" hangingPunct="1">
              <a:lnSpc>
                <a:spcPct val="80000"/>
              </a:lnSpc>
              <a:buFont typeface="Arial" panose="020B0604020202020204" pitchFamily="34" charset="0"/>
              <a:buNone/>
            </a:pPr>
            <a:r>
              <a:rPr lang="tr-TR" altLang="tr-TR" b="1" dirty="0">
                <a:latin typeface="Arial" panose="020B0604020202020204" pitchFamily="34" charset="0"/>
                <a:cs typeface="Arial" panose="020B0604020202020204" pitchFamily="34" charset="0"/>
              </a:rPr>
              <a:t>		-mekanize temizleme ünitesi ile elle temizleme yönteminden daha etkili bir şekilde kir yüzeylerden uzaklaştırılır.</a:t>
            </a:r>
          </a:p>
          <a:p>
            <a:pPr algn="just" eaLnBrk="1" hangingPunct="1">
              <a:lnSpc>
                <a:spcPct val="80000"/>
              </a:lnSpc>
            </a:pPr>
            <a:endParaRPr lang="tr-TR" altLang="tr-TR" b="1" dirty="0">
              <a:latin typeface="Arial" panose="020B0604020202020204" pitchFamily="34" charset="0"/>
              <a:cs typeface="Arial" panose="020B0604020202020204" pitchFamily="34" charset="0"/>
            </a:endParaRPr>
          </a:p>
          <a:p>
            <a:pPr algn="just" eaLnBrk="1" hangingPunct="1">
              <a:lnSpc>
                <a:spcPct val="80000"/>
              </a:lnSpc>
            </a:pPr>
            <a:r>
              <a:rPr lang="tr-TR" altLang="tr-TR" b="1" dirty="0">
                <a:latin typeface="Arial" panose="020B0604020202020204" pitchFamily="34" charset="0"/>
                <a:cs typeface="Arial" panose="020B0604020202020204" pitchFamily="34" charset="0"/>
              </a:rPr>
              <a:t>Gıda işletmelerinin temizleme ve </a:t>
            </a:r>
            <a:r>
              <a:rPr lang="tr-TR" altLang="tr-TR" b="1" dirty="0">
                <a:solidFill>
                  <a:srgbClr val="FF0000"/>
                </a:solidFill>
                <a:latin typeface="Arial" panose="020B0604020202020204" pitchFamily="34" charset="0"/>
                <a:cs typeface="Arial" panose="020B0604020202020204" pitchFamily="34" charset="0"/>
              </a:rPr>
              <a:t>sanitasyon işlemleri maalesef genelde sıkıcı bir iş</a:t>
            </a:r>
            <a:r>
              <a:rPr lang="tr-TR" altLang="tr-TR" b="1" dirty="0">
                <a:latin typeface="Arial" panose="020B0604020202020204" pitchFamily="34" charset="0"/>
                <a:cs typeface="Arial" panose="020B0604020202020204" pitchFamily="34" charset="0"/>
              </a:rPr>
              <a:t> olarak görülmektedir. Yönetim, verimli bir performans için uygulanması gereken bir </a:t>
            </a:r>
            <a:r>
              <a:rPr lang="tr-TR" altLang="tr-TR" b="1" dirty="0">
                <a:solidFill>
                  <a:srgbClr val="FF0000"/>
                </a:solidFill>
                <a:latin typeface="Arial" panose="020B0604020202020204" pitchFamily="34" charset="0"/>
                <a:cs typeface="Arial" panose="020B0604020202020204" pitchFamily="34" charset="0"/>
              </a:rPr>
              <a:t>temizleme teknolojisinin olduğunu kabul etmekte zorlanır</a:t>
            </a:r>
            <a:r>
              <a:rPr lang="tr-TR" altLang="tr-TR" b="1" dirty="0">
                <a:latin typeface="Arial" panose="020B0604020202020204" pitchFamily="34" charset="0"/>
                <a:cs typeface="Arial" panose="020B0604020202020204" pitchFamily="34" charset="0"/>
              </a:rPr>
              <a:t>. </a:t>
            </a:r>
          </a:p>
          <a:p>
            <a:pPr algn="just" eaLnBrk="1" hangingPunct="1">
              <a:lnSpc>
                <a:spcPct val="80000"/>
              </a:lnSpc>
            </a:pPr>
            <a:endParaRPr lang="tr-TR" altLang="tr-TR" b="1" dirty="0">
              <a:latin typeface="Arial" panose="020B0604020202020204" pitchFamily="34" charset="0"/>
              <a:cs typeface="Arial" panose="020B0604020202020204" pitchFamily="34" charset="0"/>
            </a:endParaRPr>
          </a:p>
          <a:p>
            <a:pPr algn="just" eaLnBrk="1" hangingPunct="1">
              <a:lnSpc>
                <a:spcPct val="80000"/>
              </a:lnSpc>
            </a:pPr>
            <a:r>
              <a:rPr lang="tr-TR" altLang="tr-TR" b="1" dirty="0">
                <a:latin typeface="Arial" panose="020B0604020202020204" pitchFamily="34" charset="0"/>
                <a:cs typeface="Arial" panose="020B0604020202020204" pitchFamily="34" charset="0"/>
              </a:rPr>
              <a:t>Oysa </a:t>
            </a:r>
            <a:r>
              <a:rPr lang="tr-TR" altLang="tr-TR" b="1" dirty="0">
                <a:solidFill>
                  <a:srgbClr val="000099"/>
                </a:solidFill>
                <a:latin typeface="Arial" panose="020B0604020202020204" pitchFamily="34" charset="0"/>
                <a:cs typeface="Arial" panose="020B0604020202020204" pitchFamily="34" charset="0"/>
              </a:rPr>
              <a:t>TEMİZLİK;</a:t>
            </a:r>
            <a:r>
              <a:rPr lang="tr-TR" altLang="tr-TR" b="1" dirty="0">
                <a:latin typeface="Arial" panose="020B0604020202020204" pitchFamily="34" charset="0"/>
                <a:cs typeface="Arial" panose="020B0604020202020204" pitchFamily="34" charset="0"/>
              </a:rPr>
              <a:t> üretim teknolojisi ve kalite kontrol kadar önemlidir. </a:t>
            </a:r>
          </a:p>
          <a:p>
            <a:pPr algn="just" eaLnBrk="1" hangingPunct="1">
              <a:lnSpc>
                <a:spcPct val="80000"/>
              </a:lnSpc>
              <a:buFont typeface="Arial" panose="020B0604020202020204" pitchFamily="34" charset="0"/>
              <a:buNone/>
            </a:pPr>
            <a:endParaRPr lang="tr-TR" altLang="tr-TR"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1098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8EBF78C1-CAA5-574E-9B83-E533CDBD19D7}"/>
              </a:ext>
            </a:extLst>
          </p:cNvPr>
          <p:cNvSpPr>
            <a:spLocks noGrp="1"/>
          </p:cNvSpPr>
          <p:nvPr>
            <p:ph type="title"/>
          </p:nvPr>
        </p:nvSpPr>
        <p:spPr>
          <a:xfrm>
            <a:off x="1543050" y="549275"/>
            <a:ext cx="9144000" cy="654050"/>
          </a:xfrm>
        </p:spPr>
        <p:txBody>
          <a:bodyPr rtlCol="0">
            <a:normAutofit fontScale="90000"/>
          </a:bodyPr>
          <a:lstStyle/>
          <a:p>
            <a:pPr>
              <a:defRPr/>
            </a:pPr>
            <a:br>
              <a:rPr lang="tr-TR" b="1" dirty="0">
                <a:solidFill>
                  <a:srgbClr val="C00000"/>
                </a:solidFill>
                <a:latin typeface="Comic Sans MS" pitchFamily="66" charset="0"/>
              </a:rPr>
            </a:br>
            <a:r>
              <a:rPr lang="tr-TR" b="1" dirty="0">
                <a:solidFill>
                  <a:srgbClr val="C00000"/>
                </a:solidFill>
                <a:latin typeface="Comic Sans MS" pitchFamily="66" charset="0"/>
              </a:rPr>
              <a:t>EKİPMAN SEÇİMİ VE KURULUMU</a:t>
            </a:r>
            <a:br>
              <a:rPr lang="tr-TR" dirty="0">
                <a:solidFill>
                  <a:srgbClr val="C00000"/>
                </a:solidFill>
                <a:latin typeface="Comic Sans MS" pitchFamily="66" charset="0"/>
              </a:rPr>
            </a:br>
            <a:endParaRPr lang="tr-TR" dirty="0">
              <a:solidFill>
                <a:srgbClr val="C00000"/>
              </a:solidFill>
              <a:latin typeface="Comic Sans MS" pitchFamily="66" charset="0"/>
            </a:endParaRPr>
          </a:p>
        </p:txBody>
      </p:sp>
      <p:sp>
        <p:nvSpPr>
          <p:cNvPr id="29698" name="2 İçerik Yer Tutucusu">
            <a:extLst>
              <a:ext uri="{FF2B5EF4-FFF2-40B4-BE49-F238E27FC236}">
                <a16:creationId xmlns:a16="http://schemas.microsoft.com/office/drawing/2014/main" id="{D45F5A6D-8700-A84B-863C-9AE7FDE03FCA}"/>
              </a:ext>
            </a:extLst>
          </p:cNvPr>
          <p:cNvSpPr>
            <a:spLocks noGrp="1"/>
          </p:cNvSpPr>
          <p:nvPr>
            <p:ph idx="1"/>
          </p:nvPr>
        </p:nvSpPr>
        <p:spPr>
          <a:xfrm>
            <a:off x="1308937" y="1315371"/>
            <a:ext cx="9286875" cy="6143625"/>
          </a:xfrm>
        </p:spPr>
        <p:txBody>
          <a:bodyPr/>
          <a:lstStyle/>
          <a:p>
            <a:pPr algn="just" eaLnBrk="1" hangingPunct="1">
              <a:buFont typeface="Arial" panose="020B0604020202020204" pitchFamily="34" charset="0"/>
              <a:buNone/>
            </a:pPr>
            <a:r>
              <a:rPr lang="tr-TR" altLang="tr-TR" sz="3000" b="1" dirty="0">
                <a:latin typeface="Arial" panose="020B0604020202020204" pitchFamily="34" charset="0"/>
                <a:cs typeface="Arial" panose="020B0604020202020204" pitchFamily="34" charset="0"/>
              </a:rPr>
              <a:t>	Endüstride mevcut en az 3 kaynak optimum sanitasyon sistemine dair bilgi sağlar. Bunlar; </a:t>
            </a:r>
          </a:p>
          <a:p>
            <a:pPr lvl="1" algn="just" eaLnBrk="1" hangingPunct="1">
              <a:buFont typeface="Arial" panose="020B0604020202020204" pitchFamily="34" charset="0"/>
              <a:buNone/>
            </a:pPr>
            <a:endParaRPr lang="tr-TR" altLang="tr-TR" sz="3000" b="1" dirty="0">
              <a:solidFill>
                <a:srgbClr val="FF0000"/>
              </a:solidFill>
              <a:latin typeface="Arial" panose="020B0604020202020204" pitchFamily="34" charset="0"/>
              <a:cs typeface="Arial" panose="020B0604020202020204" pitchFamily="34" charset="0"/>
            </a:endParaRPr>
          </a:p>
          <a:p>
            <a:pPr lvl="1" algn="just" eaLnBrk="1" hangingPunct="1">
              <a:buFont typeface="Arial" panose="020B0604020202020204" pitchFamily="34" charset="0"/>
              <a:buNone/>
            </a:pPr>
            <a:r>
              <a:rPr lang="tr-TR" altLang="tr-TR" sz="3000" b="1" dirty="0">
                <a:solidFill>
                  <a:srgbClr val="FF0000"/>
                </a:solidFill>
                <a:latin typeface="Arial" panose="020B0604020202020204" pitchFamily="34" charset="0"/>
                <a:cs typeface="Arial" panose="020B0604020202020204" pitchFamily="34" charset="0"/>
              </a:rPr>
              <a:t>1.</a:t>
            </a:r>
            <a:r>
              <a:rPr lang="tr-TR" altLang="tr-TR" sz="3000" b="1" dirty="0">
                <a:latin typeface="Arial" panose="020B0604020202020204" pitchFamily="34" charset="0"/>
                <a:cs typeface="Arial" panose="020B0604020202020204" pitchFamily="34" charset="0"/>
              </a:rPr>
              <a:t>GIDA İŞLETMESİNİN PLANLAMA BÖLÜMÜ, </a:t>
            </a:r>
          </a:p>
          <a:p>
            <a:pPr lvl="1" algn="just" eaLnBrk="1" hangingPunct="1">
              <a:buFont typeface="Arial" panose="020B0604020202020204" pitchFamily="34" charset="0"/>
              <a:buNone/>
            </a:pPr>
            <a:r>
              <a:rPr lang="tr-TR" altLang="tr-TR" sz="3000" b="1" dirty="0">
                <a:solidFill>
                  <a:srgbClr val="FF0000"/>
                </a:solidFill>
                <a:latin typeface="Arial" panose="020B0604020202020204" pitchFamily="34" charset="0"/>
                <a:cs typeface="Arial" panose="020B0604020202020204" pitchFamily="34" charset="0"/>
              </a:rPr>
              <a:t>2.</a:t>
            </a:r>
            <a:r>
              <a:rPr lang="tr-TR" altLang="tr-TR" sz="3000" b="1" dirty="0">
                <a:latin typeface="Arial" panose="020B0604020202020204" pitchFamily="34" charset="0"/>
                <a:cs typeface="Arial" panose="020B0604020202020204" pitchFamily="34" charset="0"/>
              </a:rPr>
              <a:t>DANIŞMAN ORGANİZASYONU (İÇ VEYA DIŞ)  </a:t>
            </a:r>
          </a:p>
          <a:p>
            <a:pPr lvl="1" algn="just" eaLnBrk="1" hangingPunct="1">
              <a:buFont typeface="Arial" panose="020B0604020202020204" pitchFamily="34" charset="0"/>
              <a:buNone/>
            </a:pPr>
            <a:r>
              <a:rPr lang="tr-TR" altLang="tr-TR" sz="3000" b="1" dirty="0">
                <a:solidFill>
                  <a:srgbClr val="FF0000"/>
                </a:solidFill>
                <a:latin typeface="Arial" panose="020B0604020202020204" pitchFamily="34" charset="0"/>
                <a:cs typeface="Arial" panose="020B0604020202020204" pitchFamily="34" charset="0"/>
              </a:rPr>
              <a:t>3.</a:t>
            </a:r>
            <a:r>
              <a:rPr lang="tr-TR" altLang="tr-TR" sz="3000" b="1" dirty="0">
                <a:latin typeface="Arial" panose="020B0604020202020204" pitchFamily="34" charset="0"/>
                <a:cs typeface="Arial" panose="020B0604020202020204" pitchFamily="34" charset="0"/>
              </a:rPr>
              <a:t>TEMİZLEME VE SANİTASYON BİLEŞİKLERİ VE EKİPMANIN TEDARİKÇİSİ. </a:t>
            </a:r>
          </a:p>
          <a:p>
            <a:pPr algn="just" eaLnBrk="1" hangingPunct="1">
              <a:buFont typeface="Arial" panose="020B0604020202020204" pitchFamily="34" charset="0"/>
              <a:buNone/>
            </a:pPr>
            <a:r>
              <a:rPr lang="tr-TR" altLang="tr-TR" sz="3000" b="1" dirty="0">
                <a:latin typeface="Arial" panose="020B0604020202020204" pitchFamily="34" charset="0"/>
                <a:cs typeface="Arial" panose="020B0604020202020204" pitchFamily="34" charset="0"/>
              </a:rPr>
              <a:t>	</a:t>
            </a:r>
          </a:p>
          <a:p>
            <a:pPr algn="just" eaLnBrk="1" hangingPunct="1">
              <a:buFont typeface="Arial" panose="020B0604020202020204" pitchFamily="34" charset="0"/>
              <a:buNone/>
            </a:pPr>
            <a:endParaRPr lang="tr-TR" altLang="tr-TR" sz="3000" b="1" dirty="0">
              <a:latin typeface="Arial" panose="020B0604020202020204" pitchFamily="34" charset="0"/>
              <a:cs typeface="Arial" panose="020B0604020202020204" pitchFamily="34" charset="0"/>
            </a:endParaRPr>
          </a:p>
          <a:p>
            <a:pPr algn="just" eaLnBrk="1" hangingPunct="1"/>
            <a:endParaRPr lang="tr-TR" altLang="tr-TR" sz="3000" b="1" dirty="0">
              <a:latin typeface="Arial" panose="020B0604020202020204" pitchFamily="34" charset="0"/>
              <a:cs typeface="Arial" panose="020B0604020202020204" pitchFamily="34" charset="0"/>
            </a:endParaRPr>
          </a:p>
          <a:p>
            <a:pPr algn="just" eaLnBrk="1" hangingPunct="1"/>
            <a:endParaRPr lang="tr-TR" altLang="tr-TR" sz="3000" b="1" dirty="0">
              <a:latin typeface="Arial" panose="020B0604020202020204" pitchFamily="34" charset="0"/>
              <a:cs typeface="Arial" panose="020B0604020202020204" pitchFamily="34" charset="0"/>
            </a:endParaRPr>
          </a:p>
          <a:p>
            <a:pPr algn="just" eaLnBrk="1" hangingPunct="1"/>
            <a:endParaRPr lang="tr-TR" altLang="tr-TR" sz="3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0706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2 İçerik Yer Tutucusu">
            <a:extLst>
              <a:ext uri="{FF2B5EF4-FFF2-40B4-BE49-F238E27FC236}">
                <a16:creationId xmlns:a16="http://schemas.microsoft.com/office/drawing/2014/main" id="{969E4CC4-A3C4-A24A-B9A9-ECE9A44036C2}"/>
              </a:ext>
            </a:extLst>
          </p:cNvPr>
          <p:cNvSpPr>
            <a:spLocks noGrp="1"/>
          </p:cNvSpPr>
          <p:nvPr>
            <p:ph idx="1"/>
          </p:nvPr>
        </p:nvSpPr>
        <p:spPr>
          <a:xfrm>
            <a:off x="1179095" y="836613"/>
            <a:ext cx="10118558" cy="6858000"/>
          </a:xfrm>
        </p:spPr>
        <p:txBody>
          <a:bodyPr/>
          <a:lstStyle/>
          <a:p>
            <a:pPr algn="just" eaLnBrk="1" hangingPunct="1">
              <a:lnSpc>
                <a:spcPct val="80000"/>
              </a:lnSpc>
              <a:buFont typeface="Arial" panose="020B0604020202020204" pitchFamily="34" charset="0"/>
              <a:buNone/>
            </a:pPr>
            <a:r>
              <a:rPr lang="tr-TR" altLang="tr-TR" sz="3000" b="1" dirty="0">
                <a:solidFill>
                  <a:srgbClr val="0070C0"/>
                </a:solidFill>
                <a:latin typeface="Arial" panose="020B0604020202020204" pitchFamily="34" charset="0"/>
                <a:cs typeface="Arial" panose="020B0604020202020204" pitchFamily="34" charset="0"/>
              </a:rPr>
              <a:t>	Sanitasyon çalışması: </a:t>
            </a:r>
            <a:r>
              <a:rPr lang="tr-TR" altLang="tr-TR" sz="3000" b="1" dirty="0">
                <a:latin typeface="Arial" panose="020B0604020202020204" pitchFamily="34" charset="0"/>
                <a:cs typeface="Arial" panose="020B0604020202020204" pitchFamily="34" charset="0"/>
              </a:rPr>
              <a:t>Bir sanitasyon çalışması, fabrika incelemesi ile başlamalıdır. Çalışma takımı veya bir uzman,</a:t>
            </a:r>
          </a:p>
          <a:p>
            <a:pPr algn="just" eaLnBrk="1" hangingPunct="1">
              <a:lnSpc>
                <a:spcPct val="80000"/>
              </a:lnSpc>
              <a:buFont typeface="Arial" panose="020B0604020202020204" pitchFamily="34" charset="0"/>
              <a:buNone/>
            </a:pPr>
            <a:r>
              <a:rPr lang="tr-TR" altLang="tr-TR" sz="3000" b="1" dirty="0">
                <a:latin typeface="Arial" panose="020B0604020202020204" pitchFamily="34" charset="0"/>
                <a:cs typeface="Arial" panose="020B0604020202020204" pitchFamily="34" charset="0"/>
              </a:rPr>
              <a:t> </a:t>
            </a:r>
          </a:p>
          <a:p>
            <a:pPr lvl="1" algn="just" eaLnBrk="1" hangingPunct="1">
              <a:lnSpc>
                <a:spcPct val="80000"/>
              </a:lnSpc>
            </a:pPr>
            <a:r>
              <a:rPr lang="tr-TR" altLang="tr-TR" sz="2600" b="1" dirty="0">
                <a:solidFill>
                  <a:srgbClr val="FF0000"/>
                </a:solidFill>
                <a:latin typeface="Arial" panose="020B0604020202020204" pitchFamily="34" charset="0"/>
                <a:cs typeface="Arial" panose="020B0604020202020204" pitchFamily="34" charset="0"/>
              </a:rPr>
              <a:t>kullanımda olan temizleme prosedürlerini </a:t>
            </a:r>
            <a:r>
              <a:rPr lang="tr-TR" altLang="tr-TR" sz="2600" b="1" dirty="0">
                <a:latin typeface="Arial" panose="020B0604020202020204" pitchFamily="34" charset="0"/>
                <a:cs typeface="Arial" panose="020B0604020202020204" pitchFamily="34" charset="0"/>
              </a:rPr>
              <a:t>(veya yeni bir işlem için tavsiye edilen prosedürleri), </a:t>
            </a:r>
          </a:p>
          <a:p>
            <a:pPr lvl="1" algn="just" eaLnBrk="1" hangingPunct="1">
              <a:lnSpc>
                <a:spcPct val="80000"/>
              </a:lnSpc>
            </a:pPr>
            <a:r>
              <a:rPr lang="tr-TR" altLang="tr-TR" sz="2600" b="1" dirty="0">
                <a:solidFill>
                  <a:srgbClr val="FF0000"/>
                </a:solidFill>
                <a:latin typeface="Arial" panose="020B0604020202020204" pitchFamily="34" charset="0"/>
                <a:cs typeface="Arial" panose="020B0604020202020204" pitchFamily="34" charset="0"/>
              </a:rPr>
              <a:t>işgücü gereksinimlerini, </a:t>
            </a:r>
          </a:p>
          <a:p>
            <a:pPr lvl="1" algn="just" eaLnBrk="1" hangingPunct="1">
              <a:lnSpc>
                <a:spcPct val="80000"/>
              </a:lnSpc>
            </a:pPr>
            <a:r>
              <a:rPr lang="tr-TR" altLang="tr-TR" sz="2600" b="1" dirty="0">
                <a:solidFill>
                  <a:srgbClr val="FF0000"/>
                </a:solidFill>
                <a:latin typeface="Arial" panose="020B0604020202020204" pitchFamily="34" charset="0"/>
                <a:cs typeface="Arial" panose="020B0604020202020204" pitchFamily="34" charset="0"/>
              </a:rPr>
              <a:t>kimyasal gereksinimleri ve </a:t>
            </a:r>
          </a:p>
          <a:p>
            <a:pPr lvl="1" algn="just" eaLnBrk="1" hangingPunct="1">
              <a:lnSpc>
                <a:spcPct val="80000"/>
              </a:lnSpc>
            </a:pPr>
            <a:r>
              <a:rPr lang="tr-TR" altLang="tr-TR" sz="2600" b="1" dirty="0">
                <a:solidFill>
                  <a:srgbClr val="FF0000"/>
                </a:solidFill>
                <a:latin typeface="Arial" panose="020B0604020202020204" pitchFamily="34" charset="0"/>
                <a:cs typeface="Arial" panose="020B0604020202020204" pitchFamily="34" charset="0"/>
              </a:rPr>
              <a:t>kullanım giderlerini (maliyeti)</a:t>
            </a:r>
            <a:r>
              <a:rPr lang="tr-TR" altLang="tr-TR" sz="2600" b="1" dirty="0">
                <a:latin typeface="Arial" panose="020B0604020202020204" pitchFamily="34" charset="0"/>
                <a:cs typeface="Arial" panose="020B0604020202020204" pitchFamily="34" charset="0"/>
              </a:rPr>
              <a:t> incelemelidir. </a:t>
            </a:r>
          </a:p>
          <a:p>
            <a:pPr algn="just" eaLnBrk="1" hangingPunct="1">
              <a:lnSpc>
                <a:spcPct val="80000"/>
              </a:lnSpc>
              <a:buFont typeface="Arial" panose="020B0604020202020204" pitchFamily="34" charset="0"/>
              <a:buNone/>
            </a:pPr>
            <a:r>
              <a:rPr lang="tr-TR" altLang="tr-TR" sz="3000" b="1" dirty="0">
                <a:latin typeface="Arial" panose="020B0604020202020204" pitchFamily="34" charset="0"/>
                <a:cs typeface="Arial" panose="020B0604020202020204" pitchFamily="34" charset="0"/>
              </a:rPr>
              <a:t>	</a:t>
            </a:r>
          </a:p>
          <a:p>
            <a:pPr algn="just" eaLnBrk="1" hangingPunct="1">
              <a:lnSpc>
                <a:spcPct val="80000"/>
              </a:lnSpc>
              <a:buFont typeface="Arial" panose="020B0604020202020204" pitchFamily="34" charset="0"/>
              <a:buNone/>
            </a:pPr>
            <a:endParaRPr lang="tr-TR" altLang="tr-TR" sz="3000" b="1" dirty="0">
              <a:latin typeface="Arial" panose="020B0604020202020204" pitchFamily="34" charset="0"/>
              <a:cs typeface="Arial" panose="020B0604020202020204" pitchFamily="34" charset="0"/>
            </a:endParaRPr>
          </a:p>
          <a:p>
            <a:pPr eaLnBrk="1" hangingPunct="1">
              <a:lnSpc>
                <a:spcPct val="80000"/>
              </a:lnSpc>
            </a:pPr>
            <a:endParaRPr lang="tr-TR" altLang="tr-TR" sz="3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58695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2 İçerik Yer Tutucusu">
            <a:extLst>
              <a:ext uri="{FF2B5EF4-FFF2-40B4-BE49-F238E27FC236}">
                <a16:creationId xmlns:a16="http://schemas.microsoft.com/office/drawing/2014/main" id="{E1726ED8-5D81-484D-A5B3-C3F79AD9F0EE}"/>
              </a:ext>
            </a:extLst>
          </p:cNvPr>
          <p:cNvSpPr>
            <a:spLocks noGrp="1"/>
          </p:cNvSpPr>
          <p:nvPr>
            <p:ph idx="1"/>
          </p:nvPr>
        </p:nvSpPr>
        <p:spPr>
          <a:xfrm>
            <a:off x="681789" y="469232"/>
            <a:ext cx="11181347" cy="6858000"/>
          </a:xfrm>
        </p:spPr>
        <p:txBody>
          <a:bodyPr>
            <a:normAutofit/>
          </a:bodyPr>
          <a:lstStyle/>
          <a:p>
            <a:pPr algn="just" eaLnBrk="1" hangingPunct="1">
              <a:buFont typeface="Arial" panose="020B0604020202020204" pitchFamily="34" charset="0"/>
              <a:buNone/>
            </a:pPr>
            <a:r>
              <a:rPr lang="tr-TR" altLang="tr-TR" sz="2200" b="1" dirty="0">
                <a:solidFill>
                  <a:srgbClr val="0070C0"/>
                </a:solidFill>
                <a:latin typeface="Arial" panose="020B0604020202020204" pitchFamily="34" charset="0"/>
                <a:cs typeface="Arial" panose="020B0604020202020204" pitchFamily="34" charset="0"/>
              </a:rPr>
              <a:t>Sanitasyon sistemi uygulaması: </a:t>
            </a:r>
          </a:p>
          <a:p>
            <a:pPr algn="just" eaLnBrk="1" hangingPunct="1"/>
            <a:r>
              <a:rPr lang="tr-TR" altLang="tr-TR" sz="2200" b="1" dirty="0">
                <a:latin typeface="Arial" panose="020B0604020202020204" pitchFamily="34" charset="0"/>
                <a:cs typeface="Arial" panose="020B0604020202020204" pitchFamily="34" charset="0"/>
              </a:rPr>
              <a:t>Uygun sistem seçildikten sonra, tedarikçi veya seçilmiş bir uzman yeni sistemin kurulumunu denetlemelidir. </a:t>
            </a:r>
          </a:p>
          <a:p>
            <a:pPr algn="just" eaLnBrk="1" hangingPunct="1"/>
            <a:r>
              <a:rPr lang="tr-TR" altLang="tr-TR" sz="2200" b="1" dirty="0">
                <a:latin typeface="Arial" panose="020B0604020202020204" pitchFamily="34" charset="0"/>
                <a:cs typeface="Arial" panose="020B0604020202020204" pitchFamily="34" charset="0"/>
              </a:rPr>
              <a:t>Personel eğitimi, tedarikçi veya sistemin üretiminden sorumlu organizasyon tarafından sağlanmalıdır. </a:t>
            </a:r>
          </a:p>
          <a:p>
            <a:pPr algn="just" eaLnBrk="1" hangingPunct="1"/>
            <a:r>
              <a:rPr lang="tr-TR" altLang="tr-TR" sz="2200" b="1" dirty="0">
                <a:latin typeface="Arial" panose="020B0604020202020204" pitchFamily="34" charset="0"/>
                <a:cs typeface="Arial" panose="020B0604020202020204" pitchFamily="34" charset="0"/>
              </a:rPr>
              <a:t>Kurulumdan sonra sanitasyon çalışmasına dahil olan organizasyon ve gıda işletmesi tarafından seçilen yönetim takımı birlikte, düzenli teftiş ve gözden geçirmeleri denetlemelidir. Günlük teftişlere ek olarak, her 6 ayda bir yeniden gözden geçirme yapılmalıdır. Teftişler ve gözden geçirmeler </a:t>
            </a:r>
            <a:r>
              <a:rPr lang="tr-TR" altLang="tr-TR" sz="2200" b="1" dirty="0" err="1">
                <a:latin typeface="Arial" panose="020B0604020202020204" pitchFamily="34" charset="0"/>
                <a:cs typeface="Arial" panose="020B0604020202020204" pitchFamily="34" charset="0"/>
              </a:rPr>
              <a:t>dökümante</a:t>
            </a:r>
            <a:r>
              <a:rPr lang="tr-TR" altLang="tr-TR" sz="2200" b="1" dirty="0">
                <a:latin typeface="Arial" panose="020B0604020202020204" pitchFamily="34" charset="0"/>
                <a:cs typeface="Arial" panose="020B0604020202020204" pitchFamily="34" charset="0"/>
              </a:rPr>
              <a:t> edilmelidir. </a:t>
            </a:r>
          </a:p>
          <a:p>
            <a:pPr algn="just" eaLnBrk="1" hangingPunct="1"/>
            <a:r>
              <a:rPr lang="tr-TR" altLang="tr-TR" sz="2200" b="1" dirty="0">
                <a:latin typeface="Arial" panose="020B0604020202020204" pitchFamily="34" charset="0"/>
                <a:cs typeface="Arial" panose="020B0604020202020204" pitchFamily="34" charset="0"/>
              </a:rPr>
              <a:t>Raporlar, programın periyodik envanter verileri ve temizleme ekipmanı koşullarının etkinliğine dair bilgi vermelidir. </a:t>
            </a:r>
          </a:p>
        </p:txBody>
      </p:sp>
    </p:spTree>
    <p:extLst>
      <p:ext uri="{BB962C8B-B14F-4D97-AF65-F5344CB8AC3E}">
        <p14:creationId xmlns:p14="http://schemas.microsoft.com/office/powerpoint/2010/main" val="568259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a:extLst>
              <a:ext uri="{FF2B5EF4-FFF2-40B4-BE49-F238E27FC236}">
                <a16:creationId xmlns:a16="http://schemas.microsoft.com/office/drawing/2014/main" id="{15472FB8-405E-5E4E-B059-8902D869281E}"/>
              </a:ext>
            </a:extLst>
          </p:cNvPr>
          <p:cNvSpPr>
            <a:spLocks noGrp="1"/>
          </p:cNvSpPr>
          <p:nvPr>
            <p:ph type="title"/>
          </p:nvPr>
        </p:nvSpPr>
        <p:spPr>
          <a:xfrm>
            <a:off x="1992313" y="908051"/>
            <a:ext cx="8229600" cy="582613"/>
          </a:xfrm>
        </p:spPr>
        <p:txBody>
          <a:bodyPr rtlCol="0">
            <a:normAutofit fontScale="90000"/>
          </a:bodyPr>
          <a:lstStyle/>
          <a:p>
            <a:pPr>
              <a:defRPr/>
            </a:pPr>
            <a:br>
              <a:rPr lang="tr-TR" b="1" dirty="0">
                <a:solidFill>
                  <a:srgbClr val="FF0066"/>
                </a:solidFill>
                <a:latin typeface="Comic Sans MS" pitchFamily="66" charset="0"/>
              </a:rPr>
            </a:br>
            <a:r>
              <a:rPr lang="tr-TR" b="1" dirty="0">
                <a:solidFill>
                  <a:srgbClr val="FF0066"/>
                </a:solidFill>
                <a:latin typeface="Comic Sans MS" pitchFamily="66" charset="0"/>
              </a:rPr>
              <a:t>TEMİZLEME EKİPMANLARI</a:t>
            </a:r>
            <a:br>
              <a:rPr lang="tr-TR" dirty="0">
                <a:solidFill>
                  <a:srgbClr val="FF0066"/>
                </a:solidFill>
                <a:latin typeface="Comic Sans MS" pitchFamily="66" charset="0"/>
              </a:rPr>
            </a:br>
            <a:endParaRPr lang="tr-TR" dirty="0">
              <a:solidFill>
                <a:srgbClr val="FF0066"/>
              </a:solidFill>
              <a:latin typeface="Comic Sans MS" pitchFamily="66" charset="0"/>
            </a:endParaRPr>
          </a:p>
        </p:txBody>
      </p:sp>
      <p:sp>
        <p:nvSpPr>
          <p:cNvPr id="33794" name="2 İçerik Yer Tutucusu">
            <a:extLst>
              <a:ext uri="{FF2B5EF4-FFF2-40B4-BE49-F238E27FC236}">
                <a16:creationId xmlns:a16="http://schemas.microsoft.com/office/drawing/2014/main" id="{A0F1ACD4-C082-F44E-B32C-153094E6DC03}"/>
              </a:ext>
            </a:extLst>
          </p:cNvPr>
          <p:cNvSpPr>
            <a:spLocks noGrp="1"/>
          </p:cNvSpPr>
          <p:nvPr>
            <p:ph idx="1"/>
          </p:nvPr>
        </p:nvSpPr>
        <p:spPr>
          <a:xfrm>
            <a:off x="1774826" y="1700213"/>
            <a:ext cx="8208963" cy="6215062"/>
          </a:xfrm>
        </p:spPr>
        <p:txBody>
          <a:bodyPr/>
          <a:lstStyle/>
          <a:p>
            <a:pPr algn="just" eaLnBrk="1" hangingPunct="1">
              <a:buFont typeface="Arial" panose="020B0604020202020204" pitchFamily="34" charset="0"/>
              <a:buNone/>
            </a:pPr>
            <a:r>
              <a:rPr lang="tr-TR" altLang="tr-TR" b="1">
                <a:latin typeface="Comic Sans MS" panose="030F0902030302020204" pitchFamily="66" charset="0"/>
              </a:rPr>
              <a:t>Temizlik genellikle; </a:t>
            </a:r>
          </a:p>
          <a:p>
            <a:pPr lvl="1" algn="just" eaLnBrk="1" hangingPunct="1">
              <a:buFont typeface="Arial" panose="020B0604020202020204" pitchFamily="34" charset="0"/>
              <a:buNone/>
            </a:pPr>
            <a:r>
              <a:rPr lang="tr-TR" altLang="tr-TR" b="1">
                <a:latin typeface="Comic Sans MS" panose="030F0902030302020204" pitchFamily="66" charset="0"/>
              </a:rPr>
              <a:t>	temel kaynaklar ve ekipman ile </a:t>
            </a:r>
            <a:r>
              <a:rPr lang="tr-TR" altLang="tr-TR" b="1">
                <a:solidFill>
                  <a:srgbClr val="FF0000"/>
                </a:solidFill>
                <a:latin typeface="Comic Sans MS" panose="030F0902030302020204" pitchFamily="66" charset="0"/>
              </a:rPr>
              <a:t>elle temizleme </a:t>
            </a:r>
            <a:r>
              <a:rPr lang="tr-TR" altLang="tr-TR" b="1">
                <a:latin typeface="Comic Sans MS" panose="030F0902030302020204" pitchFamily="66" charset="0"/>
              </a:rPr>
              <a:t>şeklinde veya</a:t>
            </a:r>
          </a:p>
          <a:p>
            <a:pPr lvl="1" algn="just" eaLnBrk="1" hangingPunct="1">
              <a:buFont typeface="Arial" panose="020B0604020202020204" pitchFamily="34" charset="0"/>
              <a:buNone/>
            </a:pPr>
            <a:r>
              <a:rPr lang="tr-TR" altLang="tr-TR" b="1">
                <a:latin typeface="Comic Sans MS" panose="030F0902030302020204" pitchFamily="66" charset="0"/>
              </a:rPr>
              <a:t>	temizleme ortamına temizleme bileşiği ve sanitizerin uygulandığı </a:t>
            </a:r>
            <a:r>
              <a:rPr lang="tr-TR" altLang="tr-TR" b="1">
                <a:solidFill>
                  <a:srgbClr val="FF0000"/>
                </a:solidFill>
                <a:latin typeface="Comic Sans MS" panose="030F0902030302020204" pitchFamily="66" charset="0"/>
              </a:rPr>
              <a:t>mekanize ekipmanın kullanımı</a:t>
            </a:r>
            <a:r>
              <a:rPr lang="tr-TR" altLang="tr-TR" b="1">
                <a:latin typeface="Comic Sans MS" panose="030F0902030302020204" pitchFamily="66" charset="0"/>
              </a:rPr>
              <a:t> ile sağlanır. </a:t>
            </a:r>
          </a:p>
          <a:p>
            <a:pPr algn="just" eaLnBrk="1" hangingPunct="1">
              <a:buFont typeface="Arial" panose="020B0604020202020204" pitchFamily="34" charset="0"/>
              <a:buNone/>
            </a:pPr>
            <a:endParaRPr lang="tr-TR" altLang="tr-TR" b="1">
              <a:latin typeface="Comic Sans MS" panose="030F0902030302020204" pitchFamily="66" charset="0"/>
            </a:endParaRPr>
          </a:p>
          <a:p>
            <a:pPr algn="just" eaLnBrk="1" hangingPunct="1"/>
            <a:endParaRPr lang="tr-TR" altLang="tr-TR" b="1">
              <a:latin typeface="Comic Sans MS" panose="030F0902030302020204" pitchFamily="66" charset="0"/>
            </a:endParaRPr>
          </a:p>
        </p:txBody>
      </p:sp>
      <p:sp>
        <p:nvSpPr>
          <p:cNvPr id="4" name="3 Sağ Ok">
            <a:extLst>
              <a:ext uri="{FF2B5EF4-FFF2-40B4-BE49-F238E27FC236}">
                <a16:creationId xmlns:a16="http://schemas.microsoft.com/office/drawing/2014/main" id="{9AFD7329-29B2-3C4D-9CAE-403D06D8A3E6}"/>
              </a:ext>
            </a:extLst>
          </p:cNvPr>
          <p:cNvSpPr/>
          <p:nvPr/>
        </p:nvSpPr>
        <p:spPr>
          <a:xfrm>
            <a:off x="1847851" y="2182564"/>
            <a:ext cx="500063" cy="357187"/>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Sağ Ok">
            <a:extLst>
              <a:ext uri="{FF2B5EF4-FFF2-40B4-BE49-F238E27FC236}">
                <a16:creationId xmlns:a16="http://schemas.microsoft.com/office/drawing/2014/main" id="{30E1239B-2BA3-A440-92AD-A72D79634232}"/>
              </a:ext>
            </a:extLst>
          </p:cNvPr>
          <p:cNvSpPr/>
          <p:nvPr/>
        </p:nvSpPr>
        <p:spPr>
          <a:xfrm>
            <a:off x="1847851" y="2900364"/>
            <a:ext cx="500063" cy="357187"/>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extLst>
      <p:ext uri="{BB962C8B-B14F-4D97-AF65-F5344CB8AC3E}">
        <p14:creationId xmlns:p14="http://schemas.microsoft.com/office/powerpoint/2010/main" val="501484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1 Başlık">
            <a:extLst>
              <a:ext uri="{FF2B5EF4-FFF2-40B4-BE49-F238E27FC236}">
                <a16:creationId xmlns:a16="http://schemas.microsoft.com/office/drawing/2014/main" id="{959FBC0F-FC31-AB4C-AB72-01D23F42D59B}"/>
              </a:ext>
            </a:extLst>
          </p:cNvPr>
          <p:cNvSpPr>
            <a:spLocks noGrp="1"/>
          </p:cNvSpPr>
          <p:nvPr>
            <p:ph type="title"/>
          </p:nvPr>
        </p:nvSpPr>
        <p:spPr>
          <a:xfrm>
            <a:off x="1536032" y="156578"/>
            <a:ext cx="8229600" cy="582613"/>
          </a:xfrm>
        </p:spPr>
        <p:txBody>
          <a:bodyPr>
            <a:normAutofit/>
          </a:bodyPr>
          <a:lstStyle/>
          <a:p>
            <a:pPr eaLnBrk="1" hangingPunct="1"/>
            <a:r>
              <a:rPr lang="tr-TR" altLang="tr-TR" sz="3200" b="1" i="1" dirty="0">
                <a:solidFill>
                  <a:srgbClr val="00B050"/>
                </a:solidFill>
                <a:latin typeface="Comic Sans MS" panose="030F0902030302020204" pitchFamily="66" charset="0"/>
              </a:rPr>
              <a:t>Başlıca temizleme ekipmanları</a:t>
            </a:r>
          </a:p>
        </p:txBody>
      </p:sp>
      <p:sp>
        <p:nvSpPr>
          <p:cNvPr id="3" name="2 İçerik Yer Tutucusu">
            <a:extLst>
              <a:ext uri="{FF2B5EF4-FFF2-40B4-BE49-F238E27FC236}">
                <a16:creationId xmlns:a16="http://schemas.microsoft.com/office/drawing/2014/main" id="{2EE3F7BE-8284-4346-AEE2-FA769EF76461}"/>
              </a:ext>
            </a:extLst>
          </p:cNvPr>
          <p:cNvSpPr>
            <a:spLocks noGrp="1"/>
          </p:cNvSpPr>
          <p:nvPr>
            <p:ph idx="1"/>
          </p:nvPr>
        </p:nvSpPr>
        <p:spPr>
          <a:xfrm>
            <a:off x="842210" y="739191"/>
            <a:ext cx="10507579" cy="6215062"/>
          </a:xfrm>
        </p:spPr>
        <p:txBody>
          <a:bodyPr rtlCol="0">
            <a:normAutofit/>
          </a:bodyPr>
          <a:lstStyle/>
          <a:p>
            <a:pPr>
              <a:buNone/>
              <a:defRPr/>
            </a:pPr>
            <a:r>
              <a:rPr lang="tr-TR" b="1" dirty="0">
                <a:latin typeface="Comic Sans MS" pitchFamily="66" charset="0"/>
              </a:rPr>
              <a:t>1. Mekanik ovucular </a:t>
            </a:r>
            <a:endParaRPr lang="tr-TR" dirty="0">
              <a:latin typeface="Comic Sans MS" pitchFamily="66" charset="0"/>
            </a:endParaRPr>
          </a:p>
          <a:p>
            <a:pPr>
              <a:buNone/>
              <a:defRPr/>
            </a:pPr>
            <a:r>
              <a:rPr lang="tr-TR" b="1" dirty="0">
                <a:latin typeface="Comic Sans MS" pitchFamily="66" charset="0"/>
              </a:rPr>
              <a:t>2. Su   hortumları </a:t>
            </a:r>
            <a:endParaRPr lang="tr-TR" dirty="0">
              <a:latin typeface="Comic Sans MS" pitchFamily="66" charset="0"/>
            </a:endParaRPr>
          </a:p>
          <a:p>
            <a:pPr>
              <a:buNone/>
              <a:defRPr/>
            </a:pPr>
            <a:r>
              <a:rPr lang="tr-TR" b="1" dirty="0">
                <a:latin typeface="Comic Sans MS" pitchFamily="66" charset="0"/>
              </a:rPr>
              <a:t>3.Fırçalar</a:t>
            </a:r>
            <a:endParaRPr lang="tr-TR" dirty="0">
              <a:latin typeface="Comic Sans MS" pitchFamily="66" charset="0"/>
            </a:endParaRPr>
          </a:p>
          <a:p>
            <a:pPr>
              <a:buNone/>
              <a:defRPr/>
            </a:pPr>
            <a:r>
              <a:rPr lang="tr-TR" b="1" dirty="0">
                <a:latin typeface="Comic Sans MS" pitchFamily="66" charset="0"/>
              </a:rPr>
              <a:t>4. Kazıyıcılar ve süngerler</a:t>
            </a:r>
            <a:endParaRPr lang="tr-TR" dirty="0">
              <a:latin typeface="Comic Sans MS" pitchFamily="66" charset="0"/>
            </a:endParaRPr>
          </a:p>
          <a:p>
            <a:pPr>
              <a:buNone/>
              <a:defRPr/>
            </a:pPr>
            <a:r>
              <a:rPr lang="tr-TR" b="1" dirty="0">
                <a:latin typeface="Comic Sans MS" pitchFamily="66" charset="0"/>
              </a:rPr>
              <a:t>5.Yüksek basınçlı su pompaları</a:t>
            </a:r>
            <a:endParaRPr lang="tr-TR" dirty="0">
              <a:latin typeface="Comic Sans MS" pitchFamily="66" charset="0"/>
            </a:endParaRPr>
          </a:p>
          <a:p>
            <a:pPr>
              <a:buNone/>
              <a:defRPr/>
            </a:pPr>
            <a:r>
              <a:rPr lang="tr-TR" b="1" dirty="0">
                <a:latin typeface="Comic Sans MS" pitchFamily="66" charset="0"/>
              </a:rPr>
              <a:t>6. Düşük  hacim-yüksek sıcaklık  püskürtme  üniteleri</a:t>
            </a:r>
            <a:endParaRPr lang="tr-TR" dirty="0">
              <a:latin typeface="Comic Sans MS" pitchFamily="66" charset="0"/>
            </a:endParaRPr>
          </a:p>
          <a:p>
            <a:pPr>
              <a:buNone/>
              <a:defRPr/>
            </a:pPr>
            <a:r>
              <a:rPr lang="tr-TR" b="1" dirty="0">
                <a:latin typeface="Comic Sans MS" pitchFamily="66" charset="0"/>
              </a:rPr>
              <a:t>7. Buhar tabancaları</a:t>
            </a:r>
            <a:endParaRPr lang="tr-TR" dirty="0">
              <a:latin typeface="Comic Sans MS" pitchFamily="66" charset="0"/>
            </a:endParaRPr>
          </a:p>
          <a:p>
            <a:pPr>
              <a:buNone/>
              <a:defRPr/>
            </a:pPr>
            <a:r>
              <a:rPr lang="tr-TR" b="1" dirty="0">
                <a:latin typeface="Comic Sans MS" pitchFamily="66" charset="0"/>
              </a:rPr>
              <a:t>8. Yüksek basınçlı buhar</a:t>
            </a:r>
            <a:endParaRPr lang="tr-TR" dirty="0">
              <a:latin typeface="Comic Sans MS" pitchFamily="66" charset="0"/>
            </a:endParaRPr>
          </a:p>
          <a:p>
            <a:pPr>
              <a:buNone/>
              <a:defRPr/>
            </a:pPr>
            <a:r>
              <a:rPr lang="tr-TR" b="1" dirty="0">
                <a:latin typeface="Comic Sans MS" pitchFamily="66" charset="0"/>
              </a:rPr>
              <a:t>9. Sıcak su ile yıkama</a:t>
            </a:r>
            <a:endParaRPr lang="tr-TR" dirty="0">
              <a:latin typeface="Comic Sans MS" pitchFamily="66" charset="0"/>
            </a:endParaRPr>
          </a:p>
        </p:txBody>
      </p:sp>
    </p:spTree>
    <p:extLst>
      <p:ext uri="{BB962C8B-B14F-4D97-AF65-F5344CB8AC3E}">
        <p14:creationId xmlns:p14="http://schemas.microsoft.com/office/powerpoint/2010/main" val="534456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1 Başlık">
            <a:extLst>
              <a:ext uri="{FF2B5EF4-FFF2-40B4-BE49-F238E27FC236}">
                <a16:creationId xmlns:a16="http://schemas.microsoft.com/office/drawing/2014/main" id="{959FBC0F-FC31-AB4C-AB72-01D23F42D59B}"/>
              </a:ext>
            </a:extLst>
          </p:cNvPr>
          <p:cNvSpPr>
            <a:spLocks noGrp="1"/>
          </p:cNvSpPr>
          <p:nvPr>
            <p:ph type="title"/>
          </p:nvPr>
        </p:nvSpPr>
        <p:spPr>
          <a:xfrm>
            <a:off x="1536032" y="156578"/>
            <a:ext cx="8229600" cy="582613"/>
          </a:xfrm>
        </p:spPr>
        <p:txBody>
          <a:bodyPr>
            <a:normAutofit/>
          </a:bodyPr>
          <a:lstStyle/>
          <a:p>
            <a:pPr eaLnBrk="1" hangingPunct="1"/>
            <a:r>
              <a:rPr lang="tr-TR" altLang="tr-TR" sz="3200" b="1" i="1" dirty="0">
                <a:solidFill>
                  <a:srgbClr val="00B050"/>
                </a:solidFill>
                <a:latin typeface="Comic Sans MS" panose="030F0902030302020204" pitchFamily="66" charset="0"/>
              </a:rPr>
              <a:t>Başlıca temizleme ekipmanları</a:t>
            </a:r>
          </a:p>
        </p:txBody>
      </p:sp>
      <p:sp>
        <p:nvSpPr>
          <p:cNvPr id="3" name="2 İçerik Yer Tutucusu">
            <a:extLst>
              <a:ext uri="{FF2B5EF4-FFF2-40B4-BE49-F238E27FC236}">
                <a16:creationId xmlns:a16="http://schemas.microsoft.com/office/drawing/2014/main" id="{2EE3F7BE-8284-4346-AEE2-FA769EF76461}"/>
              </a:ext>
            </a:extLst>
          </p:cNvPr>
          <p:cNvSpPr>
            <a:spLocks noGrp="1"/>
          </p:cNvSpPr>
          <p:nvPr>
            <p:ph idx="1"/>
          </p:nvPr>
        </p:nvSpPr>
        <p:spPr>
          <a:xfrm>
            <a:off x="902368" y="1316707"/>
            <a:ext cx="10507579" cy="6215062"/>
          </a:xfrm>
        </p:spPr>
        <p:txBody>
          <a:bodyPr rtlCol="0">
            <a:normAutofit/>
          </a:bodyPr>
          <a:lstStyle/>
          <a:p>
            <a:pPr>
              <a:buNone/>
              <a:defRPr/>
            </a:pPr>
            <a:r>
              <a:rPr lang="tr-TR" b="1" dirty="0">
                <a:latin typeface="Comic Sans MS" pitchFamily="66" charset="0"/>
              </a:rPr>
              <a:t>10. Portatif yüksek basınç-düşük hacimli temizleme ekipmanı</a:t>
            </a:r>
            <a:endParaRPr lang="tr-TR" dirty="0">
              <a:latin typeface="Comic Sans MS" pitchFamily="66" charset="0"/>
            </a:endParaRPr>
          </a:p>
          <a:p>
            <a:pPr>
              <a:buNone/>
              <a:defRPr/>
            </a:pPr>
            <a:r>
              <a:rPr lang="tr-TR" b="1" dirty="0">
                <a:latin typeface="Comic Sans MS" pitchFamily="66" charset="0"/>
              </a:rPr>
              <a:t>11. Merkezileştirilmiş yüksek basınç-düşük hacimli üniteler</a:t>
            </a:r>
            <a:endParaRPr lang="tr-TR" dirty="0">
              <a:latin typeface="Comic Sans MS" pitchFamily="66" charset="0"/>
            </a:endParaRPr>
          </a:p>
          <a:p>
            <a:pPr>
              <a:buNone/>
              <a:defRPr/>
            </a:pPr>
            <a:r>
              <a:rPr lang="tr-TR" b="1" dirty="0">
                <a:latin typeface="Comic Sans MS" pitchFamily="66" charset="0"/>
              </a:rPr>
              <a:t>12. Taşınabilir köpük temizleme</a:t>
            </a:r>
            <a:endParaRPr lang="tr-TR" dirty="0">
              <a:latin typeface="Comic Sans MS" pitchFamily="66" charset="0"/>
            </a:endParaRPr>
          </a:p>
          <a:p>
            <a:pPr>
              <a:buNone/>
              <a:defRPr/>
            </a:pPr>
            <a:r>
              <a:rPr lang="tr-TR" b="1" dirty="0">
                <a:latin typeface="Comic Sans MS" pitchFamily="66" charset="0"/>
              </a:rPr>
              <a:t>13. Merkezileştirilmiş  köpük temizlik</a:t>
            </a:r>
            <a:endParaRPr lang="tr-TR" dirty="0">
              <a:latin typeface="Comic Sans MS" pitchFamily="66" charset="0"/>
            </a:endParaRPr>
          </a:p>
          <a:p>
            <a:pPr>
              <a:buNone/>
              <a:defRPr/>
            </a:pPr>
            <a:r>
              <a:rPr lang="tr-TR" b="1" dirty="0">
                <a:latin typeface="Comic Sans MS" pitchFamily="66" charset="0"/>
              </a:rPr>
              <a:t>14. Portatif jel temizleme</a:t>
            </a:r>
            <a:endParaRPr lang="tr-TR" dirty="0">
              <a:latin typeface="Comic Sans MS" pitchFamily="66" charset="0"/>
            </a:endParaRPr>
          </a:p>
          <a:p>
            <a:pPr>
              <a:buNone/>
              <a:defRPr/>
            </a:pPr>
            <a:r>
              <a:rPr lang="tr-TR" b="1" dirty="0">
                <a:latin typeface="Comic Sans MS" pitchFamily="66" charset="0"/>
              </a:rPr>
              <a:t>15. Merkezileştirilmiş </a:t>
            </a:r>
            <a:r>
              <a:rPr lang="tr-TR" dirty="0">
                <a:latin typeface="Comic Sans MS" pitchFamily="66" charset="0"/>
              </a:rPr>
              <a:t>veya </a:t>
            </a:r>
            <a:r>
              <a:rPr lang="tr-TR" b="1" dirty="0">
                <a:latin typeface="Comic Sans MS" pitchFamily="66" charset="0"/>
              </a:rPr>
              <a:t>portatif köpüklü su ile temizleme</a:t>
            </a:r>
            <a:endParaRPr lang="tr-TR" dirty="0">
              <a:latin typeface="Comic Sans MS" pitchFamily="66" charset="0"/>
            </a:endParaRPr>
          </a:p>
          <a:p>
            <a:pPr>
              <a:buNone/>
              <a:defRPr/>
            </a:pPr>
            <a:r>
              <a:rPr lang="tr-TR" b="1" dirty="0">
                <a:latin typeface="Comic Sans MS" pitchFamily="66" charset="0"/>
              </a:rPr>
              <a:t>16. Merkezileştirilmiş   yüksek  basınç  ve   köpük  temizleme kombinasyonu</a:t>
            </a:r>
            <a:endParaRPr lang="tr-TR" dirty="0">
              <a:latin typeface="Comic Sans MS" pitchFamily="66" charset="0"/>
            </a:endParaRPr>
          </a:p>
          <a:p>
            <a:pPr>
              <a:defRPr/>
            </a:pPr>
            <a:endParaRPr lang="tr-TR" dirty="0">
              <a:latin typeface="Comic Sans MS" pitchFamily="66" charset="0"/>
            </a:endParaRPr>
          </a:p>
        </p:txBody>
      </p:sp>
    </p:spTree>
    <p:extLst>
      <p:ext uri="{BB962C8B-B14F-4D97-AF65-F5344CB8AC3E}">
        <p14:creationId xmlns:p14="http://schemas.microsoft.com/office/powerpoint/2010/main" val="151958750"/>
      </p:ext>
    </p:extLst>
  </p:cSld>
  <p:clrMapOvr>
    <a:masterClrMapping/>
  </p:clrMapOvr>
</p:sld>
</file>

<file path=ppt/theme/theme1.xml><?xml version="1.0" encoding="utf-8"?>
<a:theme xmlns:a="http://schemas.openxmlformats.org/drawingml/2006/main" name="Damla">
  <a:themeElements>
    <a:clrScheme name="Damla">
      <a:dk1>
        <a:sysClr val="windowText" lastClr="000000"/>
      </a:dk1>
      <a:lt1>
        <a:sysClr val="window" lastClr="FFFFFF"/>
      </a:lt1>
      <a:dk2>
        <a:srgbClr val="27537E"/>
      </a:dk2>
      <a:lt2>
        <a:srgbClr val="AABED7"/>
      </a:lt2>
      <a:accent1>
        <a:srgbClr val="E34B7A"/>
      </a:accent1>
      <a:accent2>
        <a:srgbClr val="AC339A"/>
      </a:accent2>
      <a:accent3>
        <a:srgbClr val="6953B7"/>
      </a:accent3>
      <a:accent4>
        <a:srgbClr val="1D7EAB"/>
      </a:accent4>
      <a:accent5>
        <a:srgbClr val="43AFD6"/>
      </a:accent5>
      <a:accent6>
        <a:srgbClr val="DE85E1"/>
      </a:accent6>
      <a:hlink>
        <a:srgbClr val="ED87A6"/>
      </a:hlink>
      <a:folHlink>
        <a:srgbClr val="C99EAC"/>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905</TotalTime>
  <Words>838</Words>
  <Application>Microsoft Macintosh PowerPoint</Application>
  <PresentationFormat>Geniş ekran</PresentationFormat>
  <Paragraphs>105</Paragraphs>
  <Slides>16</Slides>
  <Notes>2</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Arial</vt:lpstr>
      <vt:lpstr>Calibri</vt:lpstr>
      <vt:lpstr>Comic Sans MS</vt:lpstr>
      <vt:lpstr>Tw Cen MT</vt:lpstr>
      <vt:lpstr>Verdana</vt:lpstr>
      <vt:lpstr>Damla</vt:lpstr>
      <vt:lpstr>HİJYEN VE SANİTASYON</vt:lpstr>
      <vt:lpstr>SANİTASYON EKİPMANLARI VE SİSTEMLERİ </vt:lpstr>
      <vt:lpstr>PowerPoint Sunusu</vt:lpstr>
      <vt:lpstr> EKİPMAN SEÇİMİ VE KURULUMU </vt:lpstr>
      <vt:lpstr>PowerPoint Sunusu</vt:lpstr>
      <vt:lpstr>PowerPoint Sunusu</vt:lpstr>
      <vt:lpstr> TEMİZLEME EKİPMANLARI </vt:lpstr>
      <vt:lpstr>Başlıca temizleme ekipmanları</vt:lpstr>
      <vt:lpstr>Başlıca temizleme ekipmanları</vt:lpstr>
      <vt:lpstr>TEMİZLEME SİSTEMLERİ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FERMENTASYON TEKNOLOJİSİ</dc:title>
  <dc:creator>Windows Kullanıcısı</dc:creator>
  <cp:lastModifiedBy>Özgür Tecer</cp:lastModifiedBy>
  <cp:revision>168</cp:revision>
  <dcterms:created xsi:type="dcterms:W3CDTF">2019-09-25T12:44:30Z</dcterms:created>
  <dcterms:modified xsi:type="dcterms:W3CDTF">2020-01-27T16:41:10Z</dcterms:modified>
</cp:coreProperties>
</file>