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701" r:id="rId2"/>
  </p:sldMasterIdLst>
  <p:notesMasterIdLst>
    <p:notesMasterId r:id="rId23"/>
  </p:notesMasterIdLst>
  <p:sldIdLst>
    <p:sldId id="256" r:id="rId3"/>
    <p:sldId id="257" r:id="rId4"/>
    <p:sldId id="258" r:id="rId5"/>
    <p:sldId id="259" r:id="rId6"/>
    <p:sldId id="280" r:id="rId7"/>
    <p:sldId id="260" r:id="rId8"/>
    <p:sldId id="281" r:id="rId9"/>
    <p:sldId id="261" r:id="rId10"/>
    <p:sldId id="288" r:id="rId11"/>
    <p:sldId id="289" r:id="rId12"/>
    <p:sldId id="290" r:id="rId13"/>
    <p:sldId id="291" r:id="rId14"/>
    <p:sldId id="292" r:id="rId15"/>
    <p:sldId id="294" r:id="rId16"/>
    <p:sldId id="295" r:id="rId17"/>
    <p:sldId id="296" r:id="rId18"/>
    <p:sldId id="293" r:id="rId19"/>
    <p:sldId id="297" r:id="rId20"/>
    <p:sldId id="298" r:id="rId21"/>
    <p:sldId id="282" r:id="rId2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12373"/>
    <a:srgbClr val="005C2A"/>
    <a:srgbClr val="007434"/>
    <a:srgbClr val="996327"/>
    <a:srgbClr val="8C1651"/>
    <a:srgbClr val="863522"/>
    <a:srgbClr val="001E0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2" autoAdjust="0"/>
    <p:restoredTop sz="94660"/>
  </p:normalViewPr>
  <p:slideViewPr>
    <p:cSldViewPr>
      <p:cViewPr varScale="1">
        <p:scale>
          <a:sx n="72" d="100"/>
          <a:sy n="72" d="100"/>
        </p:scale>
        <p:origin x="153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96A1AF-756C-4E66-9D47-D296071C5681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40027E-5829-4C4E-90E6-81F55DBA3F4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DBF11-56B0-48BD-A65B-53EE83956530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7CBAEE34-893F-4F32-892F-8FDCD247545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3831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DBF11-56B0-48BD-A65B-53EE83956530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7CBAEE34-893F-4F32-892F-8FDCD247545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356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DBF11-56B0-48BD-A65B-53EE83956530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7CBAEE34-893F-4F32-892F-8FDCD247545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021244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DBF11-56B0-48BD-A65B-53EE83956530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CBAEE34-893F-4F32-892F-8FDCD247545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76017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DBF11-56B0-48BD-A65B-53EE83956530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CBAEE34-893F-4F32-892F-8FDCD247545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746754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DBF11-56B0-48BD-A65B-53EE83956530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CBAEE34-893F-4F32-892F-8FDCD247545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70815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DBF11-56B0-48BD-A65B-53EE83956530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AEE34-893F-4F32-892F-8FDCD247545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59562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DBF11-56B0-48BD-A65B-53EE83956530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AEE34-893F-4F32-892F-8FDCD247545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64722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1910" y="2514601"/>
            <a:ext cx="6686549" cy="2262781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1910" y="4777380"/>
            <a:ext cx="668654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67FA0-3342-4266-9637-2BB1463C6F2D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1"/>
            <a:ext cx="1308489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4529541"/>
            <a:ext cx="584825" cy="365125"/>
          </a:xfrm>
        </p:spPr>
        <p:txBody>
          <a:bodyPr/>
          <a:lstStyle/>
          <a:p>
            <a:fld id="{56E3D226-F39E-4201-B6A3-7CF0465C88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46869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4694" y="624110"/>
            <a:ext cx="6683765" cy="1280890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1909" y="2133600"/>
            <a:ext cx="6686550" cy="377762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67FA0-3342-4266-9637-2BB1463C6F2D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3D226-F39E-4201-B6A3-7CF0465C88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335587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2058750"/>
            <a:ext cx="6686549" cy="1468800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3530129"/>
            <a:ext cx="6686549" cy="8604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67FA0-3342-4266-9637-2BB1463C6F2D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1781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244140"/>
            <a:ext cx="584825" cy="365125"/>
          </a:xfrm>
        </p:spPr>
        <p:txBody>
          <a:bodyPr/>
          <a:lstStyle/>
          <a:p>
            <a:fld id="{56E3D226-F39E-4201-B6A3-7CF0465C88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3013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DBF11-56B0-48BD-A65B-53EE83956530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AEE34-893F-4F32-892F-8FDCD247545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381018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1909" y="2133600"/>
            <a:ext cx="3235398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93060" y="2126222"/>
            <a:ext cx="3235398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67FA0-3342-4266-9637-2BB1463C6F2D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787783"/>
            <a:ext cx="584825" cy="365125"/>
          </a:xfrm>
        </p:spPr>
        <p:txBody>
          <a:bodyPr/>
          <a:lstStyle/>
          <a:p>
            <a:fld id="{56E3D226-F39E-4201-B6A3-7CF0465C88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337247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4530" y="1972703"/>
            <a:ext cx="2994549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1909" y="2548966"/>
            <a:ext cx="3257170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29972" y="1969475"/>
            <a:ext cx="2999251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5218" y="2545738"/>
            <a:ext cx="3254006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67FA0-3342-4266-9637-2BB1463C6F2D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787783"/>
            <a:ext cx="584825" cy="365125"/>
          </a:xfrm>
        </p:spPr>
        <p:txBody>
          <a:bodyPr/>
          <a:lstStyle/>
          <a:p>
            <a:fld id="{56E3D226-F39E-4201-B6A3-7CF0465C88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8718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67FA0-3342-4266-9637-2BB1463C6F2D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3D226-F39E-4201-B6A3-7CF0465C88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817150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67FA0-3342-4266-9637-2BB1463C6F2D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3D226-F39E-4201-B6A3-7CF0465C88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158991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46088"/>
            <a:ext cx="2628899" cy="976312"/>
          </a:xfrm>
        </p:spPr>
        <p:txBody>
          <a:bodyPr anchor="b"/>
          <a:lstStyle>
            <a:lvl1pPr algn="l">
              <a:defRPr sz="15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259" y="446089"/>
            <a:ext cx="38862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1598613"/>
            <a:ext cx="2628899" cy="4262436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67FA0-3342-4266-9637-2BB1463C6F2D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3D226-F39E-4201-B6A3-7CF0465C88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522667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800600"/>
            <a:ext cx="6686550" cy="566738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1909" y="634965"/>
            <a:ext cx="668655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367338"/>
            <a:ext cx="6686550" cy="493712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67FA0-3342-4266-9637-2BB1463C6F2D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56E3D226-F39E-4201-B6A3-7CF0465C88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900160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609600"/>
            <a:ext cx="6686549" cy="3117040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4354046"/>
            <a:ext cx="668654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67FA0-3342-4266-9637-2BB1463C6F2D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1781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244140"/>
            <a:ext cx="584825" cy="365125"/>
          </a:xfrm>
        </p:spPr>
        <p:txBody>
          <a:bodyPr/>
          <a:lstStyle/>
          <a:p>
            <a:fld id="{56E3D226-F39E-4201-B6A3-7CF0465C88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851821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7462" y="609600"/>
            <a:ext cx="6295445" cy="2895600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56259" y="3505200"/>
            <a:ext cx="5652416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4354046"/>
            <a:ext cx="668654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67FA0-3342-4266-9637-2BB1463C6F2D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31781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244140"/>
            <a:ext cx="584825" cy="365125"/>
          </a:xfrm>
        </p:spPr>
        <p:txBody>
          <a:bodyPr/>
          <a:lstStyle/>
          <a:p>
            <a:fld id="{56E3D226-F39E-4201-B6A3-7CF0465C88F7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1850739" y="648005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336139" y="2905306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3814122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2438401"/>
            <a:ext cx="6686550" cy="2724845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67FA0-3342-4266-9637-2BB1463C6F2D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56E3D226-F39E-4201-B6A3-7CF0465C88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483671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137462" y="609600"/>
            <a:ext cx="6295445" cy="2895600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4343400"/>
            <a:ext cx="668655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67FA0-3342-4266-9637-2BB1463C6F2D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56E3D226-F39E-4201-B6A3-7CF0465C88F7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1850739" y="648005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336139" y="2905306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56147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DBF11-56B0-48BD-A65B-53EE83956530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7CBAEE34-893F-4F32-892F-8FDCD247545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356489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627407"/>
            <a:ext cx="6686549" cy="2880020"/>
          </a:xfrm>
        </p:spPr>
        <p:txBody>
          <a:bodyPr anchor="ctr">
            <a:normAutofit/>
          </a:bodyPr>
          <a:lstStyle>
            <a:lvl1pPr algn="l">
              <a:defRPr sz="36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4343400"/>
            <a:ext cx="668655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67FA0-3342-4266-9637-2BB1463C6F2D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56E3D226-F39E-4201-B6A3-7CF0465C88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973824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67FA0-3342-4266-9637-2BB1463C6F2D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3D226-F39E-4201-B6A3-7CF0465C88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564439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1109" y="627406"/>
            <a:ext cx="1655701" cy="5283817"/>
          </a:xfrm>
        </p:spPr>
        <p:txBody>
          <a:bodyPr vert="eaVert" anchor="ctr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1909" y="627406"/>
            <a:ext cx="485775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67FA0-3342-4266-9637-2BB1463C6F2D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3D226-F39E-4201-B6A3-7CF0465C88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4557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DBF11-56B0-48BD-A65B-53EE83956530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7CBAEE34-893F-4F32-892F-8FDCD247545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7863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DBF11-56B0-48BD-A65B-53EE83956530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7CBAEE34-893F-4F32-892F-8FDCD247545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6680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DBF11-56B0-48BD-A65B-53EE83956530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AEE34-893F-4F32-892F-8FDCD247545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40472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DBF11-56B0-48BD-A65B-53EE83956530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AEE34-893F-4F32-892F-8FDCD247545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4544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DBF11-56B0-48BD-A65B-53EE83956530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AEE34-893F-4F32-892F-8FDCD247545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0018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DBF11-56B0-48BD-A65B-53EE83956530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CBAEE34-893F-4F32-892F-8FDCD247545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0121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9DBF11-56B0-48BD-A65B-53EE83956530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CBAEE34-893F-4F32-892F-8FDCD247545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6377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138637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0416" y="-786"/>
            <a:ext cx="1767506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3716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4694" y="624110"/>
            <a:ext cx="6683765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09" y="2133600"/>
            <a:ext cx="668655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1210" y="6130437"/>
            <a:ext cx="859712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667FA0-3342-4266-9637-2BB1463C6F2D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1910" y="6135809"/>
            <a:ext cx="571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98860" y="787783"/>
            <a:ext cx="5848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00">
                <a:solidFill>
                  <a:srgbClr val="FEFFFF"/>
                </a:solidFill>
              </a:defRPr>
            </a:lvl1pPr>
          </a:lstStyle>
          <a:p>
            <a:fld id="{56E3D226-F39E-4201-B6A3-7CF0465C88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1183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  <p:sldLayoutId id="2147483714" r:id="rId13"/>
    <p:sldLayoutId id="2147483715" r:id="rId14"/>
    <p:sldLayoutId id="2147483716" r:id="rId15"/>
    <p:sldLayoutId id="2147483717" r:id="rId16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ERKEN ÇOCUKLUK DÖNEMİNDE  DAVRANIŞSAL SORUNLAR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tr-TR" sz="1800" dirty="0"/>
          </a:p>
          <a:p>
            <a:endParaRPr lang="tr-TR" i="1" cap="none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644650"/>
          </a:xfrm>
        </p:spPr>
        <p:txBody>
          <a:bodyPr/>
          <a:lstStyle/>
          <a:p>
            <a:r>
              <a:rPr lang="tr-T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Tırnak yeme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42415" y="1268760"/>
            <a:ext cx="6591985" cy="4824536"/>
          </a:xfrm>
        </p:spPr>
        <p:txBody>
          <a:bodyPr>
            <a:normAutofit/>
          </a:bodyPr>
          <a:lstStyle/>
          <a:p>
            <a:pPr marL="265176" indent="-265176">
              <a:lnSpc>
                <a:spcPct val="90000"/>
              </a:lnSpc>
              <a:buBlip>
                <a:blip r:embed="rId2"/>
              </a:buBlip>
              <a:defRPr/>
            </a:pP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Çocuk için korku yaratabilecek durumlar, şiddet ve aşırı baskı,</a:t>
            </a:r>
          </a:p>
          <a:p>
            <a:pPr marL="265176" indent="-265176">
              <a:lnSpc>
                <a:spcPct val="90000"/>
              </a:lnSpc>
              <a:buBlip>
                <a:blip r:embed="rId2"/>
              </a:buBlip>
              <a:defRPr/>
            </a:pP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Eşler arasındaki kavgalar, </a:t>
            </a:r>
          </a:p>
          <a:p>
            <a:pPr marL="265176" indent="-265176">
              <a:lnSpc>
                <a:spcPct val="90000"/>
              </a:lnSpc>
              <a:buBlip>
                <a:blip r:embed="rId2"/>
              </a:buBlip>
              <a:defRPr/>
            </a:pP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Ailede tırnak yiyen birinin olması,</a:t>
            </a:r>
          </a:p>
          <a:p>
            <a:pPr marL="265176" indent="-265176">
              <a:lnSpc>
                <a:spcPct val="90000"/>
              </a:lnSpc>
              <a:buBlip>
                <a:blip r:embed="rId2"/>
              </a:buBlip>
              <a:defRPr/>
            </a:pP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Çocukta oluşabilecek gerilim ve endişeler,</a:t>
            </a:r>
          </a:p>
          <a:p>
            <a:pPr marL="265176" indent="-265176">
              <a:lnSpc>
                <a:spcPct val="90000"/>
              </a:lnSpc>
              <a:buBlip>
                <a:blip r:embed="rId2"/>
              </a:buBlip>
              <a:defRPr/>
            </a:pP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Okul uyumsuzlukları.</a:t>
            </a:r>
          </a:p>
          <a:p>
            <a:pPr marL="265176" indent="-265176">
              <a:lnSpc>
                <a:spcPct val="90000"/>
              </a:lnSpc>
              <a:buNone/>
              <a:defRPr/>
            </a:pPr>
            <a:endParaRPr lang="tr-T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r>
              <a:rPr lang="tr-TR" altLang="tr-TR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Çocuklar korku, kaygı yaratacak durumlardan uzak tutulmalıdır.</a:t>
            </a:r>
          </a:p>
          <a:p>
            <a:pPr marL="0" indent="0">
              <a:buNone/>
              <a:defRPr/>
            </a:pPr>
            <a:r>
              <a:rPr lang="tr-TR" altLang="tr-TR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Aile ve okul çevresindeki baskıyı yumuşatmalıdır.</a:t>
            </a:r>
          </a:p>
          <a:p>
            <a:pPr marL="0" indent="0">
              <a:buNone/>
              <a:defRPr/>
            </a:pPr>
            <a:r>
              <a:rPr lang="tr-TR" altLang="tr-TR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Aile içindeki uyumsuzluk ortadan kaldırılmalıdır.</a:t>
            </a:r>
          </a:p>
          <a:p>
            <a:pPr marL="0" indent="0">
              <a:buNone/>
              <a:defRPr/>
            </a:pPr>
            <a:r>
              <a:rPr lang="tr-TR" altLang="tr-TR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Ailedeki diğer bireyler tırnak yeme konusunda olumlu model olmalıdır. </a:t>
            </a:r>
          </a:p>
          <a:p>
            <a:pPr marL="0" indent="0">
              <a:buNone/>
              <a:defRPr/>
            </a:pPr>
            <a:r>
              <a:rPr lang="tr-TR" altLang="tr-TR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Tırnaklar uygun aralıklarla kesilmelidir.</a:t>
            </a:r>
          </a:p>
          <a:p>
            <a:pPr marL="265176" indent="-265176">
              <a:lnSpc>
                <a:spcPct val="90000"/>
              </a:lnSpc>
              <a:buNone/>
              <a:defRPr/>
            </a:pPr>
            <a:endParaRPr lang="tr-T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57638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860674"/>
          </a:xfrm>
        </p:spPr>
        <p:txBody>
          <a:bodyPr/>
          <a:lstStyle/>
          <a:p>
            <a:r>
              <a:rPr lang="tr-T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Kekemelik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Blip>
                <a:blip r:embed="rId2"/>
              </a:buBlip>
            </a:pPr>
            <a:r>
              <a:rPr lang="tr-TR" alt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Anne babaların aşırı titiz ve kuralcı olmaları,</a:t>
            </a:r>
          </a:p>
          <a:p>
            <a:pPr>
              <a:buFontTx/>
              <a:buBlip>
                <a:blip r:embed="rId2"/>
              </a:buBlip>
            </a:pPr>
            <a:r>
              <a:rPr lang="tr-TR" alt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Aşırı beklentiler, mükemmeliyetçilik, </a:t>
            </a:r>
          </a:p>
          <a:p>
            <a:pPr>
              <a:buFontTx/>
              <a:buBlip>
                <a:blip r:embed="rId2"/>
              </a:buBlip>
            </a:pPr>
            <a:r>
              <a:rPr lang="tr-TR" alt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Belirgin korkutucu bir olay,</a:t>
            </a:r>
          </a:p>
          <a:p>
            <a:pPr>
              <a:buFontTx/>
              <a:buBlip>
                <a:blip r:embed="rId2"/>
              </a:buBlip>
            </a:pPr>
            <a:r>
              <a:rPr lang="tr-TR" alt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Stres,</a:t>
            </a:r>
          </a:p>
          <a:p>
            <a:pPr>
              <a:buFontTx/>
              <a:buBlip>
                <a:blip r:embed="rId2"/>
              </a:buBlip>
            </a:pPr>
            <a:r>
              <a:rPr lang="tr-TR" alt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Çekingenlik, utangaçlık, güvensizlik,</a:t>
            </a:r>
          </a:p>
          <a:p>
            <a:pPr>
              <a:buFontTx/>
              <a:buBlip>
                <a:blip r:embed="rId2"/>
              </a:buBlip>
            </a:pPr>
            <a:r>
              <a:rPr lang="tr-TR" alt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Okul başarısı ve arkadaş ilişkilerinde olumsuz etki,</a:t>
            </a:r>
          </a:p>
          <a:p>
            <a:pPr>
              <a:buFontTx/>
              <a:buBlip>
                <a:blip r:embed="rId2"/>
              </a:buBlip>
            </a:pPr>
            <a:r>
              <a:rPr lang="tr-TR" alt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Kalıtımsal etmenler,</a:t>
            </a:r>
          </a:p>
          <a:p>
            <a:pPr>
              <a:buFontTx/>
              <a:buBlip>
                <a:blip r:embed="rId2"/>
              </a:buBlip>
            </a:pPr>
            <a:r>
              <a:rPr lang="tr-TR" alt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Anne babanın aşırı hızlı konuşması, uzun cümleler kurması.</a:t>
            </a:r>
          </a:p>
          <a:p>
            <a:pPr>
              <a:buFontTx/>
              <a:buBlip>
                <a:blip r:embed="rId2"/>
              </a:buBlip>
            </a:pPr>
            <a:endParaRPr lang="tr-TR" altLang="tr-TR" b="1" dirty="0">
              <a:solidFill>
                <a:srgbClr val="990033"/>
              </a:solidFill>
              <a:latin typeface="Comic Sans MS" panose="030F0702030302020204" pitchFamily="66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706863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buBlip>
                <a:blip r:embed="rId2"/>
              </a:buBlip>
              <a:defRPr/>
            </a:pPr>
            <a:r>
              <a:rPr lang="tr-TR" altLang="tr-TR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Yalnız kalması önlenerek arkadaş edinmesi sağlanmalı,</a:t>
            </a:r>
          </a:p>
          <a:p>
            <a:pPr>
              <a:lnSpc>
                <a:spcPct val="80000"/>
              </a:lnSpc>
              <a:buBlip>
                <a:blip r:embed="rId2"/>
              </a:buBlip>
              <a:defRPr/>
            </a:pPr>
            <a:r>
              <a:rPr lang="tr-TR" altLang="tr-TR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Taklit oyunları, müzik, drama </a:t>
            </a:r>
            <a:r>
              <a:rPr lang="tr-TR" altLang="tr-TR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vb</a:t>
            </a:r>
            <a:r>
              <a:rPr lang="tr-TR" altLang="tr-TR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etkinliklere yönlendirilmeli,</a:t>
            </a:r>
          </a:p>
          <a:p>
            <a:pPr>
              <a:lnSpc>
                <a:spcPct val="80000"/>
              </a:lnSpc>
              <a:buBlip>
                <a:blip r:embed="rId2"/>
              </a:buBlip>
              <a:defRPr/>
            </a:pPr>
            <a:r>
              <a:rPr lang="tr-TR" altLang="tr-TR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Soru-cevap yoluyla kendini ifade etmesine fırsat verilmeli,</a:t>
            </a:r>
          </a:p>
          <a:p>
            <a:pPr>
              <a:lnSpc>
                <a:spcPct val="80000"/>
              </a:lnSpc>
              <a:buBlip>
                <a:blip r:embed="rId2"/>
              </a:buBlip>
              <a:defRPr/>
            </a:pPr>
            <a:r>
              <a:rPr lang="tr-TR" altLang="tr-TR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Resim yoluyla rahatlaması sağlanmalı,</a:t>
            </a:r>
          </a:p>
          <a:p>
            <a:pPr>
              <a:lnSpc>
                <a:spcPct val="80000"/>
              </a:lnSpc>
              <a:buBlip>
                <a:blip r:embed="rId2"/>
              </a:buBlip>
              <a:defRPr/>
            </a:pPr>
            <a:r>
              <a:rPr lang="tr-TR" altLang="tr-TR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Hikaye anlatmalı, anlattırılmalı,</a:t>
            </a:r>
          </a:p>
          <a:p>
            <a:pPr>
              <a:lnSpc>
                <a:spcPct val="80000"/>
              </a:lnSpc>
              <a:buBlip>
                <a:blip r:embed="rId2"/>
              </a:buBlip>
              <a:defRPr/>
            </a:pPr>
            <a:r>
              <a:rPr lang="tr-TR" altLang="tr-TR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Konuşmaları sırasında yaptıkları hatalar sürekli eleştirilmemeli,</a:t>
            </a:r>
          </a:p>
          <a:p>
            <a:pPr>
              <a:lnSpc>
                <a:spcPct val="80000"/>
              </a:lnSpc>
              <a:buBlip>
                <a:blip r:embed="rId2"/>
              </a:buBlip>
              <a:defRPr/>
            </a:pPr>
            <a:r>
              <a:rPr lang="tr-TR" altLang="tr-TR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Aşırı baskı ve otoriteden kaçınılmalı.</a:t>
            </a:r>
          </a:p>
          <a:p>
            <a:endParaRPr lang="tr-TR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10889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788666"/>
          </a:xfrm>
        </p:spPr>
        <p:txBody>
          <a:bodyPr>
            <a:normAutofit/>
          </a:bodyPr>
          <a:lstStyle/>
          <a:p>
            <a:r>
              <a:rPr lang="tr-TR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Yalan söyleme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42415" y="1916832"/>
            <a:ext cx="6591985" cy="399439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Tx/>
              <a:buBlip>
                <a:blip r:embed="rId2"/>
              </a:buBlip>
            </a:pPr>
            <a:r>
              <a:rPr lang="tr-TR" alt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Aşırı baskı ve korku,</a:t>
            </a:r>
          </a:p>
          <a:p>
            <a:pPr>
              <a:lnSpc>
                <a:spcPct val="90000"/>
              </a:lnSpc>
              <a:buFontTx/>
              <a:buBlip>
                <a:blip r:embed="rId2"/>
              </a:buBlip>
            </a:pPr>
            <a:r>
              <a:rPr lang="tr-TR" alt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İsteklerini, dileklerini açığa vurma arzusu,</a:t>
            </a:r>
          </a:p>
          <a:p>
            <a:pPr>
              <a:lnSpc>
                <a:spcPct val="90000"/>
              </a:lnSpc>
              <a:buFontTx/>
              <a:buBlip>
                <a:blip r:embed="rId2"/>
              </a:buBlip>
            </a:pPr>
            <a:r>
              <a:rPr lang="tr-TR" alt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Başkaları tarafından beğenilme isteği,</a:t>
            </a:r>
          </a:p>
          <a:p>
            <a:pPr>
              <a:lnSpc>
                <a:spcPct val="90000"/>
              </a:lnSpc>
              <a:buFontTx/>
              <a:buBlip>
                <a:blip r:embed="rId2"/>
              </a:buBlip>
            </a:pPr>
            <a:r>
              <a:rPr lang="tr-TR" alt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Dikkat çekme arzusu, </a:t>
            </a:r>
          </a:p>
          <a:p>
            <a:pPr>
              <a:lnSpc>
                <a:spcPct val="90000"/>
              </a:lnSpc>
              <a:buFontTx/>
              <a:buBlip>
                <a:blip r:embed="rId2"/>
              </a:buBlip>
            </a:pPr>
            <a:r>
              <a:rPr lang="tr-TR" alt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Cezadan kurtulabilme isteği.</a:t>
            </a:r>
          </a:p>
          <a:p>
            <a:pPr marL="0" indent="0">
              <a:lnSpc>
                <a:spcPct val="90000"/>
              </a:lnSpc>
              <a:buNone/>
            </a:pPr>
            <a:endParaRPr lang="tr-TR" altLang="tr-T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buFontTx/>
              <a:buBlip>
                <a:blip r:embed="rId3"/>
              </a:buBlip>
            </a:pPr>
            <a:r>
              <a:rPr lang="tr-TR" altLang="tr-TR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Suçlamak ve cezalandırmak yerine, yardım edilmeli ve nedenleri araştırılmalı,</a:t>
            </a:r>
          </a:p>
          <a:p>
            <a:pPr>
              <a:lnSpc>
                <a:spcPct val="90000"/>
              </a:lnSpc>
              <a:buFontTx/>
              <a:buBlip>
                <a:blip r:embed="rId3"/>
              </a:buBlip>
            </a:pPr>
            <a:r>
              <a:rPr lang="tr-TR" altLang="tr-TR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 konuda iyi model olmalı,</a:t>
            </a:r>
          </a:p>
          <a:p>
            <a:pPr>
              <a:lnSpc>
                <a:spcPct val="90000"/>
              </a:lnSpc>
              <a:buFontTx/>
              <a:buBlip>
                <a:blip r:embed="rId3"/>
              </a:buBlip>
            </a:pPr>
            <a:r>
              <a:rPr lang="tr-TR" altLang="tr-TR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Çocuk haklı olduğu ve doğru söylediği zamanlar ödüllendirilmelidir.</a:t>
            </a:r>
          </a:p>
          <a:p>
            <a:pPr>
              <a:lnSpc>
                <a:spcPct val="90000"/>
              </a:lnSpc>
              <a:buFontTx/>
              <a:buBlip>
                <a:blip r:embed="rId3"/>
              </a:buBlip>
            </a:pPr>
            <a:endParaRPr lang="tr-TR" altLang="tr-TR" sz="2400" b="1" dirty="0">
              <a:solidFill>
                <a:schemeClr val="folHlink"/>
              </a:solidFill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556355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716658"/>
          </a:xfrm>
        </p:spPr>
        <p:txBody>
          <a:bodyPr/>
          <a:lstStyle/>
          <a:p>
            <a:r>
              <a:rPr lang="tr-T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Çalma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alt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Sahip olma duygusu ve sahip olma ile ilgili haklara saygı gösterme konusunda ailenin çocuğa gerekli alışkanlıkları kazandırmadaki başarısızlığı,</a:t>
            </a:r>
          </a:p>
          <a:p>
            <a:pPr>
              <a:lnSpc>
                <a:spcPct val="90000"/>
              </a:lnSpc>
              <a:buFont typeface="Wingdings 2" panose="05020102010507070707" pitchFamily="18" charset="2"/>
              <a:buNone/>
            </a:pPr>
            <a:endParaRPr lang="tr-TR" altLang="tr-T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tr-TR" alt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Çocukların heyecan verici tecrübeler yaşamak istemeleri.</a:t>
            </a:r>
          </a:p>
          <a:p>
            <a:pPr>
              <a:lnSpc>
                <a:spcPct val="90000"/>
              </a:lnSpc>
            </a:pPr>
            <a:endParaRPr lang="tr-TR" altLang="tr-T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None/>
            </a:pPr>
            <a:r>
              <a:rPr lang="tr-TR" altLang="tr-TR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Çocuk korkutulmadan ve suçlayıcı tepkilerde bulunulmadan eşyanın geri verilmesi sağlanmalıdır.</a:t>
            </a:r>
          </a:p>
          <a:p>
            <a:pPr>
              <a:buFontTx/>
              <a:buNone/>
            </a:pPr>
            <a:endParaRPr lang="tr-TR" altLang="tr-TR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altLang="tr-TR" b="1" dirty="0">
              <a:solidFill>
                <a:srgbClr val="009900"/>
              </a:solidFill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641562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932682"/>
          </a:xfrm>
        </p:spPr>
        <p:txBody>
          <a:bodyPr>
            <a:normAutofit/>
          </a:bodyPr>
          <a:lstStyle/>
          <a:p>
            <a:r>
              <a:rPr lang="tr-TR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Saldırganlık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42415" y="1700808"/>
            <a:ext cx="6591985" cy="4210414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90000"/>
              </a:lnSpc>
              <a:buFontTx/>
              <a:buBlip>
                <a:blip r:embed="rId2"/>
              </a:buBlip>
            </a:pPr>
            <a:r>
              <a:rPr lang="tr-TR" alt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Ailenin uyguladığı tutarsız bir disiplin,</a:t>
            </a:r>
          </a:p>
          <a:p>
            <a:pPr>
              <a:lnSpc>
                <a:spcPct val="90000"/>
              </a:lnSpc>
              <a:buFontTx/>
              <a:buBlip>
                <a:blip r:embed="rId2"/>
              </a:buBlip>
            </a:pPr>
            <a:r>
              <a:rPr lang="tr-TR" alt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Aşırı sert ve hoşgörüsüz bir tutum,</a:t>
            </a:r>
          </a:p>
          <a:p>
            <a:pPr>
              <a:lnSpc>
                <a:spcPct val="90000"/>
              </a:lnSpc>
              <a:buFontTx/>
              <a:buBlip>
                <a:blip r:embed="rId2"/>
              </a:buBlip>
            </a:pPr>
            <a:r>
              <a:rPr lang="tr-TR" alt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Fiziksel cezalar,</a:t>
            </a:r>
          </a:p>
          <a:p>
            <a:pPr>
              <a:lnSpc>
                <a:spcPct val="90000"/>
              </a:lnSpc>
              <a:buFontTx/>
              <a:buBlip>
                <a:blip r:embed="rId2"/>
              </a:buBlip>
            </a:pPr>
            <a:r>
              <a:rPr lang="tr-TR" alt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Çocuğun sevilmediğini düşünmesi,</a:t>
            </a:r>
          </a:p>
          <a:p>
            <a:pPr>
              <a:lnSpc>
                <a:spcPct val="90000"/>
              </a:lnSpc>
              <a:buFontTx/>
              <a:buBlip>
                <a:blip r:embed="rId2"/>
              </a:buBlip>
            </a:pPr>
            <a:r>
              <a:rPr lang="tr-TR" alt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Aşırı gevşek bir tutum,</a:t>
            </a:r>
          </a:p>
          <a:p>
            <a:pPr>
              <a:lnSpc>
                <a:spcPct val="90000"/>
              </a:lnSpc>
              <a:buFontTx/>
              <a:buBlip>
                <a:blip r:embed="rId2"/>
              </a:buBlip>
            </a:pPr>
            <a:r>
              <a:rPr lang="tr-TR" alt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Aile içindeki şiddet modelleri,</a:t>
            </a:r>
          </a:p>
          <a:p>
            <a:pPr>
              <a:lnSpc>
                <a:spcPct val="90000"/>
              </a:lnSpc>
              <a:buFontTx/>
              <a:buBlip>
                <a:blip r:embed="rId2"/>
              </a:buBlip>
            </a:pPr>
            <a:r>
              <a:rPr lang="tr-TR" alt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Televizyondaki şiddet içeren görüntüler.</a:t>
            </a:r>
          </a:p>
          <a:p>
            <a:pPr marL="0" indent="0">
              <a:lnSpc>
                <a:spcPct val="90000"/>
              </a:lnSpc>
              <a:buNone/>
            </a:pPr>
            <a:endParaRPr lang="tr-TR" altLang="tr-T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tr-TR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Aile tutumlarını yeniden gözden geçirmeli,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tr-TR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Çocuğa iyi bir model olmalı,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tr-TR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Çocuğun olumlu davranışları övülmeli,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tr-TR" altLang="tr-TR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Çocuğu sürekli “yapma” uyarısı ile kısıtlamamalı,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tr-TR" altLang="tr-TR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Çocuğa karşı sabırlı ve kararlı olmalı,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tr-TR" altLang="tr-TR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Dramatik oyunlarla kendisini ifade etmesi ve rahatlaması  sağlanmalı.</a:t>
            </a:r>
          </a:p>
          <a:p>
            <a:endParaRPr lang="tr-T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80118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788666"/>
          </a:xfrm>
        </p:spPr>
        <p:txBody>
          <a:bodyPr/>
          <a:lstStyle/>
          <a:p>
            <a:r>
              <a:rPr lang="tr-T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Tikler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Blip>
                <a:blip r:embed="rId2"/>
              </a:buBlip>
            </a:pPr>
            <a:r>
              <a:rPr lang="tr-TR" alt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Anne babanın tutumunun sert olması,</a:t>
            </a:r>
          </a:p>
          <a:p>
            <a:pPr>
              <a:lnSpc>
                <a:spcPct val="90000"/>
              </a:lnSpc>
              <a:buFontTx/>
              <a:buBlip>
                <a:blip r:embed="rId2"/>
              </a:buBlip>
            </a:pPr>
            <a:r>
              <a:rPr lang="tr-TR" alt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Çocuğun hassas, duygusal bir kişilik yapısında olması,</a:t>
            </a:r>
          </a:p>
          <a:p>
            <a:pPr>
              <a:lnSpc>
                <a:spcPct val="90000"/>
              </a:lnSpc>
              <a:buFontTx/>
              <a:buBlip>
                <a:blip r:embed="rId2"/>
              </a:buBlip>
            </a:pPr>
            <a:r>
              <a:rPr lang="tr-TR" alt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Çocuğun yaşadığı aşırı heyecan ve korkular.</a:t>
            </a:r>
          </a:p>
          <a:p>
            <a:pPr marL="0" indent="0">
              <a:lnSpc>
                <a:spcPct val="90000"/>
              </a:lnSpc>
              <a:buNone/>
            </a:pPr>
            <a:endParaRPr lang="tr-TR" altLang="tr-T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tr-TR" altLang="tr-TR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Sürekli uyarıdan kaçınmak,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tr-TR" altLang="tr-TR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Evde veya okulda sıkıntısının ne   olduğunu araştırarak, bunu ortadan kaldırmaya çalışmak.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091196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644650"/>
          </a:xfrm>
        </p:spPr>
        <p:txBody>
          <a:bodyPr>
            <a:normAutofit/>
          </a:bodyPr>
          <a:lstStyle/>
          <a:p>
            <a:r>
              <a:rPr lang="tr-TR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Alt ıslatma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42415" y="1268760"/>
            <a:ext cx="6591985" cy="4642462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80000"/>
              </a:lnSpc>
              <a:buFontTx/>
              <a:buBlip>
                <a:blip r:embed="rId2"/>
              </a:buBlip>
            </a:pPr>
            <a:r>
              <a:rPr lang="tr-TR" alt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Gelişme geriliği,</a:t>
            </a:r>
          </a:p>
          <a:p>
            <a:pPr>
              <a:lnSpc>
                <a:spcPct val="80000"/>
              </a:lnSpc>
              <a:buFontTx/>
              <a:buBlip>
                <a:blip r:embed="rId2"/>
              </a:buBlip>
            </a:pPr>
            <a:r>
              <a:rPr lang="tr-TR" alt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Tuvalet eğitimindeki yetersizlik,</a:t>
            </a:r>
          </a:p>
          <a:p>
            <a:pPr>
              <a:lnSpc>
                <a:spcPct val="80000"/>
              </a:lnSpc>
              <a:buFontTx/>
              <a:buBlip>
                <a:blip r:embed="rId2"/>
              </a:buBlip>
            </a:pPr>
            <a:r>
              <a:rPr lang="tr-TR" alt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Uyku ağırlığı,</a:t>
            </a:r>
          </a:p>
          <a:p>
            <a:pPr>
              <a:lnSpc>
                <a:spcPct val="80000"/>
              </a:lnSpc>
              <a:buFontTx/>
              <a:buBlip>
                <a:blip r:embed="rId2"/>
              </a:buBlip>
            </a:pPr>
            <a:r>
              <a:rPr lang="tr-TR" alt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Mesane küçüklüğü,</a:t>
            </a:r>
          </a:p>
          <a:p>
            <a:pPr>
              <a:lnSpc>
                <a:spcPct val="80000"/>
              </a:lnSpc>
              <a:buFontTx/>
              <a:buBlip>
                <a:blip r:embed="rId2"/>
              </a:buBlip>
            </a:pPr>
            <a:r>
              <a:rPr lang="tr-TR" altLang="tr-TR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Üriner</a:t>
            </a:r>
            <a:r>
              <a:rPr lang="tr-TR" alt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sistemdeki bozukluklar,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tr-TR" alt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Boşanma, ölüm,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tr-TR" alt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Aile içi ilişkilerde bozulma,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tr-TR" alt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Yeni bir kardeşin doğması,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tr-TR" alt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Okula başlama.</a:t>
            </a:r>
          </a:p>
          <a:p>
            <a:pPr marL="0" indent="0">
              <a:lnSpc>
                <a:spcPct val="80000"/>
              </a:lnSpc>
              <a:buNone/>
            </a:pPr>
            <a:endParaRPr lang="tr-TR" altLang="tr-T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altLang="tr-TR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Sorunun bedensel kaynaklı olup olmadığından emin olmalı,</a:t>
            </a:r>
          </a:p>
          <a:p>
            <a:pPr marL="0" indent="0">
              <a:buNone/>
            </a:pPr>
            <a:r>
              <a:rPr lang="tr-TR" altLang="tr-TR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Özellikle uyku saatinden hemen önce ve sonrasında tuvalete gitmesi sağlanmalı,</a:t>
            </a:r>
          </a:p>
          <a:p>
            <a:pPr marL="0" indent="0">
              <a:buNone/>
            </a:pPr>
            <a:r>
              <a:rPr lang="tr-TR" altLang="tr-TR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Altını ıslattığı zaman olayı büyütmemeli, temiz ve kuru kaldığı zaman ödüllendirilmeli,</a:t>
            </a:r>
          </a:p>
          <a:p>
            <a:pPr marL="0" indent="0">
              <a:buNone/>
            </a:pPr>
            <a:r>
              <a:rPr lang="tr-TR" altLang="tr-TR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Gerçek sorununu keşfetmek için aile ile işbirliği içinde olmalı.</a:t>
            </a:r>
          </a:p>
          <a:p>
            <a:pPr marL="0" indent="0">
              <a:lnSpc>
                <a:spcPct val="80000"/>
              </a:lnSpc>
              <a:buNone/>
            </a:pPr>
            <a:endParaRPr lang="tr-TR" altLang="tr-TR" b="1" i="1" dirty="0">
              <a:solidFill>
                <a:srgbClr val="CC00CC"/>
              </a:solidFill>
              <a:latin typeface="Comic Sans MS" panose="030F0702030302020204" pitchFamily="66" charset="0"/>
            </a:endParaRPr>
          </a:p>
          <a:p>
            <a:pPr>
              <a:lnSpc>
                <a:spcPct val="80000"/>
              </a:lnSpc>
              <a:buFontTx/>
              <a:buBlip>
                <a:blip r:embed="rId2"/>
              </a:buBlip>
            </a:pPr>
            <a:endParaRPr lang="tr-TR" altLang="tr-TR" b="1" i="1" dirty="0">
              <a:solidFill>
                <a:srgbClr val="CC00CC"/>
              </a:solidFill>
              <a:latin typeface="Comic Sans MS" panose="030F0702030302020204" pitchFamily="66" charset="0"/>
            </a:endParaRPr>
          </a:p>
          <a:p>
            <a:pPr>
              <a:spcBef>
                <a:spcPct val="30000"/>
              </a:spcBef>
              <a:buFontTx/>
              <a:buNone/>
            </a:pPr>
            <a:endParaRPr lang="tr-TR" alt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441169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716658"/>
          </a:xfrm>
        </p:spPr>
        <p:txBody>
          <a:bodyPr>
            <a:normAutofit/>
          </a:bodyPr>
          <a:lstStyle/>
          <a:p>
            <a:r>
              <a:rPr lang="tr-TR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Korku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42415" y="1268760"/>
            <a:ext cx="6591985" cy="3816424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FontTx/>
              <a:buBlip>
                <a:blip r:embed="rId2"/>
              </a:buBlip>
            </a:pPr>
            <a:endParaRPr lang="tr-TR" altLang="tr-T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buFontTx/>
              <a:buBlip>
                <a:blip r:embed="rId2"/>
              </a:buBlip>
            </a:pPr>
            <a:r>
              <a:rPr lang="tr-TR" alt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Korkunun bir disiplin aracı olarak kullanılması,</a:t>
            </a:r>
          </a:p>
          <a:p>
            <a:pPr>
              <a:lnSpc>
                <a:spcPct val="90000"/>
              </a:lnSpc>
              <a:buFontTx/>
              <a:buBlip>
                <a:blip r:embed="rId2"/>
              </a:buBlip>
            </a:pPr>
            <a:r>
              <a:rPr lang="tr-TR" alt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Aile bireylerinin çeşitli korkularının olması,</a:t>
            </a:r>
          </a:p>
          <a:p>
            <a:pPr>
              <a:lnSpc>
                <a:spcPct val="90000"/>
              </a:lnSpc>
              <a:buFontTx/>
              <a:buBlip>
                <a:blip r:embed="rId2"/>
              </a:buBlip>
            </a:pPr>
            <a:r>
              <a:rPr lang="tr-TR" alt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Aşırı koruyucu tutum,</a:t>
            </a:r>
          </a:p>
          <a:p>
            <a:pPr>
              <a:lnSpc>
                <a:spcPct val="90000"/>
              </a:lnSpc>
              <a:buFontTx/>
              <a:buBlip>
                <a:blip r:embed="rId2"/>
              </a:buBlip>
            </a:pPr>
            <a:r>
              <a:rPr lang="tr-TR" alt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Kaza geçirmek, doğal afetler, sık hastaneye yatma vb.</a:t>
            </a:r>
          </a:p>
          <a:p>
            <a:pPr marL="0" indent="0">
              <a:lnSpc>
                <a:spcPct val="90000"/>
              </a:lnSpc>
              <a:buNone/>
            </a:pPr>
            <a:endParaRPr lang="tr-TR" altLang="tr-T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tr-TR" altLang="tr-TR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Aile içinde diğer bireylerin yaşadığı korkular çocuğa hissettirilmemeli,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tr-TR" altLang="tr-TR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Çocuk korkularından dolayı suçlanmamalı, ayıplanmamalı,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tr-TR" altLang="tr-TR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Korkunun  üzerine gidilmemeli,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tr-TR" altLang="tr-TR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Çocuğu zorlamadan, anlayabileceği bir dille açıklama yapılarak korkusunu yenmesi sağlanmalı.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11518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644650"/>
          </a:xfrm>
        </p:spPr>
        <p:txBody>
          <a:bodyPr>
            <a:normAutofit/>
          </a:bodyPr>
          <a:lstStyle/>
          <a:p>
            <a:r>
              <a:rPr lang="tr-TR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Aşırı çekingenlik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42415" y="1700808"/>
            <a:ext cx="6591985" cy="4210414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FontTx/>
              <a:buBlip>
                <a:blip r:embed="rId2"/>
              </a:buBlip>
            </a:pPr>
            <a:r>
              <a:rPr lang="tr-TR" alt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Aşırı koruyucu ebeveyn tutumu,</a:t>
            </a:r>
          </a:p>
          <a:p>
            <a:pPr>
              <a:lnSpc>
                <a:spcPct val="90000"/>
              </a:lnSpc>
              <a:buFontTx/>
              <a:buBlip>
                <a:blip r:embed="rId2"/>
              </a:buBlip>
            </a:pPr>
            <a:r>
              <a:rPr lang="tr-TR" alt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Aile içinde yaşanan huzursuzluklar,</a:t>
            </a:r>
          </a:p>
          <a:p>
            <a:pPr>
              <a:lnSpc>
                <a:spcPct val="90000"/>
              </a:lnSpc>
              <a:buFontTx/>
              <a:buBlip>
                <a:blip r:embed="rId2"/>
              </a:buBlip>
            </a:pPr>
            <a:r>
              <a:rPr lang="tr-TR" alt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Özgüven eksikliği.</a:t>
            </a:r>
          </a:p>
          <a:p>
            <a:pPr marL="0" indent="0">
              <a:lnSpc>
                <a:spcPct val="90000"/>
              </a:lnSpc>
              <a:buNone/>
            </a:pPr>
            <a:endParaRPr lang="tr-TR" altLang="tr-T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tr-TR" altLang="tr-TR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Çocuğun kendine güven duyması sağlanmalı,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tr-TR" altLang="tr-TR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Yaşına, ilgi ve becerilerine uygun sorumluluklar verilmeli,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tr-TR" altLang="tr-TR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Atak, dışa dönük davrandığı zaman ödüllendirilmeli,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tr-TR" altLang="tr-TR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Zaman zaman yalnız kalması için fırsat verilmeli,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tr-TR" altLang="tr-TR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İsteği doğrultusunda  hoşlandığı etkinliklere yönlendirilmeli,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tr-TR" altLang="tr-TR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İlk aşamada öğretmen, daha sonra arkadaşlarıyla ilişki kurması sağlanmalı,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tr-TR" altLang="tr-TR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Dramatik oyunlara katılması için fırsat yaratılmalıdır. </a:t>
            </a:r>
          </a:p>
          <a:p>
            <a:pPr marL="0" indent="0">
              <a:lnSpc>
                <a:spcPct val="90000"/>
              </a:lnSpc>
              <a:buNone/>
            </a:pPr>
            <a:endParaRPr lang="tr-TR" altLang="tr-TR" b="1" dirty="0">
              <a:solidFill>
                <a:srgbClr val="D60093"/>
              </a:solidFill>
              <a:latin typeface="Comic Sans MS" panose="030F0702030302020204" pitchFamily="66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973065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5201" y="1905000"/>
            <a:ext cx="6591985" cy="3777622"/>
          </a:xfrm>
        </p:spPr>
        <p:txBody>
          <a:bodyPr/>
          <a:lstStyle/>
          <a:p>
            <a:pPr>
              <a:buNone/>
            </a:pPr>
            <a:endParaRPr lang="tr-TR" dirty="0">
              <a:solidFill>
                <a:srgbClr val="FF0000"/>
              </a:solidFill>
              <a:latin typeface="Comic Sans MS" pitchFamily="66" charset="0"/>
            </a:endParaRPr>
          </a:p>
          <a:p>
            <a:pPr>
              <a:buNone/>
            </a:pPr>
            <a:endParaRPr lang="tr-TR" dirty="0">
              <a:solidFill>
                <a:srgbClr val="FF0000"/>
              </a:solidFill>
              <a:latin typeface="Comic Sans MS" pitchFamily="66" charset="0"/>
            </a:endParaRPr>
          </a:p>
          <a:p>
            <a:pPr>
              <a:buNone/>
            </a:pP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İçten gelen dürtüler</a:t>
            </a:r>
          </a:p>
          <a:p>
            <a:pPr>
              <a:buNone/>
            </a:pP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------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 </a:t>
            </a:r>
            <a:r>
              <a:rPr lang="tr-TR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DAVRANIŞ</a:t>
            </a:r>
          </a:p>
          <a:p>
            <a:pPr>
              <a:buNone/>
            </a:pP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Dıştan gelen etkiler</a:t>
            </a:r>
          </a:p>
          <a:p>
            <a:pPr>
              <a:buNone/>
            </a:pPr>
            <a:endParaRPr lang="tr-T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itchFamily="2" charset="2"/>
            </a:endParaRPr>
          </a:p>
          <a:p>
            <a:pPr algn="just">
              <a:buNone/>
            </a:pPr>
            <a:r>
              <a:rPr lang="tr-TR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      Çocukların sağlıklı davranışlara sahip olmaları, sağlıklı, başarılı bir toplumun temelini oluşturur.</a:t>
            </a:r>
            <a:endParaRPr lang="tr-TR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35E1DCE-7A2D-4365-8247-DA9CEDFA12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3BB54B3-B680-42A0-AAB9-56967E225E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Köksal Akyol, A. 2019. Erken Çocukluk Döneminde Gelişim I-II. Anı Yayıncılık, Ankara.</a:t>
            </a:r>
          </a:p>
          <a:p>
            <a:r>
              <a:rPr lang="tr-TR" dirty="0"/>
              <a:t>Fazlıoğlu, Y. 2009. Erken Çocukluk Gelişimi ve Eğitimi. Kriter Yayınevi, İstanbul. </a:t>
            </a:r>
          </a:p>
          <a:p>
            <a:r>
              <a:rPr lang="tr-TR" dirty="0"/>
              <a:t>Milli Eğitim Bakanlığı, 2013. Okul Öncesi Eğitimi Programı. Milli Eğitim Bakanlığı, Ankara. Erişim Adresi: http://tegm.meb.gov.tr/dosya/okuloncesi/ooproram.pdf </a:t>
            </a:r>
          </a:p>
          <a:p>
            <a:r>
              <a:rPr lang="tr-TR" dirty="0"/>
              <a:t>Milli Eğitim Bakanlığı, 2013. 0-36 Aylık Çocuklar İçin Eğitim Programı. Milli Eğitim Bakanlığı, Ankara. Erişim adresi: http://tegm.meb.gov.tr/dosya/okuloncesi/0-36program.pdf</a:t>
            </a:r>
          </a:p>
        </p:txBody>
      </p:sp>
    </p:spTree>
    <p:extLst>
      <p:ext uri="{BB962C8B-B14F-4D97-AF65-F5344CB8AC3E}">
        <p14:creationId xmlns:p14="http://schemas.microsoft.com/office/powerpoint/2010/main" val="16281305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       </a:t>
            </a:r>
          </a:p>
          <a:p>
            <a:pPr algn="just">
              <a:buNone/>
            </a:pPr>
            <a:r>
              <a:rPr lang="tr-TR" dirty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      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Gelişim evrelerinin getirdiği doğal zorluklara yakın çevreninin olumsuz etkileri katıldığında çocukta bunlara tepki olarak çoğunlukla davranış problemleri görülebilir.</a:t>
            </a:r>
          </a:p>
          <a:p>
            <a:pPr algn="just">
              <a:buNone/>
            </a:pPr>
            <a:endParaRPr lang="tr-T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tr-TR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Yeni durumlara alışamama, çevredeki yeniliklere uyum sağlayamama mutlaka davranış  problemi değildir.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896144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tr-TR" sz="2800" b="1" kern="10" dirty="0">
                <a:ln w="12700">
                  <a:solidFill>
                    <a:srgbClr val="EAEAEA"/>
                  </a:solidFill>
                  <a:round/>
                  <a:headEnd type="none" w="sm" len="sm"/>
                  <a:tailEnd type="none" w="sm" len="sm"/>
                </a:ln>
                <a:solidFill>
                  <a:srgbClr val="C0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DAVRANIŞ PROBLEMİ </a:t>
            </a:r>
            <a:br>
              <a:rPr lang="tr-TR" sz="2800" b="1" kern="10" dirty="0">
                <a:ln w="12700">
                  <a:solidFill>
                    <a:srgbClr val="EAEAEA"/>
                  </a:solidFill>
                  <a:round/>
                  <a:headEnd type="none" w="sm" len="sm"/>
                  <a:tailEnd type="none" w="sm" len="sm"/>
                </a:ln>
                <a:solidFill>
                  <a:srgbClr val="C0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800" b="1" kern="10" dirty="0">
                <a:ln w="12700">
                  <a:solidFill>
                    <a:srgbClr val="EAEAEA"/>
                  </a:solidFill>
                  <a:round/>
                  <a:headEnd type="none" w="sm" len="sm"/>
                  <a:tailEnd type="none" w="sm" len="sm"/>
                </a:ln>
                <a:solidFill>
                  <a:srgbClr val="C0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NASIL TANILANABİLİR?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spcBef>
                <a:spcPct val="0"/>
              </a:spcBef>
              <a:buBlip>
                <a:blip r:embed="rId2"/>
              </a:buBlip>
            </a:pP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Çocukların gelişim dönemlerini ve bu dönemlere ait özellikleri iyi bilmek gerekir.</a:t>
            </a:r>
          </a:p>
          <a:p>
            <a:pPr>
              <a:spcBef>
                <a:spcPct val="0"/>
              </a:spcBef>
              <a:buBlip>
                <a:blip r:embed="rId2"/>
              </a:buBlip>
            </a:pPr>
            <a:endParaRPr lang="tr-TR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Blip>
                <a:blip r:embed="rId2"/>
              </a:buBlip>
            </a:pP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Çocuğun mevcut davranışı hangi sıklıkta gösterdiği önemlidir.</a:t>
            </a:r>
          </a:p>
          <a:p>
            <a:pPr>
              <a:spcBef>
                <a:spcPct val="0"/>
              </a:spcBef>
              <a:buBlip>
                <a:blip r:embed="rId2"/>
              </a:buBlip>
            </a:pPr>
            <a:endParaRPr lang="tr-TR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Blip>
                <a:blip r:embed="rId2"/>
              </a:buBlip>
            </a:pP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Çocuğun gösterdiği davranışın şiddeti ve günlük yaşamını  etkileyip etkilemediği de göz önünde bulundurulmalıdır.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534400" cy="68012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tr-TR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Davranışların Özellikleri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752" y="1340768"/>
            <a:ext cx="8503920" cy="4968552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90000"/>
              </a:lnSpc>
            </a:pPr>
            <a:r>
              <a:rPr lang="tr-TR" sz="20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Sıklık</a:t>
            </a:r>
            <a:r>
              <a:rPr lang="tr-TR" sz="20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Belli bir zaman içerisinde davranışın kaç kez oluştuğu ile</a:t>
            </a:r>
          </a:p>
          <a:p>
            <a:pPr algn="just">
              <a:lnSpc>
                <a:spcPct val="90000"/>
              </a:lnSpc>
              <a:buNone/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ilişkilidir. </a:t>
            </a:r>
          </a:p>
          <a:p>
            <a:pPr algn="just">
              <a:lnSpc>
                <a:spcPct val="90000"/>
              </a:lnSpc>
              <a:buNone/>
            </a:pPr>
            <a:r>
              <a:rPr lang="tr-TR" sz="2000" dirty="0">
                <a:solidFill>
                  <a:srgbClr val="33CC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tr-TR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tr-TR" sz="20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 saat içerisinde beş kez tuvalete gitmek isteme “</a:t>
            </a:r>
            <a:endParaRPr lang="tr-TR" sz="20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  <a:buNone/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Eğer davranış normalde olması gerektiğinden fazla sayıda yapılıyorsa, bu tür davranışların sayısını azaltmak gerekir.</a:t>
            </a:r>
          </a:p>
          <a:p>
            <a:pPr algn="just">
              <a:lnSpc>
                <a:spcPct val="90000"/>
              </a:lnSpc>
              <a:buNone/>
            </a:pPr>
            <a:endParaRPr lang="tr-TR" sz="2000" dirty="0">
              <a:solidFill>
                <a:srgbClr val="51237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80000"/>
              </a:lnSpc>
              <a:defRPr/>
            </a:pPr>
            <a:r>
              <a:rPr lang="tr-TR" sz="20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Süre: 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Bazı davranışlar sayılamayabilir. Bu tür davranışların, ne kadar süre ile devam ettiği önemlidir. </a:t>
            </a:r>
          </a:p>
          <a:p>
            <a:pPr algn="just">
              <a:lnSpc>
                <a:spcPct val="80000"/>
              </a:lnSpc>
              <a:buNone/>
              <a:defRPr/>
            </a:pPr>
            <a:r>
              <a:rPr lang="tr-TR" sz="2000" i="1" dirty="0">
                <a:solidFill>
                  <a:srgbClr val="51237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tr-TR" sz="20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“15 dakikada tamamlanabilecek bir resim boyama etkinliğinin bir saat sürmesi” </a:t>
            </a:r>
          </a:p>
          <a:p>
            <a:pPr algn="just">
              <a:lnSpc>
                <a:spcPct val="80000"/>
              </a:lnSpc>
              <a:buNone/>
              <a:defRPr/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Eğer davranış normalde olması gerekenden daha uzun bir zaman  alıyorsa, bu davranışların süresini azaltmak önemli olabilir.</a:t>
            </a:r>
          </a:p>
          <a:p>
            <a:pPr algn="just">
              <a:lnSpc>
                <a:spcPct val="80000"/>
              </a:lnSpc>
              <a:buNone/>
              <a:defRPr/>
            </a:pPr>
            <a:endParaRPr lang="tr-TR" sz="2000" dirty="0">
              <a:solidFill>
                <a:srgbClr val="51237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  <a:defRPr/>
            </a:pPr>
            <a:r>
              <a:rPr lang="tr-TR" sz="20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Yoğunluk : 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Davranışın oluştuğu şiddet ya da güçle ilgili özelliktir.</a:t>
            </a:r>
          </a:p>
          <a:p>
            <a:pPr algn="just">
              <a:lnSpc>
                <a:spcPct val="90000"/>
              </a:lnSpc>
              <a:buNone/>
              <a:defRPr/>
            </a:pPr>
            <a:r>
              <a:rPr lang="tr-TR" sz="20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“Kitabın sayfalarını arkadaşlarını rahatsız edecek/yırtıacak kadar hızlı çevirme”</a:t>
            </a:r>
          </a:p>
          <a:p>
            <a:pPr algn="just">
              <a:lnSpc>
                <a:spcPct val="90000"/>
              </a:lnSpc>
              <a:buNone/>
              <a:defRPr/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Eğer davranış olması gerekenden daha şiddetli ise, bunu azaltmak hedeflenebilir.</a:t>
            </a:r>
          </a:p>
          <a:p>
            <a:pPr algn="just">
              <a:lnSpc>
                <a:spcPct val="90000"/>
              </a:lnSpc>
              <a:buNone/>
              <a:defRPr/>
            </a:pPr>
            <a:endParaRPr lang="tr-TR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/>
            </a:pPr>
            <a:r>
              <a:rPr lang="tr-TR" sz="20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Bekleme Süresi: 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Davranışın yapılması için yönerge verilmesinden sonra davranış başlayıncaya kadar geçen süredir.</a:t>
            </a:r>
          </a:p>
          <a:p>
            <a:pPr algn="just">
              <a:buNone/>
              <a:defRPr/>
            </a:pPr>
            <a:r>
              <a:rPr lang="tr-TR" sz="2000" dirty="0">
                <a:solidFill>
                  <a:srgbClr val="51237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tr-TR" sz="20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“Yemeğini yedikten sonra “ellerinizi yıkayın” yönergesinin verilmesinden on dakika sonra, masadan kalkmaya başlaması”  </a:t>
            </a:r>
          </a:p>
          <a:p>
            <a:pPr algn="just"/>
            <a:endParaRPr lang="tr-TR" sz="2000" dirty="0">
              <a:solidFill>
                <a:schemeClr val="accent1"/>
              </a:solidFill>
            </a:endParaRPr>
          </a:p>
          <a:p>
            <a:pPr algn="just">
              <a:lnSpc>
                <a:spcPct val="80000"/>
              </a:lnSpc>
              <a:buNone/>
              <a:defRPr/>
            </a:pPr>
            <a:endParaRPr lang="tr-TR" sz="2000" i="1" dirty="0">
              <a:solidFill>
                <a:schemeClr val="accent1"/>
              </a:solidFill>
              <a:latin typeface="Comic Sans MS" pitchFamily="66" charset="0"/>
            </a:endParaRPr>
          </a:p>
          <a:p>
            <a:pPr algn="just">
              <a:lnSpc>
                <a:spcPct val="80000"/>
              </a:lnSpc>
              <a:buNone/>
              <a:defRPr/>
            </a:pPr>
            <a:endParaRPr lang="tr-TR" sz="2000" i="1" dirty="0">
              <a:solidFill>
                <a:schemeClr val="accent1"/>
              </a:solidFill>
              <a:latin typeface="Comic Sans MS" pitchFamily="66" charset="0"/>
            </a:endParaRPr>
          </a:p>
          <a:p>
            <a:pPr algn="just"/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1040160"/>
          </a:xfrm>
        </p:spPr>
        <p:txBody>
          <a:bodyPr>
            <a:normAutofit fontScale="90000"/>
          </a:bodyPr>
          <a:lstStyle/>
          <a:p>
            <a:br>
              <a:rPr lang="tr-TR" sz="3600" kern="10" dirty="0">
                <a:ln w="12700">
                  <a:solidFill>
                    <a:srgbClr val="3333CC"/>
                  </a:solidFill>
                  <a:round/>
                  <a:headEnd type="none" w="sm" len="sm"/>
                  <a:tailEnd type="none" w="sm" len="sm"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omic Sans MS"/>
              </a:rPr>
            </a:br>
            <a:br>
              <a:rPr lang="tr-TR" sz="3600" kern="10" dirty="0">
                <a:ln w="12700">
                  <a:solidFill>
                    <a:srgbClr val="3333CC"/>
                  </a:solidFill>
                  <a:round/>
                  <a:headEnd type="none" w="sm" len="sm"/>
                  <a:tailEnd type="none" w="sm" len="sm"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omic Sans MS"/>
              </a:rPr>
            </a:br>
            <a:br>
              <a:rPr lang="tr-TR" sz="3600" kern="10" dirty="0">
                <a:ln w="12700">
                  <a:solidFill>
                    <a:srgbClr val="3333CC"/>
                  </a:solidFill>
                  <a:round/>
                  <a:headEnd type="none" w="sm" len="sm"/>
                  <a:tailEnd type="none" w="sm" len="sm"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omic Sans MS"/>
              </a:rPr>
            </a:br>
            <a:r>
              <a:rPr lang="tr-TR" sz="3200" kern="10" dirty="0">
                <a:ln w="12700">
                  <a:solidFill>
                    <a:srgbClr val="3333CC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omic Sans MS"/>
              </a:rPr>
              <a:t> </a:t>
            </a:r>
            <a:r>
              <a:rPr lang="tr-TR" sz="3200" kern="10" dirty="0">
                <a:ln w="12700">
                  <a:solidFill>
                    <a:srgbClr val="3333CC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DAVRANIŞ PROBLEMLERİNİN</a:t>
            </a:r>
            <a:br>
              <a:rPr lang="tr-TR" sz="3200" kern="10" dirty="0">
                <a:ln w="12700">
                  <a:solidFill>
                    <a:srgbClr val="3333CC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200" kern="10" dirty="0">
                <a:ln w="12700">
                  <a:solidFill>
                    <a:srgbClr val="3333CC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NEDENLERİ</a:t>
            </a:r>
            <a:endParaRPr lang="tr-TR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Blip>
                <a:blip r:embed="rId2"/>
              </a:buBlip>
            </a:pPr>
            <a:endParaRPr lang="tr-TR" sz="2800" dirty="0">
              <a:solidFill>
                <a:srgbClr val="CC0099"/>
              </a:solidFill>
              <a:latin typeface="Comic Sans MS" pitchFamily="66" charset="0"/>
            </a:endParaRPr>
          </a:p>
          <a:p>
            <a:pPr algn="ctr">
              <a:buNone/>
            </a:pPr>
            <a:endParaRPr lang="tr-TR" sz="2800" i="1" dirty="0">
              <a:solidFill>
                <a:srgbClr val="CC0099"/>
              </a:solidFill>
              <a:latin typeface="Comic Sans MS" pitchFamily="66" charset="0"/>
            </a:endParaRPr>
          </a:p>
          <a:p>
            <a:pPr algn="ctr">
              <a:buBlip>
                <a:blip r:embed="rId2"/>
              </a:buBlip>
            </a:pPr>
            <a:r>
              <a:rPr lang="tr-TR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Biyolojik etmenler</a:t>
            </a:r>
          </a:p>
          <a:p>
            <a:pPr algn="ctr">
              <a:buBlip>
                <a:blip r:embed="rId2"/>
              </a:buBlip>
            </a:pPr>
            <a:r>
              <a:rPr lang="tr-TR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Aile ile ilgili etmenler</a:t>
            </a:r>
          </a:p>
          <a:p>
            <a:pPr algn="ctr">
              <a:buBlip>
                <a:blip r:embed="rId2"/>
              </a:buBlip>
            </a:pPr>
            <a:r>
              <a:rPr lang="tr-TR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Okul ile ilgili etmenler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2400" b="1" kern="10" dirty="0">
                <a:ln w="19050">
                  <a:solidFill>
                    <a:srgbClr val="99CCFF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Davranış problemi olan çocuklara </a:t>
            </a:r>
            <a:br>
              <a:rPr lang="tr-TR" sz="2400" b="1" kern="10" dirty="0">
                <a:ln w="19050">
                  <a:solidFill>
                    <a:srgbClr val="99CCFF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400" b="1" kern="10" dirty="0">
                <a:ln w="19050">
                  <a:solidFill>
                    <a:srgbClr val="99CCFF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yönelik olumsuz tutumlar</a:t>
            </a:r>
            <a:endParaRPr lang="tr-TR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265176" indent="-265176">
              <a:lnSpc>
                <a:spcPct val="90000"/>
              </a:lnSpc>
              <a:buBlip>
                <a:blip r:embed="rId2"/>
              </a:buBlip>
              <a:defRPr/>
            </a:pP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Çocuklarının davranış problemlerini “inkar etme”, “görmezlikten gelme”,</a:t>
            </a:r>
          </a:p>
          <a:p>
            <a:pPr marL="265176" indent="-265176">
              <a:lnSpc>
                <a:spcPct val="90000"/>
              </a:lnSpc>
              <a:buBlip>
                <a:blip r:embed="rId2"/>
              </a:buBlip>
              <a:defRPr/>
            </a:pP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Çocuğun problem davranışını kendi hataları olarak görmeme,</a:t>
            </a:r>
          </a:p>
          <a:p>
            <a:pPr marL="265176" indent="-265176">
              <a:lnSpc>
                <a:spcPct val="90000"/>
              </a:lnSpc>
              <a:buBlip>
                <a:blip r:embed="rId2"/>
              </a:buBlip>
              <a:defRPr/>
            </a:pP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Aşırı hareketlilik, saldırganlık gibi davranışları “yaramazlık” olarak kabul etme,</a:t>
            </a:r>
          </a:p>
          <a:p>
            <a:pPr>
              <a:buBlip>
                <a:blip r:embed="rId2"/>
              </a:buBlip>
            </a:pP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Çocuğu mevcut davranış probleminden dolayı fiziksel ve duygusal olarak cezalandırma</a:t>
            </a:r>
          </a:p>
          <a:p>
            <a:pPr>
              <a:buBlip>
                <a:blip r:embed="rId2"/>
              </a:buBlip>
            </a:pP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Çocuğun uyumsuz davranışları yüzünden başkalarını suçlama, bu yüzden zaman kaybetme,</a:t>
            </a:r>
          </a:p>
          <a:p>
            <a:pPr>
              <a:buBlip>
                <a:blip r:embed="rId2"/>
              </a:buBlip>
            </a:pP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Çocukla inatlaşma,</a:t>
            </a:r>
          </a:p>
          <a:p>
            <a:pPr>
              <a:buBlip>
                <a:blip r:embed="rId2"/>
              </a:buBlip>
            </a:pP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Çocuğa karşı öfke ve kızgınlık geliştirme,</a:t>
            </a:r>
          </a:p>
          <a:p>
            <a:pPr>
              <a:buBlip>
                <a:blip r:embed="rId2"/>
              </a:buBlip>
            </a:pP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Çocuğa tahammül edememe.</a:t>
            </a:r>
          </a:p>
          <a:p>
            <a:pPr marL="265176" indent="-265176">
              <a:lnSpc>
                <a:spcPct val="90000"/>
              </a:lnSpc>
              <a:buBlip>
                <a:blip r:embed="rId2"/>
              </a:buBlip>
              <a:defRPr/>
            </a:pPr>
            <a:endParaRPr lang="tr-TR" sz="2800" dirty="0">
              <a:solidFill>
                <a:srgbClr val="D60093"/>
              </a:solidFill>
              <a:latin typeface="Comic Sans MS" pitchFamily="66" charset="0"/>
            </a:endParaRPr>
          </a:p>
          <a:p>
            <a:pPr marL="265176" indent="-265176">
              <a:lnSpc>
                <a:spcPct val="90000"/>
              </a:lnSpc>
              <a:buBlip>
                <a:blip r:embed="rId2"/>
              </a:buBlip>
              <a:defRPr/>
            </a:pPr>
            <a:endParaRPr lang="tr-TR" sz="2800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kern="10" dirty="0">
                <a:ln w="9525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DAVRANIŞ PROBLEMLERİ NELERDİR?</a:t>
            </a:r>
            <a:endParaRPr lang="tr-TR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ctr">
              <a:buNone/>
            </a:pPr>
            <a:r>
              <a:rPr lang="tr-TR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Parmak emme    </a:t>
            </a:r>
          </a:p>
          <a:p>
            <a:pPr algn="ctr">
              <a:buNone/>
            </a:pPr>
            <a:r>
              <a:rPr lang="tr-TR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Tırnak Yeme</a:t>
            </a:r>
          </a:p>
          <a:p>
            <a:pPr algn="ctr">
              <a:buNone/>
            </a:pPr>
            <a:r>
              <a:rPr lang="tr-TR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Kekemelik</a:t>
            </a:r>
          </a:p>
          <a:p>
            <a:pPr algn="ctr">
              <a:buNone/>
            </a:pPr>
            <a:r>
              <a:rPr lang="tr-TR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Yalan Söyleme</a:t>
            </a:r>
          </a:p>
          <a:p>
            <a:pPr algn="ctr">
              <a:buNone/>
            </a:pPr>
            <a:r>
              <a:rPr lang="tr-TR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Çalma</a:t>
            </a:r>
          </a:p>
          <a:p>
            <a:pPr algn="ctr">
              <a:buNone/>
            </a:pPr>
            <a:r>
              <a:rPr lang="tr-TR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Saldırganlık</a:t>
            </a:r>
          </a:p>
          <a:p>
            <a:pPr algn="ctr">
              <a:buNone/>
            </a:pPr>
            <a:r>
              <a:rPr lang="tr-TR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Tikler</a:t>
            </a:r>
          </a:p>
          <a:p>
            <a:pPr algn="ctr">
              <a:buNone/>
            </a:pPr>
            <a:r>
              <a:rPr lang="tr-TR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Alt ıslatma</a:t>
            </a:r>
          </a:p>
          <a:p>
            <a:pPr algn="ctr">
              <a:buNone/>
            </a:pPr>
            <a:r>
              <a:rPr lang="tr-TR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Masturbasyon  </a:t>
            </a:r>
          </a:p>
          <a:p>
            <a:pPr algn="ctr">
              <a:lnSpc>
                <a:spcPct val="80000"/>
              </a:lnSpc>
              <a:buNone/>
            </a:pPr>
            <a:r>
              <a:rPr lang="tr-TR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Korkular</a:t>
            </a:r>
          </a:p>
          <a:p>
            <a:pPr algn="ctr">
              <a:lnSpc>
                <a:spcPct val="80000"/>
              </a:lnSpc>
              <a:buNone/>
            </a:pPr>
            <a:r>
              <a:rPr lang="tr-TR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Aşırı çekingenlik </a:t>
            </a:r>
          </a:p>
          <a:p>
            <a:pPr algn="ctr">
              <a:lnSpc>
                <a:spcPct val="80000"/>
              </a:lnSpc>
              <a:buNone/>
            </a:pPr>
            <a:r>
              <a:rPr lang="tr-TR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  <a:p>
            <a:pPr>
              <a:lnSpc>
                <a:spcPct val="80000"/>
              </a:lnSpc>
              <a:buBlip>
                <a:blip r:embed="rId2"/>
              </a:buBlip>
            </a:pPr>
            <a:endParaRPr lang="tr-TR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Parmak emme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/>
            <a:r>
              <a:rPr lang="tr-TR" alt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Anne sütü ile beslenememiş olma,</a:t>
            </a:r>
          </a:p>
          <a:p>
            <a:pPr marL="0" indent="0"/>
            <a:r>
              <a:rPr lang="tr-TR" alt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Huzursuz bir aile ortamında büyümüş olma,</a:t>
            </a:r>
          </a:p>
          <a:p>
            <a:pPr marL="0" indent="0"/>
            <a:r>
              <a:rPr lang="tr-TR" alt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Temel güven duygusunun gelişmemiş olması.</a:t>
            </a:r>
          </a:p>
          <a:p>
            <a:pPr marL="0" indent="0">
              <a:buNone/>
            </a:pPr>
            <a:endParaRPr lang="tr-TR" altLang="tr-T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altLang="tr-TR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Sabırlı ve anlayışlı davranmak, sürekli uyarıdan kaçınmak,</a:t>
            </a:r>
          </a:p>
          <a:p>
            <a:pPr marL="0" indent="0">
              <a:buNone/>
            </a:pPr>
            <a:r>
              <a:rPr lang="tr-TR" altLang="tr-TR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Dikkatini başka yöne çekmek, elini meşgul edecek aktivitelere yönlendirmek,</a:t>
            </a:r>
          </a:p>
          <a:p>
            <a:pPr marL="0" indent="0">
              <a:buNone/>
            </a:pPr>
            <a:r>
              <a:rPr lang="tr-TR" altLang="tr-TR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Problemin kaynağını araştırarak, çözüm yoluna gitmek.</a:t>
            </a:r>
          </a:p>
          <a:p>
            <a:endParaRPr lang="tr-TR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248887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1_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801</TotalTime>
  <Words>1136</Words>
  <Application>Microsoft Office PowerPoint</Application>
  <PresentationFormat>Ekran Gösterisi (4:3)</PresentationFormat>
  <Paragraphs>185</Paragraphs>
  <Slides>20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20</vt:i4>
      </vt:variant>
    </vt:vector>
  </HeadingPairs>
  <TitlesOfParts>
    <vt:vector size="29" baseType="lpstr">
      <vt:lpstr>Arial</vt:lpstr>
      <vt:lpstr>Calibri</vt:lpstr>
      <vt:lpstr>Century Gothic</vt:lpstr>
      <vt:lpstr>Comic Sans MS</vt:lpstr>
      <vt:lpstr>Times New Roman</vt:lpstr>
      <vt:lpstr>Wingdings 2</vt:lpstr>
      <vt:lpstr>Wingdings 3</vt:lpstr>
      <vt:lpstr>Duman</vt:lpstr>
      <vt:lpstr>1_Duman</vt:lpstr>
      <vt:lpstr>ERKEN ÇOCUKLUK DÖNEMİNDE  DAVRANIŞSAL SORUNLAR</vt:lpstr>
      <vt:lpstr>PowerPoint Sunusu</vt:lpstr>
      <vt:lpstr>PowerPoint Sunusu</vt:lpstr>
      <vt:lpstr>DAVRANIŞ PROBLEMİ  NASIL TANILANABİLİR?</vt:lpstr>
      <vt:lpstr>Davranışların Özellikleri</vt:lpstr>
      <vt:lpstr>    DAVRANIŞ PROBLEMLERİNİN NEDENLERİ</vt:lpstr>
      <vt:lpstr>Davranış problemi olan çocuklara  yönelik olumsuz tutumlar</vt:lpstr>
      <vt:lpstr>DAVRANIŞ PROBLEMLERİ NELERDİR?</vt:lpstr>
      <vt:lpstr>Parmak emme</vt:lpstr>
      <vt:lpstr>Tırnak yeme</vt:lpstr>
      <vt:lpstr>Kekemelik</vt:lpstr>
      <vt:lpstr>PowerPoint Sunusu</vt:lpstr>
      <vt:lpstr>Yalan söyleme</vt:lpstr>
      <vt:lpstr>Çalma</vt:lpstr>
      <vt:lpstr>Saldırganlık</vt:lpstr>
      <vt:lpstr>Tikler</vt:lpstr>
      <vt:lpstr>Alt ıslatma</vt:lpstr>
      <vt:lpstr>Korku</vt:lpstr>
      <vt:lpstr>Aşırı çekingenlik</vt:lpstr>
      <vt:lpstr>Kaynaklar</vt:lpstr>
    </vt:vector>
  </TitlesOfParts>
  <Company>Deftones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OLUMSUZ DAVRANIŞLARLA BAŞA ÇIKMA</dc:title>
  <dc:creator>cansın</dc:creator>
  <cp:lastModifiedBy>Selim Tosun</cp:lastModifiedBy>
  <cp:revision>109</cp:revision>
  <dcterms:created xsi:type="dcterms:W3CDTF">2016-06-17T05:13:29Z</dcterms:created>
  <dcterms:modified xsi:type="dcterms:W3CDTF">2020-05-04T15:14:55Z</dcterms:modified>
</cp:coreProperties>
</file>