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1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80" r:id="rId7"/>
    <p:sldId id="260" r:id="rId8"/>
    <p:sldId id="281" r:id="rId9"/>
    <p:sldId id="261" r:id="rId10"/>
    <p:sldId id="288" r:id="rId11"/>
    <p:sldId id="289" r:id="rId12"/>
    <p:sldId id="290" r:id="rId13"/>
    <p:sldId id="291" r:id="rId14"/>
    <p:sldId id="292" r:id="rId15"/>
    <p:sldId id="294" r:id="rId16"/>
    <p:sldId id="295" r:id="rId17"/>
    <p:sldId id="296" r:id="rId18"/>
    <p:sldId id="293" r:id="rId19"/>
    <p:sldId id="297" r:id="rId20"/>
    <p:sldId id="298" r:id="rId21"/>
    <p:sldId id="282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2373"/>
    <a:srgbClr val="005C2A"/>
    <a:srgbClr val="007434"/>
    <a:srgbClr val="996327"/>
    <a:srgbClr val="8C1651"/>
    <a:srgbClr val="863522"/>
    <a:srgbClr val="001E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94660"/>
  </p:normalViewPr>
  <p:slideViewPr>
    <p:cSldViewPr>
      <p:cViewPr varScale="1">
        <p:scale>
          <a:sx n="72" d="100"/>
          <a:sy n="72" d="100"/>
        </p:scale>
        <p:origin x="153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6A1AF-756C-4E66-9D47-D296071C5681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40027E-5829-4C4E-90E6-81F55DBA3F4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383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56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2124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601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4675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081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956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472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2514601"/>
            <a:ext cx="6686549" cy="2262781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477738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4529541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6869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355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058750"/>
            <a:ext cx="6686549" cy="14688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013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810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33724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18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1715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5899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46088"/>
            <a:ext cx="2628899" cy="976312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8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598613"/>
            <a:ext cx="2628899" cy="426243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52266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016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518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8141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1"/>
            <a:ext cx="6686550" cy="2724845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8367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6147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5648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7382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6443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627406"/>
            <a:ext cx="16557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06"/>
            <a:ext cx="485775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557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863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68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404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54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018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0121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DBF11-56B0-48BD-A65B-53EE83956530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CBAEE34-893F-4F32-892F-8FDCD24754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6377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67FA0-3342-4266-9637-2BB1463C6F2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613580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787783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56E3D226-F39E-4201-B6A3-7CF0465C8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183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ERKEN ÇOCUKLUK DÖNEMİNDE  DAVRANIŞSAL SORUNLAR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sz="1800" dirty="0"/>
          </a:p>
          <a:p>
            <a:endParaRPr lang="tr-TR" i="1" cap="none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44650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Tırnak yeme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415" y="1268760"/>
            <a:ext cx="6591985" cy="4824536"/>
          </a:xfrm>
        </p:spPr>
        <p:txBody>
          <a:bodyPr>
            <a:normAutofit/>
          </a:bodyPr>
          <a:lstStyle/>
          <a:p>
            <a:pPr marL="265176" indent="-265176">
              <a:lnSpc>
                <a:spcPct val="90000"/>
              </a:lnSpc>
              <a:buBlip>
                <a:blip r:embed="rId2"/>
              </a:buBlip>
              <a:defRPr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Çocuk için korku yaratabilecek durumlar, şiddet ve aşırı baskı,</a:t>
            </a:r>
          </a:p>
          <a:p>
            <a:pPr marL="265176" indent="-265176">
              <a:lnSpc>
                <a:spcPct val="90000"/>
              </a:lnSpc>
              <a:buBlip>
                <a:blip r:embed="rId2"/>
              </a:buBlip>
              <a:defRPr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Eşler arasındaki kavgalar, </a:t>
            </a:r>
          </a:p>
          <a:p>
            <a:pPr marL="265176" indent="-265176">
              <a:lnSpc>
                <a:spcPct val="90000"/>
              </a:lnSpc>
              <a:buBlip>
                <a:blip r:embed="rId2"/>
              </a:buBlip>
              <a:defRPr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Ailede tırnak yiyen birinin olması,</a:t>
            </a:r>
          </a:p>
          <a:p>
            <a:pPr marL="265176" indent="-265176">
              <a:lnSpc>
                <a:spcPct val="90000"/>
              </a:lnSpc>
              <a:buBlip>
                <a:blip r:embed="rId2"/>
              </a:buBlip>
              <a:defRPr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Çocukta oluşabilecek gerilim ve endişeler,</a:t>
            </a:r>
          </a:p>
          <a:p>
            <a:pPr marL="265176" indent="-265176">
              <a:lnSpc>
                <a:spcPct val="90000"/>
              </a:lnSpc>
              <a:buBlip>
                <a:blip r:embed="rId2"/>
              </a:buBlip>
              <a:defRPr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Okul uyumsuzlukları.</a:t>
            </a:r>
          </a:p>
          <a:p>
            <a:pPr marL="265176" indent="-265176">
              <a:lnSpc>
                <a:spcPct val="90000"/>
              </a:lnSpc>
              <a:buNone/>
              <a:defRPr/>
            </a:pP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Çocuklar korku, kaygı yaratacak durumlardan uzak tutulmalıdır.</a:t>
            </a:r>
          </a:p>
          <a:p>
            <a:pPr marL="0" indent="0">
              <a:buNone/>
              <a:defRPr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Aile ve okul çevresindeki baskıyı yumuşatmalıdır.</a:t>
            </a:r>
          </a:p>
          <a:p>
            <a:pPr marL="0" indent="0">
              <a:buNone/>
              <a:defRPr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Aile içindeki uyumsuzluk ortadan kaldırılmalıdır.</a:t>
            </a:r>
          </a:p>
          <a:p>
            <a:pPr marL="0" indent="0">
              <a:buNone/>
              <a:defRPr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Ailedeki diğer bireyler tırnak yeme konusunda olumlu model olmalıdır. </a:t>
            </a:r>
          </a:p>
          <a:p>
            <a:pPr marL="0" indent="0">
              <a:buNone/>
              <a:defRPr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Tırnaklar uygun aralıklarla kesilmelidir.</a:t>
            </a:r>
          </a:p>
          <a:p>
            <a:pPr marL="265176" indent="-265176">
              <a:lnSpc>
                <a:spcPct val="90000"/>
              </a:lnSpc>
              <a:buNone/>
              <a:defRPr/>
            </a:pP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763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60674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Kekemelik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Anne babaların aşırı titiz ve kuralcı olmaları,</a:t>
            </a:r>
          </a:p>
          <a:p>
            <a:pPr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Aşırı beklentiler, mükemmeliyetçilik, </a:t>
            </a:r>
          </a:p>
          <a:p>
            <a:pPr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Belirgin korkutucu bir olay,</a:t>
            </a:r>
          </a:p>
          <a:p>
            <a:pPr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Stres,</a:t>
            </a:r>
          </a:p>
          <a:p>
            <a:pPr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Çekingenlik, utangaçlık, güvensizlik,</a:t>
            </a:r>
          </a:p>
          <a:p>
            <a:pPr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Okul başarısı ve arkadaş ilişkilerinde olumsuz etki,</a:t>
            </a:r>
          </a:p>
          <a:p>
            <a:pPr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Kalıtımsal etmenler,</a:t>
            </a:r>
          </a:p>
          <a:p>
            <a:pPr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Anne babanın aşırı hızlı konuşması, uzun cümleler kurması.</a:t>
            </a:r>
          </a:p>
          <a:p>
            <a:pPr>
              <a:buFontTx/>
              <a:buBlip>
                <a:blip r:embed="rId2"/>
              </a:buBlip>
            </a:pPr>
            <a:endParaRPr lang="tr-TR" altLang="tr-TR" b="1" dirty="0">
              <a:solidFill>
                <a:srgbClr val="990033"/>
              </a:solidFill>
              <a:latin typeface="Comic Sans MS" panose="030F0702030302020204" pitchFamily="66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0686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Blip>
                <a:blip r:embed="rId2"/>
              </a:buBlip>
              <a:defRPr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Yalnız kalması önlenerek arkadaş edinmesi sağlanmalı,</a:t>
            </a:r>
          </a:p>
          <a:p>
            <a:pPr>
              <a:lnSpc>
                <a:spcPct val="80000"/>
              </a:lnSpc>
              <a:buBlip>
                <a:blip r:embed="rId2"/>
              </a:buBlip>
              <a:defRPr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Taklit oyunları, müzik, drama </a:t>
            </a:r>
            <a:r>
              <a:rPr lang="tr-TR" altLang="tr-T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vb</a:t>
            </a: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etkinliklere yönlendirilmeli,</a:t>
            </a:r>
          </a:p>
          <a:p>
            <a:pPr>
              <a:lnSpc>
                <a:spcPct val="80000"/>
              </a:lnSpc>
              <a:buBlip>
                <a:blip r:embed="rId2"/>
              </a:buBlip>
              <a:defRPr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Soru-cevap yoluyla kendini ifade etmesine fırsat verilmeli,</a:t>
            </a:r>
          </a:p>
          <a:p>
            <a:pPr>
              <a:lnSpc>
                <a:spcPct val="80000"/>
              </a:lnSpc>
              <a:buBlip>
                <a:blip r:embed="rId2"/>
              </a:buBlip>
              <a:defRPr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Resim yoluyla rahatlaması sağlanmalı,</a:t>
            </a:r>
          </a:p>
          <a:p>
            <a:pPr>
              <a:lnSpc>
                <a:spcPct val="80000"/>
              </a:lnSpc>
              <a:buBlip>
                <a:blip r:embed="rId2"/>
              </a:buBlip>
              <a:defRPr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Hikaye anlatmalı, anlattırılmalı,</a:t>
            </a:r>
          </a:p>
          <a:p>
            <a:pPr>
              <a:lnSpc>
                <a:spcPct val="80000"/>
              </a:lnSpc>
              <a:buBlip>
                <a:blip r:embed="rId2"/>
              </a:buBlip>
              <a:defRPr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Konuşmaları sırasında yaptıkları hatalar sürekli eleştirilmemeli,</a:t>
            </a:r>
          </a:p>
          <a:p>
            <a:pPr>
              <a:lnSpc>
                <a:spcPct val="80000"/>
              </a:lnSpc>
              <a:buBlip>
                <a:blip r:embed="rId2"/>
              </a:buBlip>
              <a:defRPr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Aşırı baskı ve otoriteden kaçınılmalı.</a:t>
            </a:r>
          </a:p>
          <a:p>
            <a:endParaRPr lang="tr-TR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088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88666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Yalan söyleme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415" y="1916832"/>
            <a:ext cx="6591985" cy="39943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Aşırı baskı ve korku,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İsteklerini, dileklerini açığa vurma arzusu,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Başkaları tarafından beğenilme isteği,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Dikkat çekme arzusu, 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Cezadan kurtulabilme isteği.</a:t>
            </a:r>
          </a:p>
          <a:p>
            <a:pPr marL="0" indent="0">
              <a:lnSpc>
                <a:spcPct val="90000"/>
              </a:lnSpc>
              <a:buNone/>
            </a:pPr>
            <a:endParaRPr lang="tr-TR" alt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Suçlamak ve cezalandırmak yerine, yardım edilmeli ve nedenleri araştırılmalı,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konuda iyi model olmalı,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Çocuk haklı olduğu ve doğru söylediği zamanlar ödüllendirilmelidir.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endParaRPr lang="tr-TR" altLang="tr-TR" sz="2400" b="1" dirty="0">
              <a:solidFill>
                <a:schemeClr val="folHlink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5635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16658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Sahip olma duygusu ve sahip olma ile ilgili haklara saygı gösterme konusunda ailenin çocuğa gerekli alışkanlıkları kazandırmadaki başarısızlığı,</a:t>
            </a:r>
          </a:p>
          <a:p>
            <a:pPr>
              <a:lnSpc>
                <a:spcPct val="90000"/>
              </a:lnSpc>
              <a:buFont typeface="Wingdings 2" panose="05020102010507070707" pitchFamily="18" charset="2"/>
              <a:buNone/>
            </a:pPr>
            <a:endParaRPr lang="tr-TR" alt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Çocukların heyecan verici tecrübeler yaşamak istemeleri.</a:t>
            </a:r>
          </a:p>
          <a:p>
            <a:pPr>
              <a:lnSpc>
                <a:spcPct val="90000"/>
              </a:lnSpc>
            </a:pPr>
            <a:endParaRPr lang="tr-TR" alt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Çocuk korkutulmadan ve suçlayıcı tepkilerde bulunulmadan eşyanın geri verilmesi sağlanmalıdır.</a:t>
            </a:r>
          </a:p>
          <a:p>
            <a:pPr>
              <a:buFontTx/>
              <a:buNone/>
            </a:pPr>
            <a:endParaRPr lang="tr-TR" altLang="tr-TR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altLang="tr-TR" b="1" dirty="0">
              <a:solidFill>
                <a:srgbClr val="0099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4156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932682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Saldırganlık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415" y="1700808"/>
            <a:ext cx="6591985" cy="421041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Ailenin uyguladığı tutarsız bir disiplin,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Aşırı sert ve hoşgörüsüz bir tutum,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Fiziksel cezalar,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Çocuğun sevilmediğini düşünmesi,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Aşırı gevşek bir tutum,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Aile içindeki şiddet modelleri,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Televizyondaki şiddet içeren görüntüler.</a:t>
            </a:r>
          </a:p>
          <a:p>
            <a:pPr marL="0" indent="0">
              <a:lnSpc>
                <a:spcPct val="90000"/>
              </a:lnSpc>
              <a:buNone/>
            </a:pPr>
            <a:endParaRPr lang="tr-TR" alt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Aile tutumlarını yeniden gözden geçirmeli,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Çocuğa iyi bir model olmalı,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Çocuğun olumlu davranışları övülmeli,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 sürekli “yapma” uyarısı ile kısıtlamamalı,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Çocuğa karşı sabırlı ve kararlı olmalı,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Dramatik oyunlarla kendisini ifade etmesi ve rahatlaması  sağlanmalı.</a:t>
            </a:r>
          </a:p>
          <a:p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011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88666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Anne babanın tutumunun sert olması,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Çocuğun hassas, duygusal bir kişilik yapısında olması,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Çocuğun yaşadığı aşırı heyecan ve korkular.</a:t>
            </a:r>
          </a:p>
          <a:p>
            <a:pPr marL="0" indent="0">
              <a:lnSpc>
                <a:spcPct val="90000"/>
              </a:lnSpc>
              <a:buNone/>
            </a:pPr>
            <a:endParaRPr lang="tr-TR" alt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Sürekli uyarıdan kaçınmak,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Evde veya okulda sıkıntısının ne   olduğunu araştırarak, bunu ortadan kaldırmaya çalışmak.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119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4465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 ıslatma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415" y="1268760"/>
            <a:ext cx="6591985" cy="464246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Gelişme geriliği,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Tuvalet eğitimindeki yetersizlik,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Uyku ağırlığı,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Mesane küçüklüğü,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tr-TR" alt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Üriner</a:t>
            </a: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sistemdeki bozukluklar,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Boşanma, ölüm,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Aile içi ilişkilerde bozulma,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Yeni bir kardeşin doğması,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Okula başlama.</a:t>
            </a:r>
          </a:p>
          <a:p>
            <a:pPr marL="0" indent="0">
              <a:lnSpc>
                <a:spcPct val="80000"/>
              </a:lnSpc>
              <a:buNone/>
            </a:pPr>
            <a:endParaRPr lang="tr-TR" alt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Sorunun bedensel kaynaklı olup olmadığından emin olmalı,</a:t>
            </a:r>
          </a:p>
          <a:p>
            <a:pPr marL="0" indent="0"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Özellikle uyku saatinden hemen önce ve sonrasında tuvalete gitmesi sağlanmalı,</a:t>
            </a:r>
          </a:p>
          <a:p>
            <a:pPr marL="0" indent="0"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Altını ıslattığı zaman olayı büyütmemeli, temiz ve kuru kaldığı zaman ödüllendirilmeli,</a:t>
            </a:r>
          </a:p>
          <a:p>
            <a:pPr marL="0" indent="0"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Gerçek sorununu keşfetmek için aile ile işbirliği içinde olmalı.</a:t>
            </a:r>
          </a:p>
          <a:p>
            <a:pPr marL="0" indent="0">
              <a:lnSpc>
                <a:spcPct val="80000"/>
              </a:lnSpc>
              <a:buNone/>
            </a:pPr>
            <a:endParaRPr lang="tr-TR" altLang="tr-TR" b="1" i="1" dirty="0">
              <a:solidFill>
                <a:srgbClr val="CC00CC"/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endParaRPr lang="tr-TR" altLang="tr-TR" b="1" i="1" dirty="0">
              <a:solidFill>
                <a:srgbClr val="CC00CC"/>
              </a:solidFill>
              <a:latin typeface="Comic Sans MS" panose="030F0702030302020204" pitchFamily="66" charset="0"/>
            </a:endParaRPr>
          </a:p>
          <a:p>
            <a:pPr>
              <a:spcBef>
                <a:spcPct val="30000"/>
              </a:spcBef>
              <a:buFontTx/>
              <a:buNone/>
            </a:pPr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4116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16658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Korku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415" y="1268760"/>
            <a:ext cx="6591985" cy="3816424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endParaRPr lang="tr-TR" alt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Korkunun bir disiplin aracı olarak kullanılması,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Aile bireylerinin çeşitli korkularının olması,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Aşırı koruyucu tutum,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Kaza geçirmek, doğal afetler, sık hastaneye yatma vb.</a:t>
            </a:r>
          </a:p>
          <a:p>
            <a:pPr marL="0" indent="0">
              <a:lnSpc>
                <a:spcPct val="90000"/>
              </a:lnSpc>
              <a:buNone/>
            </a:pPr>
            <a:endParaRPr lang="tr-TR" alt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Aile içinde diğer bireylerin yaşadığı korkular çocuğa hissettirilmemeli,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Çocuk korkularından dolayı suçlanmamalı, ayıplanmamalı,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Korkunun  üzerine gidilmemeli,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 zorlamadan, anlayabileceği bir dille açıklama yapılarak korkusunu yenmesi sağlanmalı.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151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4465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Aşırı çekingenlik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415" y="1700808"/>
            <a:ext cx="6591985" cy="4210414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Aşırı koruyucu ebeveyn tutumu,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Aile içinde yaşanan huzursuzluklar,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Özgüven eksikliği.</a:t>
            </a:r>
          </a:p>
          <a:p>
            <a:pPr marL="0" indent="0">
              <a:lnSpc>
                <a:spcPct val="90000"/>
              </a:lnSpc>
              <a:buNone/>
            </a:pPr>
            <a:endParaRPr lang="tr-TR" alt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Çocuğun kendine güven duyması sağlanmalı,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Yaşına, ilgi ve becerilerine uygun sorumluluklar verilmeli,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Atak, dışa dönük davrandığı zaman ödüllendirilmeli,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 zaman yalnız kalması için fırsat verilmeli,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İsteği doğrultusunda  hoşlandığı etkinliklere yönlendirilmeli,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İlk aşamada öğretmen, daha sonra arkadaşlarıyla ilişki kurması sağlanmalı,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Dramatik oyunlara katılması için fırsat yaratılmalıdır. </a:t>
            </a:r>
          </a:p>
          <a:p>
            <a:pPr marL="0" indent="0">
              <a:lnSpc>
                <a:spcPct val="90000"/>
              </a:lnSpc>
              <a:buNone/>
            </a:pPr>
            <a:endParaRPr lang="tr-TR" altLang="tr-TR" b="1" dirty="0">
              <a:solidFill>
                <a:srgbClr val="D60093"/>
              </a:solidFill>
              <a:latin typeface="Comic Sans MS" panose="030F0702030302020204" pitchFamily="66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7306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5201" y="1905000"/>
            <a:ext cx="6591985" cy="3777622"/>
          </a:xfrm>
        </p:spPr>
        <p:txBody>
          <a:bodyPr/>
          <a:lstStyle/>
          <a:p>
            <a:pPr>
              <a:buNone/>
            </a:pP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İçten gelen dürtüler</a:t>
            </a:r>
          </a:p>
          <a:p>
            <a:pPr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------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DAVRANIŞ</a:t>
            </a:r>
          </a:p>
          <a:p>
            <a:pPr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Dıştan gelen etkiler</a:t>
            </a:r>
          </a:p>
          <a:p>
            <a:pPr>
              <a:buNone/>
            </a:pP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algn="just">
              <a:buNone/>
            </a:pP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      Çocukların sağlıklı davranışlara sahip olmaları, sağlıklı, başarılı bir toplumun temelini oluşturur.</a:t>
            </a:r>
            <a:endParaRPr lang="tr-TR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5E1DCE-7A2D-4365-8247-DA9CEDFA1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BB54B3-B680-42A0-AAB9-56967E225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Köksal Akyol, A. 2019. Erken Çocukluk Döneminde Gelişim I-II. Anı Yayıncılık, Ankara.</a:t>
            </a:r>
          </a:p>
          <a:p>
            <a:r>
              <a:rPr lang="tr-TR" dirty="0"/>
              <a:t>Fazlıoğlu, Y. 2009. Erken Çocukluk Gelişimi ve Eğitimi. Kriter Yayınevi, İstanbul. </a:t>
            </a:r>
          </a:p>
          <a:p>
            <a:r>
              <a:rPr lang="tr-TR" dirty="0"/>
              <a:t>Milli Eğitim Bakanlığı, 2013. Okul Öncesi Eğitimi Programı. Milli Eğitim Bakanlığı, Ankara. Erişim Adresi: http://tegm.meb.gov.tr/dosya/okuloncesi/ooproram.pdf </a:t>
            </a:r>
          </a:p>
          <a:p>
            <a:r>
              <a:rPr lang="tr-TR" dirty="0"/>
              <a:t>Milli Eğitim Bakanlığı, 2013. 0-36 Aylık Çocuklar İçin Eğitim Programı. Milli Eğitim Bakanlığı, Ankara. Erişim adresi: http://tegm.meb.gov.tr/dosya/okuloncesi/0-36program.pdf</a:t>
            </a:r>
          </a:p>
        </p:txBody>
      </p:sp>
    </p:spTree>
    <p:extLst>
      <p:ext uri="{BB962C8B-B14F-4D97-AF65-F5344CB8AC3E}">
        <p14:creationId xmlns:p14="http://schemas.microsoft.com/office/powerpoint/2010/main" val="1628130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     </a:t>
            </a:r>
          </a:p>
          <a:p>
            <a:pPr algn="just">
              <a:buNone/>
            </a:pPr>
            <a:r>
              <a:rPr lang="tr-TR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   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Gelişim evrelerinin getirdiği doğal zorluklara yakın çevreninin olumsuz etkileri katıldığında çocukta bunlara tepki olarak çoğunlukla davranış problemleri görülebilir.</a:t>
            </a:r>
          </a:p>
          <a:p>
            <a:pPr algn="just">
              <a:buNone/>
            </a:pP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Yeni durumlara alışamama, çevredeki yeniliklere uyum sağlayamama mutlaka davranış  problemi değildir.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2800" b="1" kern="10" dirty="0">
                <a:ln w="12700">
                  <a:solidFill>
                    <a:srgbClr val="EAEAEA"/>
                  </a:solidFill>
                  <a:round/>
                  <a:headEnd type="none" w="sm" len="sm"/>
                  <a:tailEnd type="none" w="sm" len="sm"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DAVRANIŞ PROBLEMİ </a:t>
            </a:r>
            <a:br>
              <a:rPr lang="tr-TR" sz="2800" b="1" kern="10" dirty="0">
                <a:ln w="12700">
                  <a:solidFill>
                    <a:srgbClr val="EAEAEA"/>
                  </a:solidFill>
                  <a:round/>
                  <a:headEnd type="none" w="sm" len="sm"/>
                  <a:tailEnd type="none" w="sm" len="sm"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kern="10" dirty="0">
                <a:ln w="12700">
                  <a:solidFill>
                    <a:srgbClr val="EAEAEA"/>
                  </a:solidFill>
                  <a:round/>
                  <a:headEnd type="none" w="sm" len="sm"/>
                  <a:tailEnd type="none" w="sm" len="sm"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NASIL TANILANABİLİR?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spcBef>
                <a:spcPct val="0"/>
              </a:spcBef>
              <a:buBlip>
                <a:blip r:embed="rId2"/>
              </a:buBlip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Çocukların gelişim dönemlerini ve bu dönemlere ait özellikleri iyi bilmek gerekir.</a:t>
            </a:r>
          </a:p>
          <a:p>
            <a:pPr>
              <a:spcBef>
                <a:spcPct val="0"/>
              </a:spcBef>
              <a:buBlip>
                <a:blip r:embed="rId2"/>
              </a:buBlip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Blip>
                <a:blip r:embed="rId2"/>
              </a:buBlip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Çocuğun mevcut davranışı hangi sıklıkta gösterdiği önemlidir.</a:t>
            </a:r>
          </a:p>
          <a:p>
            <a:pPr>
              <a:spcBef>
                <a:spcPct val="0"/>
              </a:spcBef>
              <a:buBlip>
                <a:blip r:embed="rId2"/>
              </a:buBlip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Blip>
                <a:blip r:embed="rId2"/>
              </a:buBlip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Çocuğun gösterdiği davranışın şiddeti ve günlük yaşamını  etkileyip etkilemediği de göz önünde bulundurulmalıdır.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34400" cy="6801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Davranışların Özellikleri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1340768"/>
            <a:ext cx="8503920" cy="496855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90000"/>
              </a:lnSpc>
            </a:pPr>
            <a:r>
              <a:rPr lang="tr-TR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Sıklık</a:t>
            </a:r>
            <a:r>
              <a:rPr lang="tr-TR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 bir zaman içerisinde davranışın kaç kez oluştuğu ile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ilişkilidir.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000" dirty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r-TR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saat içerisinde beş kez tuvalete gitmek isteme “</a:t>
            </a:r>
            <a:endParaRPr lang="tr-TR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Eğer davranış normalde olması gerektiğinden fazla sayıda yapılıyorsa, bu tür davranışların sayısını azaltmak gerekir.</a:t>
            </a:r>
          </a:p>
          <a:p>
            <a:pPr algn="just">
              <a:lnSpc>
                <a:spcPct val="90000"/>
              </a:lnSpc>
              <a:buNone/>
            </a:pPr>
            <a:endParaRPr lang="tr-TR" sz="2000" dirty="0">
              <a:solidFill>
                <a:srgbClr val="51237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tr-TR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Süre: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Bazı davranışlar sayılamayabilir. Bu tür davranışların, ne kadar süre ile devam ettiği önemlidir. </a:t>
            </a:r>
          </a:p>
          <a:p>
            <a:pPr algn="just">
              <a:lnSpc>
                <a:spcPct val="80000"/>
              </a:lnSpc>
              <a:buNone/>
              <a:defRPr/>
            </a:pPr>
            <a:r>
              <a:rPr lang="tr-TR" sz="2000" i="1" dirty="0">
                <a:solidFill>
                  <a:srgbClr val="5123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“15 dakikada tamamlanabilecek bir resim boyama etkinliğinin bir saat sürmesi” </a:t>
            </a:r>
          </a:p>
          <a:p>
            <a:pPr algn="just">
              <a:lnSpc>
                <a:spcPct val="80000"/>
              </a:lnSpc>
              <a:buNone/>
              <a:defRPr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Eğer davranış normalde olması gerekenden daha uzun bir zaman  alıyorsa, bu davranışların süresini azaltmak önemli olabilir.</a:t>
            </a:r>
          </a:p>
          <a:p>
            <a:pPr algn="just">
              <a:lnSpc>
                <a:spcPct val="80000"/>
              </a:lnSpc>
              <a:buNone/>
              <a:defRPr/>
            </a:pPr>
            <a:endParaRPr lang="tr-TR" sz="2000" dirty="0">
              <a:solidFill>
                <a:srgbClr val="51237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tr-TR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Yoğunluk :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Davranışın oluştuğu şiddet ya da güçle ilgili özelliktir.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tr-TR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“Kitabın sayfalarını arkadaşlarını rahatsız edecek/yırtıacak kadar hızlı çevirme”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Eğer davranış olması gerekenden daha şiddetli ise, bunu azaltmak hedeflenebilir.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tr-TR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Bekleme Süresi: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Davranışın yapılması için yönerge verilmesinden sonra davranış başlayıncaya kadar geçen süredir.</a:t>
            </a:r>
          </a:p>
          <a:p>
            <a:pPr algn="just">
              <a:buNone/>
              <a:defRPr/>
            </a:pPr>
            <a:r>
              <a:rPr lang="tr-TR" sz="2000" dirty="0">
                <a:solidFill>
                  <a:srgbClr val="5123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r-TR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“Yemeğini yedikten sonra “ellerinizi yıkayın” yönergesinin verilmesinden on dakika sonra, masadan kalkmaya başlaması”  </a:t>
            </a:r>
          </a:p>
          <a:p>
            <a:pPr algn="just"/>
            <a:endParaRPr lang="tr-TR" sz="2000" dirty="0">
              <a:solidFill>
                <a:schemeClr val="accent1"/>
              </a:solidFill>
            </a:endParaRPr>
          </a:p>
          <a:p>
            <a:pPr algn="just">
              <a:lnSpc>
                <a:spcPct val="80000"/>
              </a:lnSpc>
              <a:buNone/>
              <a:defRPr/>
            </a:pPr>
            <a:endParaRPr lang="tr-TR" sz="2000" i="1" dirty="0">
              <a:solidFill>
                <a:schemeClr val="accent1"/>
              </a:solidFill>
              <a:latin typeface="Comic Sans MS" pitchFamily="66" charset="0"/>
            </a:endParaRPr>
          </a:p>
          <a:p>
            <a:pPr algn="just">
              <a:lnSpc>
                <a:spcPct val="80000"/>
              </a:lnSpc>
              <a:buNone/>
              <a:defRPr/>
            </a:pPr>
            <a:endParaRPr lang="tr-TR" sz="2000" i="1" dirty="0">
              <a:solidFill>
                <a:schemeClr val="accent1"/>
              </a:solidFill>
              <a:latin typeface="Comic Sans MS" pitchFamily="66" charset="0"/>
            </a:endParaRP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 fontScale="90000"/>
          </a:bodyPr>
          <a:lstStyle/>
          <a:p>
            <a:br>
              <a:rPr lang="tr-TR" sz="3600" kern="10" dirty="0">
                <a:ln w="12700">
                  <a:solidFill>
                    <a:srgbClr val="3333CC"/>
                  </a:solidFill>
                  <a:round/>
                  <a:headEnd type="none" w="sm" len="sm"/>
                  <a:tailEnd type="none" w="sm" len="sm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</a:br>
            <a:br>
              <a:rPr lang="tr-TR" sz="3600" kern="10" dirty="0">
                <a:ln w="12700">
                  <a:solidFill>
                    <a:srgbClr val="3333CC"/>
                  </a:solidFill>
                  <a:round/>
                  <a:headEnd type="none" w="sm" len="sm"/>
                  <a:tailEnd type="none" w="sm" len="sm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</a:br>
            <a:br>
              <a:rPr lang="tr-TR" sz="3600" kern="10" dirty="0">
                <a:ln w="12700">
                  <a:solidFill>
                    <a:srgbClr val="3333CC"/>
                  </a:solidFill>
                  <a:round/>
                  <a:headEnd type="none" w="sm" len="sm"/>
                  <a:tailEnd type="none" w="sm" len="sm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</a:br>
            <a:r>
              <a:rPr lang="tr-TR" sz="3200" kern="10" dirty="0">
                <a:ln w="12700">
                  <a:solidFill>
                    <a:srgbClr val="3333CC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 </a:t>
            </a:r>
            <a:r>
              <a:rPr lang="tr-TR" sz="3200" kern="10" dirty="0">
                <a:ln w="12700">
                  <a:solidFill>
                    <a:srgbClr val="3333CC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DAVRANIŞ PROBLEMLERİNİN</a:t>
            </a:r>
            <a:br>
              <a:rPr lang="tr-TR" sz="3200" kern="10" dirty="0">
                <a:ln w="12700">
                  <a:solidFill>
                    <a:srgbClr val="3333CC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kern="10" dirty="0">
                <a:ln w="12700">
                  <a:solidFill>
                    <a:srgbClr val="3333CC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NEDENLERİ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Blip>
                <a:blip r:embed="rId2"/>
              </a:buBlip>
            </a:pPr>
            <a:endParaRPr lang="tr-TR" sz="2800" dirty="0">
              <a:solidFill>
                <a:srgbClr val="CC0099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tr-TR" sz="2800" i="1" dirty="0">
              <a:solidFill>
                <a:srgbClr val="CC0099"/>
              </a:solidFill>
              <a:latin typeface="Comic Sans MS" pitchFamily="66" charset="0"/>
            </a:endParaRPr>
          </a:p>
          <a:p>
            <a:pPr algn="ctr">
              <a:buBlip>
                <a:blip r:embed="rId2"/>
              </a:buBlip>
            </a:pP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Biyolojik etmenler</a:t>
            </a:r>
          </a:p>
          <a:p>
            <a:pPr algn="ctr">
              <a:buBlip>
                <a:blip r:embed="rId2"/>
              </a:buBlip>
            </a:pP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Aile ile ilgili etmenler</a:t>
            </a:r>
          </a:p>
          <a:p>
            <a:pPr algn="ctr">
              <a:buBlip>
                <a:blip r:embed="rId2"/>
              </a:buBlip>
            </a:pP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Okul ile ilgili etmenler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kern="10" dirty="0">
                <a:ln w="19050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Davranış problemi olan çocuklara </a:t>
            </a:r>
            <a:br>
              <a:rPr lang="tr-TR" sz="2400" b="1" kern="10" dirty="0">
                <a:ln w="19050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b="1" kern="10" dirty="0">
                <a:ln w="19050">
                  <a:solidFill>
                    <a:srgbClr val="99CC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yönelik olumsuz tutumlar</a:t>
            </a:r>
            <a:endParaRPr lang="tr-TR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265176" indent="-265176">
              <a:lnSpc>
                <a:spcPct val="90000"/>
              </a:lnSpc>
              <a:buBlip>
                <a:blip r:embed="rId2"/>
              </a:buBlip>
              <a:defRPr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Çocuklarının davranış problemlerini “inkar etme”, “görmezlikten gelme”,</a:t>
            </a:r>
          </a:p>
          <a:p>
            <a:pPr marL="265176" indent="-265176">
              <a:lnSpc>
                <a:spcPct val="90000"/>
              </a:lnSpc>
              <a:buBlip>
                <a:blip r:embed="rId2"/>
              </a:buBlip>
              <a:defRPr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Çocuğun problem davranışını kendi hataları olarak görmeme,</a:t>
            </a:r>
          </a:p>
          <a:p>
            <a:pPr marL="265176" indent="-265176">
              <a:lnSpc>
                <a:spcPct val="90000"/>
              </a:lnSpc>
              <a:buBlip>
                <a:blip r:embed="rId2"/>
              </a:buBlip>
              <a:defRPr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Aşırı hareketlilik, saldırganlık gibi davranışları “yaramazlık” olarak kabul etme,</a:t>
            </a:r>
          </a:p>
          <a:p>
            <a:pPr>
              <a:buBlip>
                <a:blip r:embed="rId2"/>
              </a:buBlip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 mevcut davranış probleminden dolayı fiziksel ve duygusal olarak cezalandırma</a:t>
            </a:r>
          </a:p>
          <a:p>
            <a:pPr>
              <a:buBlip>
                <a:blip r:embed="rId2"/>
              </a:buBlip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Çocuğun uyumsuz davranışları yüzünden başkalarını suçlama, bu yüzden zaman kaybetme,</a:t>
            </a:r>
          </a:p>
          <a:p>
            <a:pPr>
              <a:buBlip>
                <a:blip r:embed="rId2"/>
              </a:buBlip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Çocukla inatlaşma,</a:t>
            </a:r>
          </a:p>
          <a:p>
            <a:pPr>
              <a:buBlip>
                <a:blip r:embed="rId2"/>
              </a:buBlip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Çocuğa karşı öfke ve kızgınlık geliştirme,</a:t>
            </a:r>
          </a:p>
          <a:p>
            <a:pPr>
              <a:buBlip>
                <a:blip r:embed="rId2"/>
              </a:buBlip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Çocuğa tahammül edememe.</a:t>
            </a:r>
          </a:p>
          <a:p>
            <a:pPr marL="265176" indent="-265176">
              <a:lnSpc>
                <a:spcPct val="90000"/>
              </a:lnSpc>
              <a:buBlip>
                <a:blip r:embed="rId2"/>
              </a:buBlip>
              <a:defRPr/>
            </a:pPr>
            <a:endParaRPr lang="tr-TR" sz="2800" dirty="0">
              <a:solidFill>
                <a:srgbClr val="D60093"/>
              </a:solidFill>
              <a:latin typeface="Comic Sans MS" pitchFamily="66" charset="0"/>
            </a:endParaRPr>
          </a:p>
          <a:p>
            <a:pPr marL="265176" indent="-265176">
              <a:lnSpc>
                <a:spcPct val="90000"/>
              </a:lnSpc>
              <a:buBlip>
                <a:blip r:embed="rId2"/>
              </a:buBlip>
              <a:defRPr/>
            </a:pPr>
            <a:endParaRPr lang="tr-TR" sz="2800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kern="10" dirty="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DAVRANIŞ PROBLEMLERİ NELERDİR?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Parmak emme    </a:t>
            </a:r>
          </a:p>
          <a:p>
            <a:pPr algn="ctr"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Tırnak Yeme</a:t>
            </a:r>
          </a:p>
          <a:p>
            <a:pPr algn="ctr"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Kekemelik</a:t>
            </a:r>
          </a:p>
          <a:p>
            <a:pPr algn="ctr"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Yalan Söyleme</a:t>
            </a:r>
          </a:p>
          <a:p>
            <a:pPr algn="ctr"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Çalma</a:t>
            </a:r>
          </a:p>
          <a:p>
            <a:pPr algn="ctr"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Saldırganlık</a:t>
            </a:r>
          </a:p>
          <a:p>
            <a:pPr algn="ctr"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Tikler</a:t>
            </a:r>
          </a:p>
          <a:p>
            <a:pPr algn="ctr"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 ıslatma</a:t>
            </a:r>
          </a:p>
          <a:p>
            <a:pPr algn="ctr"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Masturbasyon  </a:t>
            </a:r>
          </a:p>
          <a:p>
            <a:pPr algn="ctr">
              <a:lnSpc>
                <a:spcPct val="80000"/>
              </a:lnSpc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Korkular</a:t>
            </a:r>
          </a:p>
          <a:p>
            <a:pPr algn="ctr">
              <a:lnSpc>
                <a:spcPct val="80000"/>
              </a:lnSpc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Aşırı çekingenlik </a:t>
            </a:r>
          </a:p>
          <a:p>
            <a:pPr algn="ctr">
              <a:lnSpc>
                <a:spcPct val="80000"/>
              </a:lnSpc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>
              <a:lnSpc>
                <a:spcPct val="80000"/>
              </a:lnSpc>
              <a:buBlip>
                <a:blip r:embed="rId2"/>
              </a:buBlip>
            </a:pP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Parmak emme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Anne sütü ile beslenememiş olma,</a:t>
            </a:r>
          </a:p>
          <a:p>
            <a:pPr marL="0" indent="0"/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Huzursuz bir aile ortamında büyümüş olma,</a:t>
            </a:r>
          </a:p>
          <a:p>
            <a:pPr marL="0" indent="0"/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Temel güven duygusunun gelişmemiş olması.</a:t>
            </a:r>
          </a:p>
          <a:p>
            <a:pPr marL="0" indent="0">
              <a:buNone/>
            </a:pPr>
            <a:endParaRPr lang="tr-TR" alt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Sabırlı ve anlayışlı davranmak, sürekli uyarıdan kaçınmak,</a:t>
            </a:r>
          </a:p>
          <a:p>
            <a:pPr marL="0" indent="0"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Dikkatini başka yöne çekmek, elini meşgul edecek aktivitelere yönlendirmek,</a:t>
            </a:r>
          </a:p>
          <a:p>
            <a:pPr marL="0" indent="0">
              <a:buNone/>
            </a:pPr>
            <a:r>
              <a:rPr lang="tr-TR" alt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Problemin kaynağını araştırarak, çözüm yoluna gitmek.</a:t>
            </a:r>
          </a:p>
          <a:p>
            <a:endParaRPr lang="tr-TR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4888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801</TotalTime>
  <Words>1136</Words>
  <Application>Microsoft Office PowerPoint</Application>
  <PresentationFormat>Ekran Gösterisi (4:3)</PresentationFormat>
  <Paragraphs>185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20</vt:i4>
      </vt:variant>
    </vt:vector>
  </HeadingPairs>
  <TitlesOfParts>
    <vt:vector size="29" baseType="lpstr">
      <vt:lpstr>Arial</vt:lpstr>
      <vt:lpstr>Calibri</vt:lpstr>
      <vt:lpstr>Century Gothic</vt:lpstr>
      <vt:lpstr>Comic Sans MS</vt:lpstr>
      <vt:lpstr>Times New Roman</vt:lpstr>
      <vt:lpstr>Wingdings 2</vt:lpstr>
      <vt:lpstr>Wingdings 3</vt:lpstr>
      <vt:lpstr>Duman</vt:lpstr>
      <vt:lpstr>1_Duman</vt:lpstr>
      <vt:lpstr>ERKEN ÇOCUKLUK DÖNEMİNDE  DAVRANIŞSAL SORUNLAR</vt:lpstr>
      <vt:lpstr>PowerPoint Sunusu</vt:lpstr>
      <vt:lpstr>PowerPoint Sunusu</vt:lpstr>
      <vt:lpstr>DAVRANIŞ PROBLEMİ  NASIL TANILANABİLİR?</vt:lpstr>
      <vt:lpstr>Davranışların Özellikleri</vt:lpstr>
      <vt:lpstr>    DAVRANIŞ PROBLEMLERİNİN NEDENLERİ</vt:lpstr>
      <vt:lpstr>Davranış problemi olan çocuklara  yönelik olumsuz tutumlar</vt:lpstr>
      <vt:lpstr>DAVRANIŞ PROBLEMLERİ NELERDİR?</vt:lpstr>
      <vt:lpstr>Parmak emme</vt:lpstr>
      <vt:lpstr>Tırnak yeme</vt:lpstr>
      <vt:lpstr>Kekemelik</vt:lpstr>
      <vt:lpstr>PowerPoint Sunusu</vt:lpstr>
      <vt:lpstr>Yalan söyleme</vt:lpstr>
      <vt:lpstr>Çalma</vt:lpstr>
      <vt:lpstr>Saldırganlık</vt:lpstr>
      <vt:lpstr>Tikler</vt:lpstr>
      <vt:lpstr>Alt ıslatma</vt:lpstr>
      <vt:lpstr>Korku</vt:lpstr>
      <vt:lpstr>Aşırı çekingenlik</vt:lpstr>
      <vt:lpstr>Kaynaklar</vt:lpstr>
    </vt:vector>
  </TitlesOfParts>
  <Company>Deftones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OLUMSUZ DAVRANIŞLARLA BAŞA ÇIKMA</dc:title>
  <dc:creator>cansın</dc:creator>
  <cp:lastModifiedBy>Selim Tosun</cp:lastModifiedBy>
  <cp:revision>109</cp:revision>
  <dcterms:created xsi:type="dcterms:W3CDTF">2016-06-17T05:13:29Z</dcterms:created>
  <dcterms:modified xsi:type="dcterms:W3CDTF">2020-05-04T15:14:55Z</dcterms:modified>
</cp:coreProperties>
</file>