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6C5BA-5AE6-4ED1-BB71-BE7C825AB2B7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687D6-B36A-4307-9A33-85209A5B6D6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687D6-B36A-4307-9A33-85209A5B6D66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65469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1214422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ANT 237</a:t>
            </a:r>
          </a:p>
          <a:p>
            <a:pPr algn="ctr">
              <a:buNone/>
            </a:pPr>
            <a:r>
              <a:rPr lang="tr-TR" dirty="0" smtClean="0"/>
              <a:t>TOPLUMSAL CİNSİYET</a:t>
            </a:r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6. HAFTA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285729"/>
            <a:ext cx="7772400" cy="1571636"/>
          </a:xfrm>
        </p:spPr>
        <p:txBody>
          <a:bodyPr>
            <a:normAutofit/>
          </a:bodyPr>
          <a:lstStyle/>
          <a:p>
            <a:r>
              <a:rPr lang="tr-TR" sz="3600" dirty="0" smtClean="0"/>
              <a:t>Toplumsal cinsiyet/cinsellik Çalışmaları</a:t>
            </a:r>
            <a:br>
              <a:rPr lang="tr-TR" sz="3600" dirty="0" smtClean="0"/>
            </a:br>
            <a:r>
              <a:rPr lang="tr-TR" sz="3600" dirty="0" smtClean="0"/>
              <a:t> Cinsiyet (</a:t>
            </a:r>
            <a:r>
              <a:rPr lang="tr-TR" sz="3600" dirty="0" err="1" smtClean="0"/>
              <a:t>sex</a:t>
            </a:r>
            <a:r>
              <a:rPr lang="tr-TR" sz="3600" dirty="0" smtClean="0"/>
              <a:t>) ve İktidar (</a:t>
            </a:r>
            <a:r>
              <a:rPr lang="tr-TR" sz="3600" dirty="0" err="1" smtClean="0"/>
              <a:t>power</a:t>
            </a:r>
            <a:r>
              <a:rPr lang="tr-TR" sz="3600" dirty="0" smtClean="0"/>
              <a:t>)</a:t>
            </a:r>
            <a:endParaRPr lang="tr-TR" sz="36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14414" y="2928934"/>
            <a:ext cx="2643206" cy="1357322"/>
          </a:xfrm>
        </p:spPr>
        <p:txBody>
          <a:bodyPr>
            <a:normAutofit fontScale="47500" lnSpcReduction="2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Toplumsal Cinsiyet (</a:t>
            </a:r>
            <a:r>
              <a:rPr lang="tr-TR" dirty="0" err="1" smtClean="0">
                <a:solidFill>
                  <a:schemeClr val="tx1"/>
                </a:solidFill>
              </a:rPr>
              <a:t>Gender</a:t>
            </a:r>
            <a:r>
              <a:rPr lang="tr-TR" dirty="0" smtClean="0">
                <a:solidFill>
                  <a:schemeClr val="tx1"/>
                </a:solidFill>
              </a:rPr>
              <a:t>)</a:t>
            </a:r>
          </a:p>
          <a:p>
            <a:r>
              <a:rPr lang="tr-TR" dirty="0" err="1" smtClean="0">
                <a:solidFill>
                  <a:schemeClr val="tx1"/>
                </a:solidFill>
              </a:rPr>
              <a:t>Cinsiyetlendirilmiş</a:t>
            </a:r>
            <a:r>
              <a:rPr lang="tr-TR" dirty="0" smtClean="0">
                <a:solidFill>
                  <a:schemeClr val="tx1"/>
                </a:solidFill>
              </a:rPr>
              <a:t> kategoriler (</a:t>
            </a:r>
            <a:r>
              <a:rPr lang="tr-TR" dirty="0" err="1" smtClean="0">
                <a:solidFill>
                  <a:schemeClr val="tx1"/>
                </a:solidFill>
              </a:rPr>
              <a:t>sexed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categories</a:t>
            </a:r>
            <a:r>
              <a:rPr lang="tr-TR" dirty="0" smtClean="0">
                <a:solidFill>
                  <a:schemeClr val="tx1"/>
                </a:solidFill>
              </a:rPr>
              <a:t>)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(kadın, erkek)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 </a:t>
            </a:r>
          </a:p>
          <a:p>
            <a:endParaRPr lang="tr-TR" dirty="0" smtClean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 rot="2340917">
            <a:off x="2539910" y="161505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 rot="19034857">
            <a:off x="5911272" y="1606119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2 Alt Başlık"/>
          <p:cNvSpPr txBox="1">
            <a:spLocks/>
          </p:cNvSpPr>
          <p:nvPr/>
        </p:nvSpPr>
        <p:spPr>
          <a:xfrm>
            <a:off x="1357290" y="3857628"/>
            <a:ext cx="2486020" cy="828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Alt Başlık"/>
          <p:cNvSpPr txBox="1">
            <a:spLocks/>
          </p:cNvSpPr>
          <p:nvPr/>
        </p:nvSpPr>
        <p:spPr>
          <a:xfrm>
            <a:off x="5367342" y="4081466"/>
            <a:ext cx="2486020" cy="828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Alt Başlık"/>
          <p:cNvSpPr txBox="1">
            <a:spLocks/>
          </p:cNvSpPr>
          <p:nvPr/>
        </p:nvSpPr>
        <p:spPr>
          <a:xfrm>
            <a:off x="5357818" y="4071942"/>
            <a:ext cx="2486020" cy="828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5072066" y="3000372"/>
            <a:ext cx="3000396" cy="857256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3200" dirty="0" smtClean="0"/>
              <a:t>Cinsellik (</a:t>
            </a:r>
            <a:r>
              <a:rPr lang="tr-TR" sz="3200" dirty="0" err="1" smtClean="0"/>
              <a:t>Sexuality</a:t>
            </a:r>
            <a:r>
              <a:rPr lang="tr-TR" sz="3200" dirty="0" smtClean="0"/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Cinsel kategoriler (</a:t>
            </a:r>
            <a:r>
              <a:rPr kumimoji="0" lang="tr-TR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sexual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catagories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 (</a:t>
            </a:r>
            <a:r>
              <a:rPr kumimoji="0" lang="tr-TR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hetero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&amp;homoseksüel)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9 Aşağı Ok"/>
          <p:cNvSpPr/>
          <p:nvPr/>
        </p:nvSpPr>
        <p:spPr>
          <a:xfrm>
            <a:off x="6429388" y="3714752"/>
            <a:ext cx="285752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2 Alt Başlık"/>
          <p:cNvSpPr txBox="1">
            <a:spLocks/>
          </p:cNvSpPr>
          <p:nvPr/>
        </p:nvSpPr>
        <p:spPr>
          <a:xfrm>
            <a:off x="928662" y="5643578"/>
            <a:ext cx="3000396" cy="1000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noProof="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11 Aşağı Ok"/>
          <p:cNvSpPr/>
          <p:nvPr/>
        </p:nvSpPr>
        <p:spPr>
          <a:xfrm>
            <a:off x="1500166" y="3929066"/>
            <a:ext cx="28575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2 Alt Başlık"/>
          <p:cNvSpPr txBox="1">
            <a:spLocks/>
          </p:cNvSpPr>
          <p:nvPr/>
        </p:nvSpPr>
        <p:spPr>
          <a:xfrm>
            <a:off x="857224" y="4857760"/>
            <a:ext cx="1571636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3200" dirty="0" smtClean="0"/>
              <a:t>Kadın Çalışmaları (feminist </a:t>
            </a:r>
            <a:r>
              <a:rPr lang="tr-TR" sz="3200" dirty="0" err="1" smtClean="0"/>
              <a:t>studies</a:t>
            </a:r>
            <a:r>
              <a:rPr lang="tr-TR" sz="3200" dirty="0" smtClean="0"/>
              <a:t>)</a:t>
            </a:r>
            <a:endParaRPr lang="tr-TR" sz="3200" noProof="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13 Aşağı Ok"/>
          <p:cNvSpPr/>
          <p:nvPr/>
        </p:nvSpPr>
        <p:spPr>
          <a:xfrm>
            <a:off x="3000364" y="3929066"/>
            <a:ext cx="357190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2 Alt Başlık"/>
          <p:cNvSpPr txBox="1">
            <a:spLocks/>
          </p:cNvSpPr>
          <p:nvPr/>
        </p:nvSpPr>
        <p:spPr>
          <a:xfrm>
            <a:off x="5214942" y="4857760"/>
            <a:ext cx="2714644" cy="35719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3200" noProof="0" dirty="0" smtClean="0"/>
              <a:t>Cinsellik Çalışmaları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2 Alt Başlık"/>
          <p:cNvSpPr txBox="1">
            <a:spLocks/>
          </p:cNvSpPr>
          <p:nvPr/>
        </p:nvSpPr>
        <p:spPr>
          <a:xfrm>
            <a:off x="2571736" y="4857760"/>
            <a:ext cx="1714512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3200" dirty="0" smtClean="0"/>
              <a:t>Erkeklik </a:t>
            </a:r>
            <a:r>
              <a:rPr lang="tr-TR" sz="3200" noProof="0" dirty="0" smtClean="0"/>
              <a:t>Çalışmaları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3200" dirty="0" smtClean="0"/>
              <a:t>(</a:t>
            </a:r>
            <a:r>
              <a:rPr lang="tr-TR" sz="3200" dirty="0" err="1" smtClean="0"/>
              <a:t>masculinity</a:t>
            </a:r>
            <a:r>
              <a:rPr lang="tr-TR" sz="3200" dirty="0" smtClean="0"/>
              <a:t> </a:t>
            </a:r>
            <a:r>
              <a:rPr lang="tr-TR" sz="3200" dirty="0" err="1" smtClean="0"/>
              <a:t>studies</a:t>
            </a:r>
            <a:r>
              <a:rPr lang="tr-TR" sz="3200" dirty="0" smtClean="0"/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noProof="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tr-T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1 Başlık"/>
          <p:cNvSpPr txBox="1">
            <a:spLocks/>
          </p:cNvSpPr>
          <p:nvPr/>
        </p:nvSpPr>
        <p:spPr>
          <a:xfrm>
            <a:off x="714348" y="6072206"/>
            <a:ext cx="7572428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1 Başlık"/>
          <p:cNvSpPr txBox="1">
            <a:spLocks/>
          </p:cNvSpPr>
          <p:nvPr/>
        </p:nvSpPr>
        <p:spPr>
          <a:xfrm>
            <a:off x="928662" y="5500702"/>
            <a:ext cx="7715304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tr-TR" sz="3600" dirty="0" smtClean="0"/>
              <a:t>Kaynak: </a:t>
            </a:r>
            <a:r>
              <a:rPr lang="en-US" sz="3600" dirty="0" smtClean="0"/>
              <a:t>Beasley</a:t>
            </a:r>
            <a:r>
              <a:rPr lang="en-US" sz="3600" dirty="0" smtClean="0"/>
              <a:t>, C. (2008). </a:t>
            </a:r>
            <a:r>
              <a:rPr lang="en-US" sz="3600" i="1" dirty="0" smtClean="0"/>
              <a:t>Gender &amp; sexuality: Critical theories, critical thinkers</a:t>
            </a:r>
            <a:r>
              <a:rPr lang="en-US" sz="3600" dirty="0" smtClean="0"/>
              <a:t>. London </a:t>
            </a:r>
            <a:r>
              <a:rPr lang="en-US" sz="3600" dirty="0" smtClean="0"/>
              <a:t>: </a:t>
            </a:r>
            <a:r>
              <a:rPr lang="en-US" sz="3600" dirty="0" smtClean="0"/>
              <a:t>Sage </a:t>
            </a:r>
            <a:r>
              <a:rPr lang="en-US" sz="3600" dirty="0" err="1" smtClean="0"/>
              <a:t>Publs</a:t>
            </a:r>
            <a:r>
              <a:rPr lang="en-US" sz="3600" dirty="0" smtClean="0"/>
              <a:t>.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28586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Toplumsal Cinsiyet (</a:t>
            </a:r>
            <a:r>
              <a:rPr lang="tr-TR" dirty="0" err="1" smtClean="0"/>
              <a:t>gender</a:t>
            </a:r>
            <a:r>
              <a:rPr lang="tr-TR" dirty="0" smtClean="0"/>
              <a:t>) kavramı sosyal bilimlerde en genel ve bilindik anlamıyla insanları </a:t>
            </a:r>
            <a:r>
              <a:rPr lang="tr-TR" dirty="0" err="1" smtClean="0"/>
              <a:t>cinsiyetlendirilmiş</a:t>
            </a:r>
            <a:r>
              <a:rPr lang="tr-TR" dirty="0" smtClean="0"/>
              <a:t> kimlikler (kadın ve erkek) olarak (çoğunlukla eşitsiz bir şekilde) bölen toplumsal süreçleri ifade etmek için kullanılır. Bu anlamıyla kullanılmaya başlanması 1960’lara denk gelmektedir.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1960’lardan önce ‘</a:t>
            </a:r>
            <a:r>
              <a:rPr lang="tr-TR" dirty="0" err="1" smtClean="0"/>
              <a:t>gender</a:t>
            </a:r>
            <a:r>
              <a:rPr lang="tr-TR" dirty="0" smtClean="0"/>
              <a:t>’ sadece dildeki </a:t>
            </a:r>
            <a:r>
              <a:rPr lang="tr-TR" dirty="0" err="1" smtClean="0"/>
              <a:t>maskülen</a:t>
            </a:r>
            <a:r>
              <a:rPr lang="tr-TR" dirty="0" smtClean="0"/>
              <a:t> ve </a:t>
            </a:r>
            <a:r>
              <a:rPr lang="tr-TR" dirty="0" err="1" smtClean="0"/>
              <a:t>feminen</a:t>
            </a:r>
            <a:r>
              <a:rPr lang="tr-TR" dirty="0" smtClean="0"/>
              <a:t> olarak kodlanan şeylere bir gönderme yapmaktaydı. </a:t>
            </a:r>
          </a:p>
          <a:p>
            <a:endParaRPr lang="tr-TR" dirty="0" smtClean="0"/>
          </a:p>
          <a:p>
            <a:r>
              <a:rPr lang="tr-TR" dirty="0" smtClean="0"/>
              <a:t>70-80 ve 90’larda kavram farklı feminist gelenekler içerisinde farklı anlamlarda kullanılmaya başlanmıştır.</a:t>
            </a:r>
          </a:p>
          <a:p>
            <a:endParaRPr lang="tr-TR" dirty="0" smtClean="0"/>
          </a:p>
          <a:p>
            <a:r>
              <a:rPr lang="tr-TR" dirty="0" smtClean="0"/>
              <a:t>Cinsiyetler arası ilişkileri anlamlandırmada ‘kadın’ kategorisinin tek başına yeterli olmadığı gerekçesiyle kullanıma sokulan bu kavram ile ilgili önemli bir takım tartışmalar halen devam etmektedir.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401080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	Toplumsal cinsiyet (</a:t>
            </a:r>
            <a:r>
              <a:rPr lang="tr-TR" dirty="0" err="1" smtClean="0"/>
              <a:t>gender</a:t>
            </a:r>
            <a:r>
              <a:rPr lang="tr-TR" dirty="0" smtClean="0"/>
              <a:t>)kavramı birkaç açıdan eleştirilmektedir:</a:t>
            </a:r>
          </a:p>
          <a:p>
            <a:pPr>
              <a:buNone/>
            </a:pPr>
            <a:endParaRPr lang="tr-TR" dirty="0" smtClean="0"/>
          </a:p>
          <a:p>
            <a:r>
              <a:rPr lang="tr-TR" sz="2400" dirty="0" smtClean="0"/>
              <a:t>İnsanların </a:t>
            </a:r>
            <a:r>
              <a:rPr lang="tr-TR" sz="2400" dirty="0" err="1" smtClean="0"/>
              <a:t>cinsiyetlendirilmiş</a:t>
            </a:r>
            <a:r>
              <a:rPr lang="tr-TR" sz="2400" dirty="0" smtClean="0"/>
              <a:t> iki temel kategoriye ayrıldığı tarihsel ve toplumsal süreci açıklayabilmek için kullanıma sokulmuşken bu ikiliği kavramın kendisinin de örtük olarak ürettiği/öngördüğü iddia edilmektedir.</a:t>
            </a:r>
          </a:p>
          <a:p>
            <a:r>
              <a:rPr lang="tr-TR" sz="2400" dirty="0" err="1" smtClean="0"/>
              <a:t>Gender</a:t>
            </a:r>
            <a:r>
              <a:rPr lang="tr-TR" sz="2400" dirty="0" smtClean="0"/>
              <a:t> (toplumsal cinsiyet) kavramı </a:t>
            </a:r>
            <a:r>
              <a:rPr lang="tr-TR" sz="2400" dirty="0" err="1" smtClean="0"/>
              <a:t>cinsiyetlendirilmiş</a:t>
            </a:r>
            <a:r>
              <a:rPr lang="tr-TR" sz="2400" dirty="0" smtClean="0"/>
              <a:t> kimlik ve pratiklerin toplumsal organizasyonu açısından fiziksel bedenin çok fazla belirleyici olmadığının altını çizmek için tercih edilse de bu sefer de batı düşünce geleneğinin (olumsuz) bir mirası olan ve beden/ruh ayrımını sürdüren zihniyeti devam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Feminist teorisyenler arasında cinsiyet (</a:t>
            </a:r>
            <a:r>
              <a:rPr lang="tr-TR" dirty="0" err="1" smtClean="0"/>
              <a:t>sex</a:t>
            </a:r>
            <a:r>
              <a:rPr lang="tr-TR" dirty="0" smtClean="0"/>
              <a:t>), cinsellik (</a:t>
            </a:r>
            <a:r>
              <a:rPr lang="tr-TR" dirty="0" err="1" smtClean="0"/>
              <a:t>sexuality</a:t>
            </a:r>
            <a:r>
              <a:rPr lang="tr-TR" dirty="0" smtClean="0"/>
              <a:t>), </a:t>
            </a:r>
            <a:r>
              <a:rPr lang="tr-TR" dirty="0" err="1" smtClean="0"/>
              <a:t>gender</a:t>
            </a:r>
            <a:r>
              <a:rPr lang="tr-TR" dirty="0" smtClean="0"/>
              <a:t> (toplumsal cinsiyet) arasındaki ilişki konusunda da çok sayıda tartışma vardır. Kimi feministler toplumsal cinsiyetin cinsellikten önce geldiğini ve onu belirlediğini kimi feministler ise cinselliğin toplumsal cinsiyetten önce geldiğini iddia ederler.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170</Words>
  <Application>Microsoft Office PowerPoint</Application>
  <PresentationFormat>Ekran Gösterisi (4:3)</PresentationFormat>
  <Paragraphs>83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Slayt 1</vt:lpstr>
      <vt:lpstr>Toplumsal cinsiyet/cinsellik Çalışmaları  Cinsiyet (sex) ve İktidar (power)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İktidar</dc:title>
  <dc:creator>Mayhemzone</dc:creator>
  <cp:lastModifiedBy>Mayhemzone</cp:lastModifiedBy>
  <cp:revision>19</cp:revision>
  <dcterms:created xsi:type="dcterms:W3CDTF">2017-11-10T14:07:02Z</dcterms:created>
  <dcterms:modified xsi:type="dcterms:W3CDTF">2017-11-10T17:54:55Z</dcterms:modified>
</cp:coreProperties>
</file>