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64" r:id="rId4"/>
    <p:sldId id="265" r:id="rId5"/>
    <p:sldId id="266" r:id="rId6"/>
    <p:sldId id="267" r:id="rId7"/>
    <p:sldId id="268" r:id="rId8"/>
    <p:sldId id="269" r:id="rId9"/>
    <p:sldId id="270" r:id="rId10"/>
    <p:sldId id="271" r:id="rId11"/>
    <p:sldId id="272" r:id="rId12"/>
    <p:sldId id="273" r:id="rId13"/>
    <p:sldId id="274" r:id="rId14"/>
    <p:sldId id="275" r:id="rId15"/>
    <p:sldId id="276" r:id="rId16"/>
    <p:sldId id="277" r:id="rId17"/>
    <p:sldId id="261" r:id="rId18"/>
    <p:sldId id="262" r:id="rId1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p:scale>
          <a:sx n="80" d="100"/>
          <a:sy n="80" d="100"/>
        </p:scale>
        <p:origin x="978" y="6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1C6B1CEF-F771-4D30-B7C0-9B1667C6FC30}" type="datetimeFigureOut">
              <a:rPr lang="tr-TR" smtClean="0"/>
              <a:t>9.04.2018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7F1BF09-EAAD-474B-A40F-F019F28DC821}" type="slidenum">
              <a:rPr lang="tr-TR" smtClean="0"/>
              <a:t>‹#›</a:t>
            </a:fld>
            <a:endParaRPr lang="tr-TR"/>
          </a:p>
        </p:txBody>
      </p:sp>
    </p:spTree>
    <p:extLst>
      <p:ext uri="{BB962C8B-B14F-4D97-AF65-F5344CB8AC3E}">
        <p14:creationId xmlns:p14="http://schemas.microsoft.com/office/powerpoint/2010/main" val="41347380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C6B1CEF-F771-4D30-B7C0-9B1667C6FC30}" type="datetimeFigureOut">
              <a:rPr lang="tr-TR" smtClean="0"/>
              <a:t>9.04.2018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7F1BF09-EAAD-474B-A40F-F019F28DC821}" type="slidenum">
              <a:rPr lang="tr-TR" smtClean="0"/>
              <a:t>‹#›</a:t>
            </a:fld>
            <a:endParaRPr lang="tr-TR"/>
          </a:p>
        </p:txBody>
      </p:sp>
    </p:spTree>
    <p:extLst>
      <p:ext uri="{BB962C8B-B14F-4D97-AF65-F5344CB8AC3E}">
        <p14:creationId xmlns:p14="http://schemas.microsoft.com/office/powerpoint/2010/main" val="39096547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C6B1CEF-F771-4D30-B7C0-9B1667C6FC30}" type="datetimeFigureOut">
              <a:rPr lang="tr-TR" smtClean="0"/>
              <a:t>9.04.2018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7F1BF09-EAAD-474B-A40F-F019F28DC821}" type="slidenum">
              <a:rPr lang="tr-TR" smtClean="0"/>
              <a:t>‹#›</a:t>
            </a:fld>
            <a:endParaRPr lang="tr-TR"/>
          </a:p>
        </p:txBody>
      </p:sp>
    </p:spTree>
    <p:extLst>
      <p:ext uri="{BB962C8B-B14F-4D97-AF65-F5344CB8AC3E}">
        <p14:creationId xmlns:p14="http://schemas.microsoft.com/office/powerpoint/2010/main" val="2285434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C6B1CEF-F771-4D30-B7C0-9B1667C6FC30}" type="datetimeFigureOut">
              <a:rPr lang="tr-TR" smtClean="0"/>
              <a:t>9.04.2018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7F1BF09-EAAD-474B-A40F-F019F28DC821}" type="slidenum">
              <a:rPr lang="tr-TR" smtClean="0"/>
              <a:t>‹#›</a:t>
            </a:fld>
            <a:endParaRPr lang="tr-TR"/>
          </a:p>
        </p:txBody>
      </p:sp>
    </p:spTree>
    <p:extLst>
      <p:ext uri="{BB962C8B-B14F-4D97-AF65-F5344CB8AC3E}">
        <p14:creationId xmlns:p14="http://schemas.microsoft.com/office/powerpoint/2010/main" val="5399420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1C6B1CEF-F771-4D30-B7C0-9B1667C6FC30}" type="datetimeFigureOut">
              <a:rPr lang="tr-TR" smtClean="0"/>
              <a:t>9.04.2018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7F1BF09-EAAD-474B-A40F-F019F28DC821}" type="slidenum">
              <a:rPr lang="tr-TR" smtClean="0"/>
              <a:t>‹#›</a:t>
            </a:fld>
            <a:endParaRPr lang="tr-TR"/>
          </a:p>
        </p:txBody>
      </p:sp>
    </p:spTree>
    <p:extLst>
      <p:ext uri="{BB962C8B-B14F-4D97-AF65-F5344CB8AC3E}">
        <p14:creationId xmlns:p14="http://schemas.microsoft.com/office/powerpoint/2010/main" val="36323133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C6B1CEF-F771-4D30-B7C0-9B1667C6FC30}" type="datetimeFigureOut">
              <a:rPr lang="tr-TR" smtClean="0"/>
              <a:t>9.04.2018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7F1BF09-EAAD-474B-A40F-F019F28DC821}" type="slidenum">
              <a:rPr lang="tr-TR" smtClean="0"/>
              <a:t>‹#›</a:t>
            </a:fld>
            <a:endParaRPr lang="tr-TR"/>
          </a:p>
        </p:txBody>
      </p:sp>
    </p:spTree>
    <p:extLst>
      <p:ext uri="{BB962C8B-B14F-4D97-AF65-F5344CB8AC3E}">
        <p14:creationId xmlns:p14="http://schemas.microsoft.com/office/powerpoint/2010/main" val="31487495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C6B1CEF-F771-4D30-B7C0-9B1667C6FC30}" type="datetimeFigureOut">
              <a:rPr lang="tr-TR" smtClean="0"/>
              <a:t>9.04.2018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7F1BF09-EAAD-474B-A40F-F019F28DC821}" type="slidenum">
              <a:rPr lang="tr-TR" smtClean="0"/>
              <a:t>‹#›</a:t>
            </a:fld>
            <a:endParaRPr lang="tr-TR"/>
          </a:p>
        </p:txBody>
      </p:sp>
    </p:spTree>
    <p:extLst>
      <p:ext uri="{BB962C8B-B14F-4D97-AF65-F5344CB8AC3E}">
        <p14:creationId xmlns:p14="http://schemas.microsoft.com/office/powerpoint/2010/main" val="37550571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C6B1CEF-F771-4D30-B7C0-9B1667C6FC30}" type="datetimeFigureOut">
              <a:rPr lang="tr-TR" smtClean="0"/>
              <a:t>9.04.2018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7F1BF09-EAAD-474B-A40F-F019F28DC821}" type="slidenum">
              <a:rPr lang="tr-TR" smtClean="0"/>
              <a:t>‹#›</a:t>
            </a:fld>
            <a:endParaRPr lang="tr-TR"/>
          </a:p>
        </p:txBody>
      </p:sp>
    </p:spTree>
    <p:extLst>
      <p:ext uri="{BB962C8B-B14F-4D97-AF65-F5344CB8AC3E}">
        <p14:creationId xmlns:p14="http://schemas.microsoft.com/office/powerpoint/2010/main" val="22710295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C6B1CEF-F771-4D30-B7C0-9B1667C6FC30}" type="datetimeFigureOut">
              <a:rPr lang="tr-TR" smtClean="0"/>
              <a:t>9.04.2018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7F1BF09-EAAD-474B-A40F-F019F28DC821}" type="slidenum">
              <a:rPr lang="tr-TR" smtClean="0"/>
              <a:t>‹#›</a:t>
            </a:fld>
            <a:endParaRPr lang="tr-TR"/>
          </a:p>
        </p:txBody>
      </p:sp>
    </p:spTree>
    <p:extLst>
      <p:ext uri="{BB962C8B-B14F-4D97-AF65-F5344CB8AC3E}">
        <p14:creationId xmlns:p14="http://schemas.microsoft.com/office/powerpoint/2010/main" val="32192615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1C6B1CEF-F771-4D30-B7C0-9B1667C6FC30}" type="datetimeFigureOut">
              <a:rPr lang="tr-TR" smtClean="0"/>
              <a:t>9.04.2018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7F1BF09-EAAD-474B-A40F-F019F28DC821}" type="slidenum">
              <a:rPr lang="tr-TR" smtClean="0"/>
              <a:t>‹#›</a:t>
            </a:fld>
            <a:endParaRPr lang="tr-TR"/>
          </a:p>
        </p:txBody>
      </p:sp>
    </p:spTree>
    <p:extLst>
      <p:ext uri="{BB962C8B-B14F-4D97-AF65-F5344CB8AC3E}">
        <p14:creationId xmlns:p14="http://schemas.microsoft.com/office/powerpoint/2010/main" val="19677411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1C6B1CEF-F771-4D30-B7C0-9B1667C6FC30}" type="datetimeFigureOut">
              <a:rPr lang="tr-TR" smtClean="0"/>
              <a:t>9.04.2018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7F1BF09-EAAD-474B-A40F-F019F28DC821}" type="slidenum">
              <a:rPr lang="tr-TR" smtClean="0"/>
              <a:t>‹#›</a:t>
            </a:fld>
            <a:endParaRPr lang="tr-TR"/>
          </a:p>
        </p:txBody>
      </p:sp>
    </p:spTree>
    <p:extLst>
      <p:ext uri="{BB962C8B-B14F-4D97-AF65-F5344CB8AC3E}">
        <p14:creationId xmlns:p14="http://schemas.microsoft.com/office/powerpoint/2010/main" val="5290994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6B1CEF-F771-4D30-B7C0-9B1667C6FC30}" type="datetimeFigureOut">
              <a:rPr lang="tr-TR" smtClean="0"/>
              <a:t>9.04.2018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F1BF09-EAAD-474B-A40F-F019F28DC821}" type="slidenum">
              <a:rPr lang="tr-TR" smtClean="0"/>
              <a:t>‹#›</a:t>
            </a:fld>
            <a:endParaRPr lang="tr-TR"/>
          </a:p>
        </p:txBody>
      </p:sp>
    </p:spTree>
    <p:extLst>
      <p:ext uri="{BB962C8B-B14F-4D97-AF65-F5344CB8AC3E}">
        <p14:creationId xmlns:p14="http://schemas.microsoft.com/office/powerpoint/2010/main" val="27084054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470721"/>
            <a:ext cx="9144000" cy="2387600"/>
          </a:xfrm>
        </p:spPr>
        <p:txBody>
          <a:bodyPr/>
          <a:lstStyle/>
          <a:p>
            <a:r>
              <a:rPr lang="tr-TR" dirty="0" smtClean="0"/>
              <a:t>HACCP in </a:t>
            </a:r>
            <a:r>
              <a:rPr lang="tr-TR" dirty="0" err="1" smtClean="0"/>
              <a:t>Milk</a:t>
            </a:r>
            <a:r>
              <a:rPr lang="tr-TR" dirty="0" smtClean="0"/>
              <a:t> </a:t>
            </a:r>
            <a:r>
              <a:rPr lang="tr-TR" dirty="0" err="1" smtClean="0"/>
              <a:t>Industry</a:t>
            </a:r>
            <a:endParaRPr lang="tr-TR" dirty="0"/>
          </a:p>
        </p:txBody>
      </p:sp>
      <p:sp>
        <p:nvSpPr>
          <p:cNvPr id="3" name="Alt Başlık 2"/>
          <p:cNvSpPr>
            <a:spLocks noGrp="1"/>
          </p:cNvSpPr>
          <p:nvPr>
            <p:ph type="subTitle" idx="1"/>
          </p:nvPr>
        </p:nvSpPr>
        <p:spPr/>
        <p:txBody>
          <a:bodyPr/>
          <a:lstStyle/>
          <a:p>
            <a:r>
              <a:rPr lang="en-US" b="1" dirty="0" smtClean="0"/>
              <a:t>Res. </a:t>
            </a:r>
            <a:r>
              <a:rPr lang="en-US" b="1" dirty="0" err="1" smtClean="0"/>
              <a:t>Asst</a:t>
            </a:r>
            <a:r>
              <a:rPr lang="en-US" b="1" dirty="0" smtClean="0"/>
              <a:t>, DVM Bahar ONARAN</a:t>
            </a:r>
          </a:p>
          <a:p>
            <a:r>
              <a:rPr lang="en-US" dirty="0" smtClean="0"/>
              <a:t>Ankara University, Faculty of Veterinary Medicine</a:t>
            </a:r>
          </a:p>
          <a:p>
            <a:r>
              <a:rPr lang="en-US" dirty="0" smtClean="0"/>
              <a:t>Department of Food Hygiene and Technology</a:t>
            </a:r>
          </a:p>
          <a:p>
            <a:endParaRPr lang="tr-TR" dirty="0"/>
          </a:p>
        </p:txBody>
      </p:sp>
    </p:spTree>
    <p:extLst>
      <p:ext uri="{BB962C8B-B14F-4D97-AF65-F5344CB8AC3E}">
        <p14:creationId xmlns:p14="http://schemas.microsoft.com/office/powerpoint/2010/main" val="20692065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CC00FF"/>
                </a:solidFill>
              </a:rPr>
              <a:t>4. </a:t>
            </a:r>
            <a:r>
              <a:rPr lang="en-US" dirty="0" smtClean="0">
                <a:solidFill>
                  <a:srgbClr val="CC00FF"/>
                </a:solidFill>
              </a:rPr>
              <a:t>Establish </a:t>
            </a:r>
            <a:r>
              <a:rPr lang="en-US" dirty="0">
                <a:solidFill>
                  <a:srgbClr val="CC00FF"/>
                </a:solidFill>
              </a:rPr>
              <a:t>Critical Limits</a:t>
            </a:r>
            <a:endParaRPr lang="tr-TR" dirty="0">
              <a:solidFill>
                <a:srgbClr val="CC00FF"/>
              </a:solidFill>
            </a:endParaRPr>
          </a:p>
        </p:txBody>
      </p:sp>
      <p:sp>
        <p:nvSpPr>
          <p:cNvPr id="3" name="İçerik Yer Tutucusu 2"/>
          <p:cNvSpPr>
            <a:spLocks noGrp="1"/>
          </p:cNvSpPr>
          <p:nvPr>
            <p:ph idx="1"/>
          </p:nvPr>
        </p:nvSpPr>
        <p:spPr>
          <a:xfrm>
            <a:off x="838200" y="2326105"/>
            <a:ext cx="10515600" cy="3850858"/>
          </a:xfrm>
        </p:spPr>
        <p:txBody>
          <a:bodyPr/>
          <a:lstStyle/>
          <a:p>
            <a:pPr>
              <a:buFont typeface="Wingdings" panose="05000000000000000000" pitchFamily="2" charset="2"/>
              <a:buChar char="ü"/>
            </a:pPr>
            <a:r>
              <a:rPr lang="en-US" dirty="0" smtClean="0"/>
              <a:t>Your </a:t>
            </a:r>
            <a:r>
              <a:rPr lang="en-US" dirty="0"/>
              <a:t>next step is to establish criteria for each critical control point. </a:t>
            </a:r>
            <a:endParaRPr lang="tr-TR" dirty="0" smtClean="0"/>
          </a:p>
          <a:p>
            <a:pPr>
              <a:buFont typeface="Wingdings" panose="05000000000000000000" pitchFamily="2" charset="2"/>
              <a:buChar char="ü"/>
            </a:pPr>
            <a:r>
              <a:rPr lang="en-US" dirty="0" smtClean="0"/>
              <a:t>What </a:t>
            </a:r>
            <a:r>
              <a:rPr lang="en-US" dirty="0"/>
              <a:t>criteria must be met to control the hazard at that point? </a:t>
            </a:r>
            <a:endParaRPr lang="tr-TR" dirty="0" smtClean="0"/>
          </a:p>
          <a:p>
            <a:pPr>
              <a:buFont typeface="Wingdings" panose="05000000000000000000" pitchFamily="2" charset="2"/>
              <a:buChar char="ü"/>
            </a:pPr>
            <a:r>
              <a:rPr lang="en-US" dirty="0" smtClean="0"/>
              <a:t>Is </a:t>
            </a:r>
            <a:r>
              <a:rPr lang="en-US" dirty="0"/>
              <a:t>it a minimum temperature? </a:t>
            </a:r>
            <a:endParaRPr lang="tr-TR" dirty="0" smtClean="0"/>
          </a:p>
          <a:p>
            <a:pPr>
              <a:buFont typeface="Wingdings" panose="05000000000000000000" pitchFamily="2" charset="2"/>
              <a:buChar char="ü"/>
            </a:pPr>
            <a:r>
              <a:rPr lang="en-US" dirty="0" smtClean="0"/>
              <a:t>Are </a:t>
            </a:r>
            <a:r>
              <a:rPr lang="en-US" dirty="0"/>
              <a:t>there regulatory limits that you must meet for this control point?</a:t>
            </a:r>
          </a:p>
          <a:p>
            <a:endParaRPr lang="tr-TR" dirty="0"/>
          </a:p>
        </p:txBody>
      </p:sp>
    </p:spTree>
    <p:extLst>
      <p:ext uri="{BB962C8B-B14F-4D97-AF65-F5344CB8AC3E}">
        <p14:creationId xmlns:p14="http://schemas.microsoft.com/office/powerpoint/2010/main" val="37438569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CC00FF"/>
                </a:solidFill>
              </a:rPr>
              <a:t>5. </a:t>
            </a:r>
            <a:r>
              <a:rPr lang="en-US" dirty="0" smtClean="0">
                <a:solidFill>
                  <a:srgbClr val="CC00FF"/>
                </a:solidFill>
              </a:rPr>
              <a:t>Establish </a:t>
            </a:r>
            <a:r>
              <a:rPr lang="en-US" dirty="0">
                <a:solidFill>
                  <a:srgbClr val="CC00FF"/>
                </a:solidFill>
              </a:rPr>
              <a:t>Monitoring Procedures</a:t>
            </a:r>
            <a:endParaRPr lang="tr-TR" dirty="0">
              <a:solidFill>
                <a:srgbClr val="CC00FF"/>
              </a:solidFill>
            </a:endParaRPr>
          </a:p>
        </p:txBody>
      </p:sp>
      <p:sp>
        <p:nvSpPr>
          <p:cNvPr id="3" name="İçerik Yer Tutucusu 2"/>
          <p:cNvSpPr>
            <a:spLocks noGrp="1"/>
          </p:cNvSpPr>
          <p:nvPr>
            <p:ph idx="1"/>
          </p:nvPr>
        </p:nvSpPr>
        <p:spPr/>
        <p:txBody>
          <a:bodyPr>
            <a:normAutofit/>
          </a:bodyPr>
          <a:lstStyle/>
          <a:p>
            <a:pPr>
              <a:buFont typeface="Wingdings" panose="05000000000000000000" pitchFamily="2" charset="2"/>
              <a:buChar char="ü"/>
            </a:pPr>
            <a:r>
              <a:rPr lang="en-US" dirty="0" smtClean="0"/>
              <a:t>What </a:t>
            </a:r>
            <a:r>
              <a:rPr lang="en-US" dirty="0"/>
              <a:t>will you measure and how will you measure it? </a:t>
            </a:r>
            <a:endParaRPr lang="tr-TR" dirty="0" smtClean="0"/>
          </a:p>
          <a:p>
            <a:pPr>
              <a:buFont typeface="Wingdings" panose="05000000000000000000" pitchFamily="2" charset="2"/>
              <a:buChar char="ü"/>
            </a:pPr>
            <a:r>
              <a:rPr lang="en-US" dirty="0" smtClean="0"/>
              <a:t>You </a:t>
            </a:r>
            <a:r>
              <a:rPr lang="en-US" dirty="0"/>
              <a:t>need to monitor the process at the critical control point and keep records to show that the critical limits have been met. </a:t>
            </a:r>
            <a:endParaRPr lang="tr-TR" dirty="0" smtClean="0"/>
          </a:p>
          <a:p>
            <a:pPr>
              <a:buFont typeface="Wingdings" panose="05000000000000000000" pitchFamily="2" charset="2"/>
              <a:buChar char="ü"/>
            </a:pPr>
            <a:r>
              <a:rPr lang="en-US" dirty="0" smtClean="0"/>
              <a:t>Can </a:t>
            </a:r>
            <a:r>
              <a:rPr lang="en-US" dirty="0"/>
              <a:t>you do continuous monitoring of the control point? </a:t>
            </a:r>
            <a:endParaRPr lang="tr-TR" dirty="0" smtClean="0"/>
          </a:p>
          <a:p>
            <a:pPr>
              <a:buFont typeface="Wingdings" panose="05000000000000000000" pitchFamily="2" charset="2"/>
              <a:buChar char="ü"/>
            </a:pPr>
            <a:r>
              <a:rPr lang="en-US" dirty="0" smtClean="0"/>
              <a:t>If </a:t>
            </a:r>
            <a:r>
              <a:rPr lang="en-US" dirty="0"/>
              <a:t>not, how often will the measurements need to be performed to show that the process is under control?</a:t>
            </a:r>
            <a:br>
              <a:rPr lang="en-US" dirty="0"/>
            </a:br>
            <a:endParaRPr lang="tr-TR" dirty="0"/>
          </a:p>
        </p:txBody>
      </p:sp>
    </p:spTree>
    <p:extLst>
      <p:ext uri="{BB962C8B-B14F-4D97-AF65-F5344CB8AC3E}">
        <p14:creationId xmlns:p14="http://schemas.microsoft.com/office/powerpoint/2010/main" val="6135170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srgbClr val="CC00FF"/>
                </a:solidFill>
              </a:rPr>
              <a:t>5. </a:t>
            </a:r>
            <a:r>
              <a:rPr lang="en-US" dirty="0">
                <a:solidFill>
                  <a:srgbClr val="CC00FF"/>
                </a:solidFill>
              </a:rPr>
              <a:t>Establish Monitoring Procedures</a:t>
            </a:r>
            <a:endParaRPr lang="tr-TR" dirty="0"/>
          </a:p>
        </p:txBody>
      </p:sp>
      <p:sp>
        <p:nvSpPr>
          <p:cNvPr id="3" name="İçerik Yer Tutucusu 2"/>
          <p:cNvSpPr>
            <a:spLocks noGrp="1"/>
          </p:cNvSpPr>
          <p:nvPr>
            <p:ph idx="1"/>
          </p:nvPr>
        </p:nvSpPr>
        <p:spPr/>
        <p:txBody>
          <a:bodyPr/>
          <a:lstStyle/>
          <a:p>
            <a:pPr>
              <a:buFont typeface="Wingdings" panose="05000000000000000000" pitchFamily="2" charset="2"/>
              <a:buChar char="ü"/>
            </a:pPr>
            <a:r>
              <a:rPr lang="en-US" dirty="0"/>
              <a:t>The monitoring that takes place at the critical control points is essential to the effectiveness of the HACCP program. </a:t>
            </a:r>
            <a:endParaRPr lang="tr-TR" dirty="0" smtClean="0"/>
          </a:p>
          <a:p>
            <a:pPr>
              <a:buFont typeface="Wingdings" panose="05000000000000000000" pitchFamily="2" charset="2"/>
              <a:buChar char="ü"/>
            </a:pPr>
            <a:r>
              <a:rPr lang="en-US" dirty="0" smtClean="0"/>
              <a:t>The </a:t>
            </a:r>
            <a:r>
              <a:rPr lang="en-US" dirty="0"/>
              <a:t>monitoring program will be made up of physical measurement or observations that can be done in a timely manner, to provide the information in a time frame that allows you to take action and control product if an out of control situation occurs.</a:t>
            </a:r>
          </a:p>
          <a:p>
            <a:pPr>
              <a:buFont typeface="Wingdings" panose="05000000000000000000" pitchFamily="2" charset="2"/>
              <a:buChar char="ü"/>
            </a:pPr>
            <a:endParaRPr lang="en-US" dirty="0"/>
          </a:p>
          <a:p>
            <a:pPr>
              <a:buFont typeface="Wingdings" panose="05000000000000000000" pitchFamily="2" charset="2"/>
              <a:buChar char="ü"/>
            </a:pPr>
            <a:endParaRPr lang="tr-TR" dirty="0"/>
          </a:p>
        </p:txBody>
      </p:sp>
    </p:spTree>
    <p:extLst>
      <p:ext uri="{BB962C8B-B14F-4D97-AF65-F5344CB8AC3E}">
        <p14:creationId xmlns:p14="http://schemas.microsoft.com/office/powerpoint/2010/main" val="13493337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CC00FF"/>
                </a:solidFill>
              </a:rPr>
              <a:t>6. </a:t>
            </a:r>
            <a:r>
              <a:rPr lang="en-US" dirty="0" smtClean="0">
                <a:solidFill>
                  <a:srgbClr val="CC00FF"/>
                </a:solidFill>
              </a:rPr>
              <a:t>Establish </a:t>
            </a:r>
            <a:r>
              <a:rPr lang="en-US" dirty="0">
                <a:solidFill>
                  <a:srgbClr val="CC00FF"/>
                </a:solidFill>
              </a:rPr>
              <a:t>Corrective </a:t>
            </a:r>
            <a:r>
              <a:rPr lang="en-US" dirty="0" smtClean="0">
                <a:solidFill>
                  <a:srgbClr val="CC00FF"/>
                </a:solidFill>
              </a:rPr>
              <a:t>Actions</a:t>
            </a:r>
            <a:endParaRPr lang="tr-TR" dirty="0">
              <a:solidFill>
                <a:srgbClr val="CC00FF"/>
              </a:solidFill>
            </a:endParaRPr>
          </a:p>
        </p:txBody>
      </p:sp>
      <p:sp>
        <p:nvSpPr>
          <p:cNvPr id="3" name="İçerik Yer Tutucusu 2"/>
          <p:cNvSpPr>
            <a:spLocks noGrp="1"/>
          </p:cNvSpPr>
          <p:nvPr>
            <p:ph idx="1"/>
          </p:nvPr>
        </p:nvSpPr>
        <p:spPr/>
        <p:txBody>
          <a:bodyPr>
            <a:normAutofit fontScale="92500"/>
          </a:bodyPr>
          <a:lstStyle/>
          <a:p>
            <a:pPr>
              <a:buFont typeface="Wingdings" panose="05000000000000000000" pitchFamily="2" charset="2"/>
              <a:buChar char="ü"/>
            </a:pPr>
            <a:r>
              <a:rPr lang="en-US" dirty="0" smtClean="0"/>
              <a:t>You </a:t>
            </a:r>
            <a:r>
              <a:rPr lang="en-US" dirty="0"/>
              <a:t>will establish what actions need to be taken if a critical limit is not met. This will be identified ahead of time for each CCP. </a:t>
            </a:r>
            <a:endParaRPr lang="tr-TR" dirty="0" smtClean="0"/>
          </a:p>
          <a:p>
            <a:pPr>
              <a:buFont typeface="Wingdings" panose="05000000000000000000" pitchFamily="2" charset="2"/>
              <a:buChar char="ü"/>
            </a:pPr>
            <a:r>
              <a:rPr lang="en-US" dirty="0" smtClean="0"/>
              <a:t>The </a:t>
            </a:r>
            <a:r>
              <a:rPr lang="en-US" dirty="0"/>
              <a:t>action must make sure that no unsafe product is released. </a:t>
            </a:r>
            <a:endParaRPr lang="tr-TR" dirty="0" smtClean="0"/>
          </a:p>
          <a:p>
            <a:pPr>
              <a:buFont typeface="Wingdings" panose="05000000000000000000" pitchFamily="2" charset="2"/>
              <a:buChar char="ü"/>
            </a:pPr>
            <a:r>
              <a:rPr lang="en-US" dirty="0" smtClean="0"/>
              <a:t>There </a:t>
            </a:r>
            <a:r>
              <a:rPr lang="en-US" dirty="0"/>
              <a:t>must also be an evaluation of the process to determine the cause of the problem and an elimination of the cause.</a:t>
            </a:r>
          </a:p>
          <a:p>
            <a:pPr>
              <a:buFont typeface="Wingdings" panose="05000000000000000000" pitchFamily="2" charset="2"/>
              <a:buChar char="ü"/>
            </a:pPr>
            <a:r>
              <a:rPr lang="en-US" dirty="0"/>
              <a:t>The action or actions taken have two purposes, to control any nonconforming product resulting from the loss of control, and to identify the cause, eliminate it and prevent the situation from reoccurring. </a:t>
            </a:r>
            <a:endParaRPr lang="tr-TR" dirty="0" smtClean="0"/>
          </a:p>
          <a:p>
            <a:pPr>
              <a:buFont typeface="Wingdings" panose="05000000000000000000" pitchFamily="2" charset="2"/>
              <a:buChar char="ü"/>
            </a:pPr>
            <a:r>
              <a:rPr lang="en-US" dirty="0" smtClean="0"/>
              <a:t>By </a:t>
            </a:r>
            <a:r>
              <a:rPr lang="en-US" dirty="0"/>
              <a:t>identifying the corrective action before an out of control situation occurs, you are prepared to take action quickly if and when it does occur.</a:t>
            </a:r>
            <a:endParaRPr lang="tr-TR" dirty="0"/>
          </a:p>
        </p:txBody>
      </p:sp>
    </p:spTree>
    <p:extLst>
      <p:ext uri="{BB962C8B-B14F-4D97-AF65-F5344CB8AC3E}">
        <p14:creationId xmlns:p14="http://schemas.microsoft.com/office/powerpoint/2010/main" val="25752572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CC00FF"/>
                </a:solidFill>
              </a:rPr>
              <a:t>7. </a:t>
            </a:r>
            <a:r>
              <a:rPr lang="en-US" dirty="0" smtClean="0">
                <a:solidFill>
                  <a:srgbClr val="CC00FF"/>
                </a:solidFill>
              </a:rPr>
              <a:t>Establish </a:t>
            </a:r>
            <a:r>
              <a:rPr lang="en-US" dirty="0">
                <a:solidFill>
                  <a:srgbClr val="CC00FF"/>
                </a:solidFill>
              </a:rPr>
              <a:t>Record Keeping Procedures</a:t>
            </a:r>
            <a:endParaRPr lang="tr-TR" dirty="0">
              <a:solidFill>
                <a:srgbClr val="CC00FF"/>
              </a:solidFill>
            </a:endParaRPr>
          </a:p>
        </p:txBody>
      </p:sp>
      <p:sp>
        <p:nvSpPr>
          <p:cNvPr id="3" name="İçerik Yer Tutucusu 2"/>
          <p:cNvSpPr>
            <a:spLocks noGrp="1"/>
          </p:cNvSpPr>
          <p:nvPr>
            <p:ph idx="1"/>
          </p:nvPr>
        </p:nvSpPr>
        <p:spPr>
          <a:xfrm>
            <a:off x="838200" y="2294021"/>
            <a:ext cx="10515600" cy="3882942"/>
          </a:xfrm>
        </p:spPr>
        <p:txBody>
          <a:bodyPr/>
          <a:lstStyle/>
          <a:p>
            <a:pPr>
              <a:buFont typeface="Wingdings" panose="05000000000000000000" pitchFamily="2" charset="2"/>
              <a:buChar char="ü"/>
            </a:pPr>
            <a:r>
              <a:rPr lang="en-US" dirty="0" smtClean="0"/>
              <a:t>You </a:t>
            </a:r>
            <a:r>
              <a:rPr lang="en-US" dirty="0"/>
              <a:t>will determine what records are needed to show that the critical limits have been met, and the system is in control. </a:t>
            </a:r>
            <a:endParaRPr lang="tr-TR" dirty="0" smtClean="0"/>
          </a:p>
          <a:p>
            <a:pPr>
              <a:buFont typeface="Wingdings" panose="05000000000000000000" pitchFamily="2" charset="2"/>
              <a:buChar char="ü"/>
            </a:pPr>
            <a:r>
              <a:rPr lang="en-US" dirty="0" smtClean="0"/>
              <a:t>Address </a:t>
            </a:r>
            <a:r>
              <a:rPr lang="en-US" dirty="0"/>
              <a:t>regulatory requirements and include records from the development of the system and the operation of the system.</a:t>
            </a:r>
          </a:p>
          <a:p>
            <a:pPr>
              <a:buFont typeface="Wingdings" panose="05000000000000000000" pitchFamily="2" charset="2"/>
              <a:buChar char="ü"/>
            </a:pPr>
            <a:endParaRPr lang="tr-TR" dirty="0"/>
          </a:p>
        </p:txBody>
      </p:sp>
    </p:spTree>
    <p:extLst>
      <p:ext uri="{BB962C8B-B14F-4D97-AF65-F5344CB8AC3E}">
        <p14:creationId xmlns:p14="http://schemas.microsoft.com/office/powerpoint/2010/main" val="11551115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CC00FF"/>
                </a:solidFill>
              </a:rPr>
              <a:t>8. </a:t>
            </a:r>
            <a:r>
              <a:rPr lang="en-US" dirty="0" smtClean="0">
                <a:solidFill>
                  <a:srgbClr val="CC00FF"/>
                </a:solidFill>
              </a:rPr>
              <a:t>Establish </a:t>
            </a:r>
            <a:r>
              <a:rPr lang="en-US" dirty="0">
                <a:solidFill>
                  <a:srgbClr val="CC00FF"/>
                </a:solidFill>
              </a:rPr>
              <a:t>Verification </a:t>
            </a:r>
            <a:r>
              <a:rPr lang="en-US" dirty="0" smtClean="0">
                <a:solidFill>
                  <a:srgbClr val="CC00FF"/>
                </a:solidFill>
              </a:rPr>
              <a:t>Procedures</a:t>
            </a:r>
            <a:endParaRPr lang="tr-TR" dirty="0">
              <a:solidFill>
                <a:srgbClr val="CC00FF"/>
              </a:solidFill>
            </a:endParaRPr>
          </a:p>
        </p:txBody>
      </p:sp>
      <p:sp>
        <p:nvSpPr>
          <p:cNvPr id="3" name="İçerik Yer Tutucusu 2"/>
          <p:cNvSpPr>
            <a:spLocks noGrp="1"/>
          </p:cNvSpPr>
          <p:nvPr>
            <p:ph idx="1"/>
          </p:nvPr>
        </p:nvSpPr>
        <p:spPr/>
        <p:txBody>
          <a:bodyPr/>
          <a:lstStyle/>
          <a:p>
            <a:pPr>
              <a:buFont typeface="Wingdings" panose="05000000000000000000" pitchFamily="2" charset="2"/>
              <a:buChar char="ü"/>
            </a:pPr>
            <a:r>
              <a:rPr lang="en-US" dirty="0" smtClean="0"/>
              <a:t>The </a:t>
            </a:r>
            <a:r>
              <a:rPr lang="en-US" dirty="0"/>
              <a:t>HACCP plan must be validated. </a:t>
            </a:r>
            <a:endParaRPr lang="tr-TR" dirty="0" smtClean="0"/>
          </a:p>
          <a:p>
            <a:pPr>
              <a:buFont typeface="Wingdings" panose="05000000000000000000" pitchFamily="2" charset="2"/>
              <a:buChar char="ü"/>
            </a:pPr>
            <a:r>
              <a:rPr lang="en-US" dirty="0" smtClean="0"/>
              <a:t>Once </a:t>
            </a:r>
            <a:r>
              <a:rPr lang="en-US" dirty="0"/>
              <a:t>the plan is in place, make sure it is effective in preventing the hazards identified. </a:t>
            </a:r>
            <a:endParaRPr lang="tr-TR" dirty="0" smtClean="0"/>
          </a:p>
          <a:p>
            <a:pPr>
              <a:buFont typeface="Wingdings" panose="05000000000000000000" pitchFamily="2" charset="2"/>
              <a:buChar char="ü"/>
            </a:pPr>
            <a:r>
              <a:rPr lang="en-US" dirty="0" smtClean="0"/>
              <a:t>Test </a:t>
            </a:r>
            <a:r>
              <a:rPr lang="en-US" dirty="0"/>
              <a:t>the end product, verify that the controls are working as planned. </a:t>
            </a:r>
            <a:endParaRPr lang="tr-TR" dirty="0" smtClean="0"/>
          </a:p>
          <a:p>
            <a:pPr>
              <a:buFont typeface="Wingdings" panose="05000000000000000000" pitchFamily="2" charset="2"/>
              <a:buChar char="ü"/>
            </a:pPr>
            <a:r>
              <a:rPr lang="en-US" dirty="0" smtClean="0"/>
              <a:t>Perform </a:t>
            </a:r>
            <a:r>
              <a:rPr lang="en-US" dirty="0"/>
              <a:t>ongoing verification of the system. </a:t>
            </a:r>
            <a:endParaRPr lang="tr-TR" dirty="0" smtClean="0"/>
          </a:p>
          <a:p>
            <a:pPr>
              <a:buFont typeface="Wingdings" panose="05000000000000000000" pitchFamily="2" charset="2"/>
              <a:buChar char="ü"/>
            </a:pPr>
            <a:r>
              <a:rPr lang="en-US" dirty="0" smtClean="0"/>
              <a:t>Are </a:t>
            </a:r>
            <a:r>
              <a:rPr lang="en-US" dirty="0"/>
              <a:t>measuring and monitoring equipment in control? </a:t>
            </a:r>
            <a:endParaRPr lang="tr-TR" dirty="0" smtClean="0"/>
          </a:p>
          <a:p>
            <a:pPr>
              <a:buFont typeface="Wingdings" panose="05000000000000000000" pitchFamily="2" charset="2"/>
              <a:buChar char="ü"/>
            </a:pPr>
            <a:r>
              <a:rPr lang="en-US" dirty="0" smtClean="0"/>
              <a:t>What </a:t>
            </a:r>
            <a:r>
              <a:rPr lang="en-US" dirty="0"/>
              <a:t>are corrective actions showing</a:t>
            </a:r>
            <a:r>
              <a:rPr lang="en-US" dirty="0" smtClean="0"/>
              <a:t>?</a:t>
            </a:r>
            <a:endParaRPr lang="tr-TR" dirty="0" smtClean="0"/>
          </a:p>
          <a:p>
            <a:pPr>
              <a:buFont typeface="Wingdings" panose="05000000000000000000" pitchFamily="2" charset="2"/>
              <a:buChar char="ü"/>
            </a:pPr>
            <a:r>
              <a:rPr lang="en-US" dirty="0" smtClean="0"/>
              <a:t>Are </a:t>
            </a:r>
            <a:r>
              <a:rPr lang="en-US" dirty="0"/>
              <a:t>records being maintained as required?</a:t>
            </a:r>
          </a:p>
          <a:p>
            <a:pPr>
              <a:buFont typeface="Wingdings" panose="05000000000000000000" pitchFamily="2" charset="2"/>
              <a:buChar char="ü"/>
            </a:pPr>
            <a:endParaRPr lang="tr-TR" dirty="0"/>
          </a:p>
        </p:txBody>
      </p:sp>
    </p:spTree>
    <p:extLst>
      <p:ext uri="{BB962C8B-B14F-4D97-AF65-F5344CB8AC3E}">
        <p14:creationId xmlns:p14="http://schemas.microsoft.com/office/powerpoint/2010/main" val="35791129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en-US" dirty="0"/>
              <a:t>The Food Safety Management Systems reaches beyond the hazard analysis critical control point and also incorporates management systems principles similar to those found in ISO 9001. </a:t>
            </a:r>
            <a:endParaRPr lang="tr-TR" dirty="0" smtClean="0"/>
          </a:p>
          <a:p>
            <a:r>
              <a:rPr lang="en-US" dirty="0" smtClean="0"/>
              <a:t>You </a:t>
            </a:r>
            <a:r>
              <a:rPr lang="en-US" dirty="0"/>
              <a:t>will be building a system to manage quality and continual improvement throughout your organization. </a:t>
            </a:r>
            <a:endParaRPr lang="tr-TR" dirty="0" smtClean="0"/>
          </a:p>
          <a:p>
            <a:r>
              <a:rPr lang="en-US" dirty="0" smtClean="0"/>
              <a:t>It </a:t>
            </a:r>
            <a:r>
              <a:rPr lang="en-US" dirty="0"/>
              <a:t>will reach beyond the control systems that we have discussed above and into how you plan and manage quality into your organization.</a:t>
            </a:r>
            <a:endParaRPr lang="tr-TR" dirty="0"/>
          </a:p>
        </p:txBody>
      </p:sp>
    </p:spTree>
    <p:extLst>
      <p:ext uri="{BB962C8B-B14F-4D97-AF65-F5344CB8AC3E}">
        <p14:creationId xmlns:p14="http://schemas.microsoft.com/office/powerpoint/2010/main" val="22767334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rot="17279674">
            <a:off x="-1616241" y="-662781"/>
            <a:ext cx="10515600" cy="1325563"/>
          </a:xfrm>
        </p:spPr>
        <p:txBody>
          <a:bodyPr/>
          <a:lstStyle/>
          <a:p>
            <a:r>
              <a:rPr lang="tr-TR" dirty="0" smtClean="0">
                <a:solidFill>
                  <a:srgbClr val="CC00FF"/>
                </a:solidFill>
              </a:rPr>
              <a:t>PROCESSING STEPS</a:t>
            </a:r>
            <a:endParaRPr lang="tr-TR" dirty="0">
              <a:solidFill>
                <a:srgbClr val="CC00FF"/>
              </a:solidFill>
            </a:endParaRPr>
          </a:p>
        </p:txBody>
      </p:sp>
      <p:pic>
        <p:nvPicPr>
          <p:cNvPr id="5" name="İçerik Yer Tutucusu 4"/>
          <p:cNvPicPr>
            <a:picLocks noGrp="1" noChangeAspect="1"/>
          </p:cNvPicPr>
          <p:nvPr>
            <p:ph idx="1"/>
          </p:nvPr>
        </p:nvPicPr>
        <p:blipFill>
          <a:blip r:embed="rId2"/>
          <a:stretch>
            <a:fillRect/>
          </a:stretch>
        </p:blipFill>
        <p:spPr>
          <a:xfrm>
            <a:off x="5074482" y="4539917"/>
            <a:ext cx="2700762" cy="2340936"/>
          </a:xfrm>
          <a:prstGeom prst="rect">
            <a:avLst/>
          </a:prstGeom>
        </p:spPr>
      </p:pic>
      <p:pic>
        <p:nvPicPr>
          <p:cNvPr id="4" name="Resim 3"/>
          <p:cNvPicPr>
            <a:picLocks noChangeAspect="1"/>
          </p:cNvPicPr>
          <p:nvPr/>
        </p:nvPicPr>
        <p:blipFill rotWithShape="1">
          <a:blip r:embed="rId3"/>
          <a:srcRect l="21283" t="32966" r="51167" b="28706"/>
          <a:stretch/>
        </p:blipFill>
        <p:spPr>
          <a:xfrm>
            <a:off x="4113902" y="938463"/>
            <a:ext cx="5008729" cy="3919598"/>
          </a:xfrm>
          <a:prstGeom prst="rect">
            <a:avLst/>
          </a:prstGeom>
        </p:spPr>
      </p:pic>
    </p:spTree>
    <p:extLst>
      <p:ext uri="{BB962C8B-B14F-4D97-AF65-F5344CB8AC3E}">
        <p14:creationId xmlns:p14="http://schemas.microsoft.com/office/powerpoint/2010/main" val="24742642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CC00FF"/>
                </a:solidFill>
              </a:rPr>
              <a:t>HAZARDS ANALYSIS FOR PROCESS</a:t>
            </a:r>
            <a:endParaRPr lang="tr-TR" dirty="0">
              <a:solidFill>
                <a:srgbClr val="CC00FF"/>
              </a:solidFill>
            </a:endParaRPr>
          </a:p>
        </p:txBody>
      </p:sp>
      <p:sp>
        <p:nvSpPr>
          <p:cNvPr id="3" name="İçerik Yer Tutucusu 2"/>
          <p:cNvSpPr>
            <a:spLocks noGrp="1"/>
          </p:cNvSpPr>
          <p:nvPr>
            <p:ph idx="1"/>
          </p:nvPr>
        </p:nvSpPr>
        <p:spPr/>
        <p:txBody>
          <a:bodyPr/>
          <a:lstStyle/>
          <a:p>
            <a:endParaRPr lang="tr-TR"/>
          </a:p>
        </p:txBody>
      </p:sp>
      <p:pic>
        <p:nvPicPr>
          <p:cNvPr id="5" name="Resim 4"/>
          <p:cNvPicPr>
            <a:picLocks noChangeAspect="1"/>
          </p:cNvPicPr>
          <p:nvPr/>
        </p:nvPicPr>
        <p:blipFill rotWithShape="1">
          <a:blip r:embed="rId2"/>
          <a:srcRect l="20105" t="27796" r="50594" b="36555"/>
          <a:stretch/>
        </p:blipFill>
        <p:spPr>
          <a:xfrm>
            <a:off x="1399674" y="1690688"/>
            <a:ext cx="5743074" cy="3930316"/>
          </a:xfrm>
          <a:prstGeom prst="rect">
            <a:avLst/>
          </a:prstGeom>
        </p:spPr>
      </p:pic>
    </p:spTree>
    <p:extLst>
      <p:ext uri="{BB962C8B-B14F-4D97-AF65-F5344CB8AC3E}">
        <p14:creationId xmlns:p14="http://schemas.microsoft.com/office/powerpoint/2010/main" val="3217750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solidFill>
                  <a:srgbClr val="CC00FF"/>
                </a:solidFill>
              </a:rPr>
              <a:t>What is HACCP</a:t>
            </a:r>
            <a:r>
              <a:rPr lang="en-US" b="1" dirty="0" smtClean="0">
                <a:solidFill>
                  <a:srgbClr val="CC00FF"/>
                </a:solidFill>
              </a:rPr>
              <a:t>?</a:t>
            </a:r>
            <a:endParaRPr lang="tr-TR" b="1" dirty="0">
              <a:solidFill>
                <a:srgbClr val="CC00FF"/>
              </a:solidFill>
            </a:endParaRPr>
          </a:p>
        </p:txBody>
      </p:sp>
      <p:sp>
        <p:nvSpPr>
          <p:cNvPr id="3" name="İçerik Yer Tutucusu 2"/>
          <p:cNvSpPr>
            <a:spLocks noGrp="1"/>
          </p:cNvSpPr>
          <p:nvPr>
            <p:ph idx="1"/>
          </p:nvPr>
        </p:nvSpPr>
        <p:spPr/>
        <p:txBody>
          <a:bodyPr/>
          <a:lstStyle/>
          <a:p>
            <a:r>
              <a:rPr lang="en-US" dirty="0" smtClean="0"/>
              <a:t>Hazard </a:t>
            </a:r>
            <a:r>
              <a:rPr lang="en-US" dirty="0"/>
              <a:t>Analysis and Critical Control Point (HACCP) is an internationally recognized system for reducing the risk of safety hazards in food.</a:t>
            </a:r>
          </a:p>
          <a:p>
            <a:r>
              <a:rPr lang="en-US" dirty="0"/>
              <a:t>A HACCP System requires that potential hazards are identified and controlled at specific points in the process. </a:t>
            </a:r>
            <a:endParaRPr lang="tr-TR" dirty="0" smtClean="0"/>
          </a:p>
          <a:p>
            <a:r>
              <a:rPr lang="en-US" dirty="0" smtClean="0"/>
              <a:t>This </a:t>
            </a:r>
            <a:r>
              <a:rPr lang="en-US" dirty="0"/>
              <a:t>includes biological, chemical or physical hazards</a:t>
            </a:r>
            <a:r>
              <a:rPr lang="en-US" dirty="0" smtClean="0"/>
              <a:t>.</a:t>
            </a:r>
            <a:endParaRPr lang="tr-TR" dirty="0" smtClean="0"/>
          </a:p>
          <a:p>
            <a:r>
              <a:rPr lang="en-US" dirty="0" smtClean="0"/>
              <a:t>Any </a:t>
            </a:r>
            <a:r>
              <a:rPr lang="en-US" dirty="0"/>
              <a:t>company involved in the manufacturing, processing or handling of food products can use HACCP to minimize or eliminate food safety hazards in their product.</a:t>
            </a:r>
          </a:p>
          <a:p>
            <a:endParaRPr lang="tr-TR" dirty="0"/>
          </a:p>
        </p:txBody>
      </p:sp>
    </p:spTree>
    <p:extLst>
      <p:ext uri="{BB962C8B-B14F-4D97-AF65-F5344CB8AC3E}">
        <p14:creationId xmlns:p14="http://schemas.microsoft.com/office/powerpoint/2010/main" val="11173030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solidFill>
                  <a:srgbClr val="CC00FF"/>
                </a:solidFill>
              </a:rPr>
              <a:t>Building a HACCP </a:t>
            </a:r>
            <a:r>
              <a:rPr lang="en-US" b="1" dirty="0" smtClean="0">
                <a:solidFill>
                  <a:srgbClr val="CC00FF"/>
                </a:solidFill>
              </a:rPr>
              <a:t>System</a:t>
            </a:r>
            <a:endParaRPr lang="tr-TR" b="1" dirty="0">
              <a:solidFill>
                <a:srgbClr val="CC00FF"/>
              </a:solidFill>
            </a:endParaRPr>
          </a:p>
        </p:txBody>
      </p:sp>
      <p:sp>
        <p:nvSpPr>
          <p:cNvPr id="3" name="İçerik Yer Tutucusu 2"/>
          <p:cNvSpPr>
            <a:spLocks noGrp="1"/>
          </p:cNvSpPr>
          <p:nvPr>
            <p:ph idx="1"/>
          </p:nvPr>
        </p:nvSpPr>
        <p:spPr>
          <a:xfrm>
            <a:off x="838199" y="2117558"/>
            <a:ext cx="10118559" cy="4059405"/>
          </a:xfrm>
        </p:spPr>
        <p:txBody>
          <a:bodyPr>
            <a:normAutofit/>
          </a:bodyPr>
          <a:lstStyle/>
          <a:p>
            <a:r>
              <a:rPr lang="en-US" dirty="0" smtClean="0"/>
              <a:t>Implementing </a:t>
            </a:r>
            <a:r>
              <a:rPr lang="en-US" dirty="0"/>
              <a:t>a HACCP System requires that both Prerequisite Programs and HACCP Plans are implemented.</a:t>
            </a:r>
          </a:p>
          <a:p>
            <a:r>
              <a:rPr lang="en-US" dirty="0"/>
              <a:t>Prerequisite programs are programs that are put in place in the facility to control hazards in the environment, preventing contamination of the product. </a:t>
            </a:r>
            <a:endParaRPr lang="tr-TR" dirty="0" smtClean="0"/>
          </a:p>
        </p:txBody>
      </p:sp>
    </p:spTree>
    <p:extLst>
      <p:ext uri="{BB962C8B-B14F-4D97-AF65-F5344CB8AC3E}">
        <p14:creationId xmlns:p14="http://schemas.microsoft.com/office/powerpoint/2010/main" val="2806201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solidFill>
                  <a:srgbClr val="CC00FF"/>
                </a:solidFill>
              </a:rPr>
              <a:t>Building a HACCP System</a:t>
            </a:r>
            <a:endParaRPr lang="tr-TR" dirty="0"/>
          </a:p>
        </p:txBody>
      </p:sp>
      <p:sp>
        <p:nvSpPr>
          <p:cNvPr id="3" name="İçerik Yer Tutucusu 2"/>
          <p:cNvSpPr>
            <a:spLocks noGrp="1"/>
          </p:cNvSpPr>
          <p:nvPr>
            <p:ph idx="1"/>
          </p:nvPr>
        </p:nvSpPr>
        <p:spPr/>
        <p:txBody>
          <a:bodyPr/>
          <a:lstStyle/>
          <a:p>
            <a:r>
              <a:rPr lang="en-US" dirty="0"/>
              <a:t>Prerequisite programs ensure a hygienic environment, and good manufacturing processes for personnel that reduce the risk of contamination of the food product.</a:t>
            </a:r>
          </a:p>
          <a:p>
            <a:r>
              <a:rPr lang="en-US" dirty="0"/>
              <a:t>HACCP Plans are prepared for each process or product, and identify possible hazards and controls in place to make sure the hazards are eliminated or controlled to ensure acceptable levels in the food product.</a:t>
            </a:r>
          </a:p>
          <a:p>
            <a:endParaRPr lang="tr-TR" dirty="0"/>
          </a:p>
        </p:txBody>
      </p:sp>
    </p:spTree>
    <p:extLst>
      <p:ext uri="{BB962C8B-B14F-4D97-AF65-F5344CB8AC3E}">
        <p14:creationId xmlns:p14="http://schemas.microsoft.com/office/powerpoint/2010/main" val="26795972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solidFill>
                  <a:srgbClr val="CC00FF"/>
                </a:solidFill>
              </a:rPr>
              <a:t>Why use HACCP</a:t>
            </a:r>
            <a:r>
              <a:rPr lang="en-US" b="1" dirty="0" smtClean="0">
                <a:solidFill>
                  <a:srgbClr val="CC00FF"/>
                </a:solidFill>
              </a:rPr>
              <a:t>?</a:t>
            </a:r>
            <a:endParaRPr lang="tr-TR" b="1" dirty="0">
              <a:solidFill>
                <a:srgbClr val="CC00FF"/>
              </a:solidFill>
            </a:endParaRPr>
          </a:p>
        </p:txBody>
      </p:sp>
      <p:sp>
        <p:nvSpPr>
          <p:cNvPr id="3" name="İçerik Yer Tutucusu 2"/>
          <p:cNvSpPr>
            <a:spLocks noGrp="1"/>
          </p:cNvSpPr>
          <p:nvPr>
            <p:ph idx="1"/>
          </p:nvPr>
        </p:nvSpPr>
        <p:spPr/>
        <p:txBody>
          <a:bodyPr/>
          <a:lstStyle/>
          <a:p>
            <a:r>
              <a:rPr lang="en-US" dirty="0" smtClean="0"/>
              <a:t>Awareness </a:t>
            </a:r>
            <a:r>
              <a:rPr lang="en-US" dirty="0"/>
              <a:t>of food-borne illness is increasing and concern throughout the industry is driving the use of HACCP and HACCP based certification programs.</a:t>
            </a:r>
          </a:p>
          <a:p>
            <a:endParaRPr lang="tr-TR" dirty="0"/>
          </a:p>
        </p:txBody>
      </p:sp>
    </p:spTree>
    <p:extLst>
      <p:ext uri="{BB962C8B-B14F-4D97-AF65-F5344CB8AC3E}">
        <p14:creationId xmlns:p14="http://schemas.microsoft.com/office/powerpoint/2010/main" val="14630960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solidFill>
                  <a:srgbClr val="CC00FF"/>
                </a:solidFill>
              </a:rPr>
              <a:t>HACCP is based on seven principles</a:t>
            </a:r>
            <a:r>
              <a:rPr lang="en-US" b="1" dirty="0" smtClean="0">
                <a:solidFill>
                  <a:srgbClr val="CC00FF"/>
                </a:solidFill>
              </a:rPr>
              <a:t>:</a:t>
            </a:r>
            <a:r>
              <a:rPr lang="tr-TR" b="1" dirty="0" smtClean="0">
                <a:solidFill>
                  <a:srgbClr val="CC00FF"/>
                </a:solidFill>
              </a:rPr>
              <a:t/>
            </a:r>
            <a:br>
              <a:rPr lang="tr-TR" b="1" dirty="0" smtClean="0">
                <a:solidFill>
                  <a:srgbClr val="CC00FF"/>
                </a:solidFill>
              </a:rPr>
            </a:br>
            <a:r>
              <a:rPr lang="tr-TR" dirty="0" smtClean="0">
                <a:solidFill>
                  <a:srgbClr val="CC00FF"/>
                </a:solidFill>
              </a:rPr>
              <a:t>1. </a:t>
            </a:r>
            <a:r>
              <a:rPr lang="en-US" dirty="0" smtClean="0">
                <a:solidFill>
                  <a:srgbClr val="CC00FF"/>
                </a:solidFill>
              </a:rPr>
              <a:t>Conduct </a:t>
            </a:r>
            <a:r>
              <a:rPr lang="en-US" dirty="0">
                <a:solidFill>
                  <a:srgbClr val="CC00FF"/>
                </a:solidFill>
              </a:rPr>
              <a:t>a Hazard Analysis</a:t>
            </a:r>
            <a:endParaRPr lang="tr-TR" dirty="0">
              <a:solidFill>
                <a:srgbClr val="CC00FF"/>
              </a:solidFill>
            </a:endParaRPr>
          </a:p>
        </p:txBody>
      </p:sp>
      <p:sp>
        <p:nvSpPr>
          <p:cNvPr id="3" name="İçerik Yer Tutucusu 2"/>
          <p:cNvSpPr>
            <a:spLocks noGrp="1"/>
          </p:cNvSpPr>
          <p:nvPr>
            <p:ph idx="1"/>
          </p:nvPr>
        </p:nvSpPr>
        <p:spPr>
          <a:xfrm>
            <a:off x="838200" y="1860884"/>
            <a:ext cx="10515600" cy="4181142"/>
          </a:xfrm>
        </p:spPr>
        <p:txBody>
          <a:bodyPr>
            <a:normAutofit/>
          </a:bodyPr>
          <a:lstStyle/>
          <a:p>
            <a:pPr>
              <a:buFont typeface="Wingdings" panose="05000000000000000000" pitchFamily="2" charset="2"/>
              <a:buChar char="ü"/>
            </a:pPr>
            <a:r>
              <a:rPr lang="en-US" dirty="0" smtClean="0"/>
              <a:t>This </a:t>
            </a:r>
            <a:r>
              <a:rPr lang="en-US" dirty="0"/>
              <a:t>is where you evaluate your processes and identify where hazards can be introduced. </a:t>
            </a:r>
            <a:endParaRPr lang="tr-TR" dirty="0" smtClean="0"/>
          </a:p>
          <a:p>
            <a:pPr>
              <a:buFont typeface="Wingdings" panose="05000000000000000000" pitchFamily="2" charset="2"/>
              <a:buChar char="ü"/>
            </a:pPr>
            <a:r>
              <a:rPr lang="en-US" dirty="0" smtClean="0"/>
              <a:t>Hazards </a:t>
            </a:r>
            <a:r>
              <a:rPr lang="en-US" dirty="0"/>
              <a:t>can </a:t>
            </a:r>
            <a:r>
              <a:rPr lang="en-US" dirty="0" smtClean="0"/>
              <a:t>be</a:t>
            </a:r>
            <a:r>
              <a:rPr lang="tr-TR" dirty="0" smtClean="0"/>
              <a:t>;</a:t>
            </a:r>
            <a:r>
              <a:rPr lang="en-US" dirty="0" smtClean="0"/>
              <a:t> </a:t>
            </a:r>
            <a:endParaRPr lang="tr-TR" dirty="0" smtClean="0"/>
          </a:p>
          <a:p>
            <a:pPr>
              <a:buFont typeface="Wingdings" panose="05000000000000000000" pitchFamily="2" charset="2"/>
              <a:buChar char="§"/>
            </a:pPr>
            <a:r>
              <a:rPr lang="en-US" dirty="0" smtClean="0"/>
              <a:t>physical </a:t>
            </a:r>
            <a:r>
              <a:rPr lang="en-US" dirty="0"/>
              <a:t>(i.e. metal contamination), </a:t>
            </a:r>
            <a:endParaRPr lang="tr-TR" dirty="0" smtClean="0"/>
          </a:p>
          <a:p>
            <a:pPr>
              <a:buFont typeface="Wingdings" panose="05000000000000000000" pitchFamily="2" charset="2"/>
              <a:buChar char="§"/>
            </a:pPr>
            <a:r>
              <a:rPr lang="en-US" dirty="0" smtClean="0"/>
              <a:t>chemical </a:t>
            </a:r>
            <a:r>
              <a:rPr lang="en-US" dirty="0"/>
              <a:t>(i.e. can a cleaning product contaminate the product, are there toxins that could contaminate the product?) or </a:t>
            </a:r>
            <a:endParaRPr lang="tr-TR" dirty="0" smtClean="0"/>
          </a:p>
          <a:p>
            <a:pPr>
              <a:buFont typeface="Wingdings" panose="05000000000000000000" pitchFamily="2" charset="2"/>
              <a:buChar char="§"/>
            </a:pPr>
            <a:r>
              <a:rPr lang="en-US" dirty="0" smtClean="0"/>
              <a:t>biological </a:t>
            </a:r>
            <a:r>
              <a:rPr lang="en-US" dirty="0"/>
              <a:t>(at what points could bacteria or virus contaminate your product?). </a:t>
            </a:r>
            <a:endParaRPr lang="tr-TR" dirty="0" smtClean="0"/>
          </a:p>
        </p:txBody>
      </p:sp>
    </p:spTree>
    <p:extLst>
      <p:ext uri="{BB962C8B-B14F-4D97-AF65-F5344CB8AC3E}">
        <p14:creationId xmlns:p14="http://schemas.microsoft.com/office/powerpoint/2010/main" val="41933473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srgbClr val="CC00FF"/>
                </a:solidFill>
              </a:rPr>
              <a:t>1. </a:t>
            </a:r>
            <a:r>
              <a:rPr lang="en-US" dirty="0">
                <a:solidFill>
                  <a:srgbClr val="CC00FF"/>
                </a:solidFill>
              </a:rPr>
              <a:t>Conduct a Hazard Analysis</a:t>
            </a:r>
            <a:endParaRPr lang="tr-TR" dirty="0"/>
          </a:p>
        </p:txBody>
      </p:sp>
      <p:sp>
        <p:nvSpPr>
          <p:cNvPr id="3" name="İçerik Yer Tutucusu 2"/>
          <p:cNvSpPr>
            <a:spLocks noGrp="1"/>
          </p:cNvSpPr>
          <p:nvPr>
            <p:ph idx="1"/>
          </p:nvPr>
        </p:nvSpPr>
        <p:spPr/>
        <p:txBody>
          <a:bodyPr>
            <a:normAutofit fontScale="85000" lnSpcReduction="20000"/>
          </a:bodyPr>
          <a:lstStyle/>
          <a:p>
            <a:pPr>
              <a:buFont typeface="Wingdings" panose="05000000000000000000" pitchFamily="2" charset="2"/>
              <a:buChar char="ü"/>
            </a:pPr>
            <a:r>
              <a:rPr lang="en-US" dirty="0"/>
              <a:t>You will need to make sure that you have the expertise to make an accurate evaluation of the hazards. </a:t>
            </a:r>
            <a:endParaRPr lang="tr-TR" dirty="0" smtClean="0"/>
          </a:p>
          <a:p>
            <a:pPr>
              <a:buFont typeface="Wingdings" panose="05000000000000000000" pitchFamily="2" charset="2"/>
              <a:buChar char="ü"/>
            </a:pPr>
            <a:r>
              <a:rPr lang="en-US" dirty="0" smtClean="0"/>
              <a:t>This </a:t>
            </a:r>
            <a:r>
              <a:rPr lang="en-US" dirty="0"/>
              <a:t>means that if you do not have sufficient expertise in your organization you will need to identify external resources that you can use to perform the hazard analysis</a:t>
            </a:r>
            <a:r>
              <a:rPr lang="en-US" dirty="0" smtClean="0"/>
              <a:t>.</a:t>
            </a:r>
            <a:endParaRPr lang="tr-TR" dirty="0" smtClean="0"/>
          </a:p>
          <a:p>
            <a:pPr>
              <a:buFont typeface="Wingdings" panose="05000000000000000000" pitchFamily="2" charset="2"/>
              <a:buChar char="ü"/>
            </a:pPr>
            <a:r>
              <a:rPr lang="en-US" dirty="0" smtClean="0"/>
              <a:t>The </a:t>
            </a:r>
            <a:r>
              <a:rPr lang="en-US" dirty="0"/>
              <a:t>hazard identification is done in two steps, first the identification of hazards, then an evaluation of the hazard. </a:t>
            </a:r>
            <a:endParaRPr lang="tr-TR" dirty="0" smtClean="0"/>
          </a:p>
          <a:p>
            <a:pPr>
              <a:buFont typeface="Wingdings" panose="05000000000000000000" pitchFamily="2" charset="2"/>
              <a:buChar char="ü"/>
            </a:pPr>
            <a:r>
              <a:rPr lang="en-US" dirty="0" smtClean="0"/>
              <a:t>The </a:t>
            </a:r>
            <a:r>
              <a:rPr lang="en-US" dirty="0"/>
              <a:t>hazard evaluation is a determination of the degree of risk to the user from the identified hazard. </a:t>
            </a:r>
            <a:endParaRPr lang="tr-TR" dirty="0" smtClean="0"/>
          </a:p>
          <a:p>
            <a:pPr>
              <a:buFont typeface="Wingdings" panose="05000000000000000000" pitchFamily="2" charset="2"/>
              <a:buChar char="ü"/>
            </a:pPr>
            <a:r>
              <a:rPr lang="en-US" dirty="0" smtClean="0"/>
              <a:t>Once </a:t>
            </a:r>
            <a:r>
              <a:rPr lang="en-US" dirty="0"/>
              <a:t>the hazard is identified and evaluated the team must identify critical control points. </a:t>
            </a:r>
            <a:endParaRPr lang="tr-TR" dirty="0" smtClean="0"/>
          </a:p>
          <a:p>
            <a:pPr>
              <a:buFont typeface="Wingdings" panose="05000000000000000000" pitchFamily="2" charset="2"/>
              <a:buChar char="ü"/>
            </a:pPr>
            <a:r>
              <a:rPr lang="en-US" dirty="0" smtClean="0"/>
              <a:t>These </a:t>
            </a:r>
            <a:r>
              <a:rPr lang="en-US" dirty="0"/>
              <a:t>are points where the hazard must be controlled or it will present a risk to the end user.</a:t>
            </a:r>
          </a:p>
          <a:p>
            <a:pPr>
              <a:buFont typeface="Wingdings" panose="05000000000000000000" pitchFamily="2" charset="2"/>
              <a:buChar char="ü"/>
            </a:pPr>
            <a:endParaRPr lang="en-US" dirty="0"/>
          </a:p>
          <a:p>
            <a:endParaRPr lang="tr-TR" dirty="0"/>
          </a:p>
        </p:txBody>
      </p:sp>
    </p:spTree>
    <p:extLst>
      <p:ext uri="{BB962C8B-B14F-4D97-AF65-F5344CB8AC3E}">
        <p14:creationId xmlns:p14="http://schemas.microsoft.com/office/powerpoint/2010/main" val="2795114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CC00FF"/>
                </a:solidFill>
              </a:rPr>
              <a:t>2. </a:t>
            </a:r>
            <a:r>
              <a:rPr lang="en-US" dirty="0" smtClean="0">
                <a:solidFill>
                  <a:srgbClr val="CC00FF"/>
                </a:solidFill>
              </a:rPr>
              <a:t>Identify </a:t>
            </a:r>
            <a:r>
              <a:rPr lang="en-US" dirty="0">
                <a:solidFill>
                  <a:srgbClr val="CC00FF"/>
                </a:solidFill>
              </a:rPr>
              <a:t>the Critical Control Points</a:t>
            </a:r>
            <a:endParaRPr lang="tr-TR" dirty="0">
              <a:solidFill>
                <a:srgbClr val="CC00FF"/>
              </a:solidFill>
            </a:endParaRPr>
          </a:p>
        </p:txBody>
      </p:sp>
      <p:sp>
        <p:nvSpPr>
          <p:cNvPr id="3" name="İçerik Yer Tutucusu 2"/>
          <p:cNvSpPr>
            <a:spLocks noGrp="1"/>
          </p:cNvSpPr>
          <p:nvPr>
            <p:ph idx="1"/>
          </p:nvPr>
        </p:nvSpPr>
        <p:spPr/>
        <p:txBody>
          <a:bodyPr/>
          <a:lstStyle/>
          <a:p>
            <a:pPr>
              <a:buFont typeface="Wingdings" panose="05000000000000000000" pitchFamily="2" charset="2"/>
              <a:buChar char="ü"/>
            </a:pPr>
            <a:r>
              <a:rPr lang="en-US" dirty="0" smtClean="0"/>
              <a:t>At </a:t>
            </a:r>
            <a:r>
              <a:rPr lang="en-US" dirty="0"/>
              <a:t>what steps in your process can controls be applied to prevent or eliminate the hazards that have been identified? </a:t>
            </a:r>
            <a:endParaRPr lang="tr-TR" dirty="0" smtClean="0"/>
          </a:p>
          <a:p>
            <a:pPr>
              <a:buFont typeface="Wingdings" panose="05000000000000000000" pitchFamily="2" charset="2"/>
              <a:buChar char="ü"/>
            </a:pPr>
            <a:r>
              <a:rPr lang="en-US" dirty="0" smtClean="0"/>
              <a:t>These </a:t>
            </a:r>
            <a:r>
              <a:rPr lang="en-US" dirty="0"/>
              <a:t>are your critical control points. </a:t>
            </a:r>
            <a:endParaRPr lang="tr-TR" dirty="0" smtClean="0"/>
          </a:p>
          <a:p>
            <a:pPr>
              <a:buFont typeface="Wingdings" panose="05000000000000000000" pitchFamily="2" charset="2"/>
              <a:buChar char="ü"/>
            </a:pPr>
            <a:r>
              <a:rPr lang="en-US" dirty="0" smtClean="0"/>
              <a:t>For </a:t>
            </a:r>
            <a:r>
              <a:rPr lang="en-US" dirty="0"/>
              <a:t>each critical control point you will identify the preventive measure. </a:t>
            </a:r>
            <a:endParaRPr lang="tr-TR" dirty="0" smtClean="0"/>
          </a:p>
          <a:p>
            <a:pPr>
              <a:buFont typeface="Wingdings" panose="05000000000000000000" pitchFamily="2" charset="2"/>
              <a:buChar char="ü"/>
            </a:pPr>
            <a:r>
              <a:rPr lang="en-US" dirty="0" smtClean="0"/>
              <a:t>How </a:t>
            </a:r>
            <a:r>
              <a:rPr lang="en-US" dirty="0"/>
              <a:t>will you prevent the hazard?: </a:t>
            </a:r>
            <a:r>
              <a:rPr lang="en-US" dirty="0" smtClean="0"/>
              <a:t>Use </a:t>
            </a:r>
            <a:r>
              <a:rPr lang="en-US" dirty="0"/>
              <a:t>of specific Temperature, </a:t>
            </a:r>
            <a:r>
              <a:rPr lang="en-US" dirty="0" err="1"/>
              <a:t>ph</a:t>
            </a:r>
            <a:r>
              <a:rPr lang="en-US" dirty="0"/>
              <a:t>, time, procedures?</a:t>
            </a:r>
          </a:p>
          <a:p>
            <a:pPr>
              <a:buFont typeface="Wingdings" panose="05000000000000000000" pitchFamily="2" charset="2"/>
              <a:buChar char="ü"/>
            </a:pPr>
            <a:endParaRPr lang="tr-TR" dirty="0"/>
          </a:p>
        </p:txBody>
      </p:sp>
    </p:spTree>
    <p:extLst>
      <p:ext uri="{BB962C8B-B14F-4D97-AF65-F5344CB8AC3E}">
        <p14:creationId xmlns:p14="http://schemas.microsoft.com/office/powerpoint/2010/main" val="41655210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151188"/>
            <a:ext cx="10515600" cy="2297864"/>
          </a:xfrm>
        </p:spPr>
        <p:txBody>
          <a:bodyPr>
            <a:normAutofit fontScale="90000"/>
          </a:bodyPr>
          <a:lstStyle/>
          <a:p>
            <a:r>
              <a:rPr lang="tr-TR" dirty="0" smtClean="0">
                <a:solidFill>
                  <a:srgbClr val="CC00FF"/>
                </a:solidFill>
              </a:rPr>
              <a:t>3. </a:t>
            </a:r>
            <a:r>
              <a:rPr lang="en-US" dirty="0" smtClean="0">
                <a:solidFill>
                  <a:srgbClr val="CC00FF"/>
                </a:solidFill>
              </a:rPr>
              <a:t>Establish </a:t>
            </a:r>
            <a:r>
              <a:rPr lang="en-US" dirty="0">
                <a:solidFill>
                  <a:srgbClr val="CC00FF"/>
                </a:solidFill>
              </a:rPr>
              <a:t>a maximum or minimum limit for temperature, time, pH, salt level, chlorine level or other processing characteristic that will control the hazard. </a:t>
            </a:r>
            <a:endParaRPr lang="tr-TR" dirty="0">
              <a:solidFill>
                <a:srgbClr val="CC00FF"/>
              </a:solidFill>
            </a:endParaRPr>
          </a:p>
        </p:txBody>
      </p:sp>
      <p:sp>
        <p:nvSpPr>
          <p:cNvPr id="3" name="İçerik Yer Tutucusu 2"/>
          <p:cNvSpPr>
            <a:spLocks noGrp="1"/>
          </p:cNvSpPr>
          <p:nvPr>
            <p:ph idx="1"/>
          </p:nvPr>
        </p:nvSpPr>
        <p:spPr>
          <a:xfrm>
            <a:off x="838200" y="4058653"/>
            <a:ext cx="10515600" cy="2118310"/>
          </a:xfrm>
        </p:spPr>
        <p:txBody>
          <a:bodyPr/>
          <a:lstStyle/>
          <a:p>
            <a:pPr>
              <a:buFont typeface="Wingdings" panose="05000000000000000000" pitchFamily="2" charset="2"/>
              <a:buChar char="ü"/>
            </a:pPr>
            <a:r>
              <a:rPr lang="en-US" dirty="0" smtClean="0"/>
              <a:t>This </a:t>
            </a:r>
            <a:r>
              <a:rPr lang="en-US" dirty="0"/>
              <a:t>is the critical limit for the CCP. If this limit is ever exceeded corrective action must be taken, and all affected product controlled.</a:t>
            </a:r>
            <a:endParaRPr lang="tr-TR" dirty="0"/>
          </a:p>
        </p:txBody>
      </p:sp>
    </p:spTree>
    <p:extLst>
      <p:ext uri="{BB962C8B-B14F-4D97-AF65-F5344CB8AC3E}">
        <p14:creationId xmlns:p14="http://schemas.microsoft.com/office/powerpoint/2010/main" val="7370584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95</TotalTime>
  <Words>1080</Words>
  <Application>Microsoft Office PowerPoint</Application>
  <PresentationFormat>Geniş ekran</PresentationFormat>
  <Paragraphs>72</Paragraphs>
  <Slides>18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18</vt:i4>
      </vt:variant>
    </vt:vector>
  </HeadingPairs>
  <TitlesOfParts>
    <vt:vector size="23" baseType="lpstr">
      <vt:lpstr>Arial</vt:lpstr>
      <vt:lpstr>Calibri</vt:lpstr>
      <vt:lpstr>Calibri Light</vt:lpstr>
      <vt:lpstr>Wingdings</vt:lpstr>
      <vt:lpstr>Office Teması</vt:lpstr>
      <vt:lpstr>HACCP in Milk Industry</vt:lpstr>
      <vt:lpstr>What is HACCP?</vt:lpstr>
      <vt:lpstr>Building a HACCP System</vt:lpstr>
      <vt:lpstr>Building a HACCP System</vt:lpstr>
      <vt:lpstr>Why use HACCP?</vt:lpstr>
      <vt:lpstr>HACCP is based on seven principles: 1. Conduct a Hazard Analysis</vt:lpstr>
      <vt:lpstr>1. Conduct a Hazard Analysis</vt:lpstr>
      <vt:lpstr>2. Identify the Critical Control Points</vt:lpstr>
      <vt:lpstr>3. Establish a maximum or minimum limit for temperature, time, pH, salt level, chlorine level or other processing characteristic that will control the hazard. </vt:lpstr>
      <vt:lpstr>4. Establish Critical Limits</vt:lpstr>
      <vt:lpstr>5. Establish Monitoring Procedures</vt:lpstr>
      <vt:lpstr>5. Establish Monitoring Procedures</vt:lpstr>
      <vt:lpstr>6. Establish Corrective Actions</vt:lpstr>
      <vt:lpstr>7. Establish Record Keeping Procedures</vt:lpstr>
      <vt:lpstr>8. Establish Verification Procedures</vt:lpstr>
      <vt:lpstr>PowerPoint Sunusu</vt:lpstr>
      <vt:lpstr>PROCESSING STEPS</vt:lpstr>
      <vt:lpstr>HAZARDS ANALYSIS FOR PROCESS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HACCP in Milk Industry</dc:title>
  <dc:creator>Bahar</dc:creator>
  <cp:lastModifiedBy>Bahar</cp:lastModifiedBy>
  <cp:revision>5</cp:revision>
  <dcterms:created xsi:type="dcterms:W3CDTF">2017-11-28T06:28:50Z</dcterms:created>
  <dcterms:modified xsi:type="dcterms:W3CDTF">2018-04-09T13:10:03Z</dcterms:modified>
</cp:coreProperties>
</file>