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60" r:id="rId6"/>
    <p:sldId id="262"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err="1"/>
              <a:t>Gombrowicz’in</a:t>
            </a:r>
            <a:r>
              <a:rPr lang="tr-TR" b="1" dirty="0"/>
              <a:t> Romanında Başkahraman</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0613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Groteskin önemli kuramcılarından olan Kayser, sözcüğün abartılı soytarılık biçiminde ele alınmasına itiraz etmiş ve groteskin itici ya da korkutucu anlamının önemine değinmiştir. 18. ve 19. yüzyıllarda groteskin rahatsız edici niteliğini vurgulayan yazarlar arasında John </a:t>
            </a:r>
            <a:r>
              <a:rPr lang="tr-TR" dirty="0" err="1"/>
              <a:t>Ruskin</a:t>
            </a:r>
            <a:r>
              <a:rPr lang="tr-TR" dirty="0"/>
              <a:t> ve Victor Hugo gibi isimler vardır.</a:t>
            </a:r>
          </a:p>
          <a:p>
            <a:r>
              <a:rPr lang="tr-TR" dirty="0"/>
              <a:t>Çağımız yazarlarından Philip </a:t>
            </a:r>
            <a:r>
              <a:rPr lang="tr-TR" dirty="0" err="1"/>
              <a:t>Thomson</a:t>
            </a:r>
            <a:r>
              <a:rPr lang="tr-TR" dirty="0"/>
              <a:t> </a:t>
            </a:r>
            <a:r>
              <a:rPr lang="tr-TR" i="1" dirty="0" err="1"/>
              <a:t>The</a:t>
            </a:r>
            <a:r>
              <a:rPr lang="tr-TR" i="1" dirty="0"/>
              <a:t> </a:t>
            </a:r>
            <a:r>
              <a:rPr lang="tr-TR" i="1" dirty="0" err="1"/>
              <a:t>Grotesque</a:t>
            </a:r>
            <a:r>
              <a:rPr lang="tr-TR" i="1" dirty="0"/>
              <a:t> </a:t>
            </a:r>
            <a:r>
              <a:rPr lang="tr-TR" dirty="0"/>
              <a:t>adlı çalışmasında groteskin en tutarlı biçimde göze çarpan özelliğinin, ister çelişki, çatışma, ister türdeş olmayanın karışımı ya da uyuşmazlıkların çatışması olarak ima edilmiş olsun, ana öğesinin uyumsuzluk olduğunu belirtir.</a:t>
            </a:r>
          </a:p>
          <a:p>
            <a:r>
              <a:rPr lang="tr-TR" dirty="0"/>
              <a:t>Değişik kuramcılar groteski farklı açılar ve felsefi görüşlerle yorumlayarak ya da belirli öğelerini ön planda tutarak değişik tanımlara ulaşmışlardır</a:t>
            </a:r>
          </a:p>
          <a:p>
            <a:endParaRPr lang="tr-TR" dirty="0"/>
          </a:p>
        </p:txBody>
      </p:sp>
    </p:spTree>
    <p:extLst>
      <p:ext uri="{BB962C8B-B14F-4D97-AF65-F5344CB8AC3E}">
        <p14:creationId xmlns:p14="http://schemas.microsoft.com/office/powerpoint/2010/main" val="3907742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TRANS-ATLANTİK VE GROTESK</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err="1" smtClean="0"/>
              <a:t>Gombrowicz</a:t>
            </a:r>
            <a:r>
              <a:rPr lang="tr-TR" dirty="0" smtClean="0"/>
              <a:t>, Trans-Atlantik’te biçimleri </a:t>
            </a:r>
            <a:r>
              <a:rPr lang="tr-TR" dirty="0"/>
              <a:t>parçalamak içinse </a:t>
            </a:r>
            <a:r>
              <a:rPr lang="tr-TR" dirty="0" smtClean="0"/>
              <a:t>groteski oluşturan öğeler ve groteskin işlevlerinden </a:t>
            </a:r>
            <a:r>
              <a:rPr lang="tr-TR" dirty="0"/>
              <a:t>faydalanır. </a:t>
            </a:r>
            <a:endParaRPr lang="tr-TR" dirty="0" smtClean="0"/>
          </a:p>
          <a:p>
            <a:r>
              <a:rPr lang="tr-TR" dirty="0" smtClean="0"/>
              <a:t>grotesk </a:t>
            </a:r>
            <a:r>
              <a:rPr lang="tr-TR" dirty="0"/>
              <a:t>anlatıyı oluşturan öğeleri </a:t>
            </a:r>
            <a:r>
              <a:rPr lang="tr-TR" i="1" dirty="0" err="1" smtClean="0"/>
              <a:t>absürd</a:t>
            </a:r>
            <a:r>
              <a:rPr lang="tr-TR" dirty="0"/>
              <a:t>, deformasyon, tersine dönmüş dünya, geleneksel yapının bozulması, neden sonuç ilişkisizliği ve farklı stillerin bir arada kullanılması olarak </a:t>
            </a:r>
            <a:r>
              <a:rPr lang="tr-TR" dirty="0" smtClean="0"/>
              <a:t>sıralamak mümkündür. </a:t>
            </a:r>
          </a:p>
        </p:txBody>
      </p:sp>
    </p:spTree>
    <p:extLst>
      <p:ext uri="{BB962C8B-B14F-4D97-AF65-F5344CB8AC3E}">
        <p14:creationId xmlns:p14="http://schemas.microsoft.com/office/powerpoint/2010/main" val="452189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Gerçek aranırken, arzuya uygun gerçeğin bulunamaması insanı ve sanatı huzursuzlukla doldurur. Bu bağlamda </a:t>
            </a:r>
            <a:r>
              <a:rPr lang="tr-TR" dirty="0" err="1"/>
              <a:t>absürd</a:t>
            </a:r>
            <a:r>
              <a:rPr lang="tr-TR" dirty="0"/>
              <a:t> bu huzursuzluğu ve uyumsuzluğu yansıtmaktadır. Gösterilmek istenen gerçek farklı bir biçimde yansıtılır ve daha etkili bir biçimde altı çizilir. Eserde yer alan </a:t>
            </a:r>
            <a:r>
              <a:rPr lang="tr-TR" dirty="0" err="1"/>
              <a:t>Gombrowicz</a:t>
            </a:r>
            <a:r>
              <a:rPr lang="tr-TR" dirty="0"/>
              <a:t> ve </a:t>
            </a:r>
            <a:r>
              <a:rPr lang="tr-TR" dirty="0" err="1"/>
              <a:t>Cieciszowski</a:t>
            </a:r>
            <a:r>
              <a:rPr lang="tr-TR" dirty="0"/>
              <a:t> arasındaki diyalog </a:t>
            </a:r>
            <a:r>
              <a:rPr lang="tr-TR" dirty="0" err="1"/>
              <a:t>absürd</a:t>
            </a:r>
            <a:r>
              <a:rPr lang="tr-TR" dirty="0"/>
              <a:t> öğelerden </a:t>
            </a:r>
            <a:r>
              <a:rPr lang="tr-TR" dirty="0" smtClean="0"/>
              <a:t>biridir.</a:t>
            </a:r>
          </a:p>
          <a:p>
            <a:r>
              <a:rPr lang="tr-TR" dirty="0"/>
              <a:t>Anlatılan dünyanın yabancılaşmaya uğramasıyla ya da biçim bozukluğuna uğramasıyla, ters düz edilerek değişime uğramasıyla deformasyon elde edilir. </a:t>
            </a:r>
          </a:p>
          <a:p>
            <a:endParaRPr lang="tr-TR" dirty="0" smtClean="0"/>
          </a:p>
        </p:txBody>
      </p:sp>
    </p:spTree>
    <p:extLst>
      <p:ext uri="{BB962C8B-B14F-4D97-AF65-F5344CB8AC3E}">
        <p14:creationId xmlns:p14="http://schemas.microsoft.com/office/powerpoint/2010/main" val="3629301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Deformasyonun başka bir biçimi de tersine dönmüş dünyadır.  Bir karnaval havasını yansıtan bir kaos içinde,  eskisinin tam tersi bir dünya </a:t>
            </a:r>
            <a:r>
              <a:rPr lang="tr-TR" dirty="0" smtClean="0"/>
              <a:t>yaratılmalıdır. Yapıtta bu örnekleri bulmak mümkündür.</a:t>
            </a:r>
          </a:p>
          <a:p>
            <a:r>
              <a:rPr lang="tr-TR" dirty="0"/>
              <a:t>Neden sonuç ilişkisizliği </a:t>
            </a:r>
            <a:r>
              <a:rPr lang="tr-TR" dirty="0" smtClean="0"/>
              <a:t>de romanın </a:t>
            </a:r>
            <a:r>
              <a:rPr lang="tr-TR" dirty="0"/>
              <a:t>geneline yansımıştır. Birbirlerini mahmuzlayan memurların davranışlarından, tavşansız olarak bilinen bir arazide çıkılan tavşan avında, atların birbirini ısırmasında ve sıralanabilecek başka birçok örnekte bu öğe bulunmaktadır. </a:t>
            </a:r>
          </a:p>
          <a:p>
            <a:endParaRPr lang="tr-TR" dirty="0"/>
          </a:p>
        </p:txBody>
      </p:sp>
    </p:spTree>
    <p:extLst>
      <p:ext uri="{BB962C8B-B14F-4D97-AF65-F5344CB8AC3E}">
        <p14:creationId xmlns:p14="http://schemas.microsoft.com/office/powerpoint/2010/main" val="2094204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a:t>Gombrowicz</a:t>
            </a:r>
            <a:r>
              <a:rPr lang="tr-TR" dirty="0"/>
              <a:t> Atlantik Ötesi’nde groteskin tüm öğelerini etkileyici biçimde yansıtmış, aynı zamanda işlevlerini de kullanmıştır. Parodi, ironi, mizah ve gülmece, yergi groteskin işlevlerini oluşturmaktadır. Eser türü olarak bile başka bir </a:t>
            </a:r>
            <a:r>
              <a:rPr lang="tr-TR" dirty="0" smtClean="0"/>
              <a:t>türün, </a:t>
            </a:r>
            <a:r>
              <a:rPr lang="tr-TR" dirty="0" err="1" smtClean="0"/>
              <a:t>Gawęda</a:t>
            </a:r>
            <a:r>
              <a:rPr lang="tr-TR" dirty="0" smtClean="0"/>
              <a:t> </a:t>
            </a:r>
            <a:r>
              <a:rPr lang="tr-TR" dirty="0"/>
              <a:t>türünün parodisidir.</a:t>
            </a:r>
          </a:p>
          <a:p>
            <a:endParaRPr lang="tr-TR" dirty="0"/>
          </a:p>
        </p:txBody>
      </p:sp>
    </p:spTree>
    <p:extLst>
      <p:ext uri="{BB962C8B-B14F-4D97-AF65-F5344CB8AC3E}">
        <p14:creationId xmlns:p14="http://schemas.microsoft.com/office/powerpoint/2010/main" val="2956669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Gombrowicz</a:t>
            </a:r>
            <a:r>
              <a:rPr lang="tr-TR" dirty="0"/>
              <a:t>, </a:t>
            </a:r>
            <a:r>
              <a:rPr lang="tr-TR" dirty="0" err="1"/>
              <a:t>Witold</a:t>
            </a:r>
            <a:r>
              <a:rPr lang="tr-TR" dirty="0"/>
              <a:t>. </a:t>
            </a:r>
            <a:r>
              <a:rPr lang="tr-TR" i="1" dirty="0"/>
              <a:t>Günlük 1953-1958. </a:t>
            </a:r>
            <a:r>
              <a:rPr lang="tr-TR" i="1" dirty="0" err="1"/>
              <a:t>I.Cilt</a:t>
            </a:r>
            <a:r>
              <a:rPr lang="tr-TR" i="1" dirty="0"/>
              <a:t>.</a:t>
            </a:r>
            <a:r>
              <a:rPr lang="tr-TR" dirty="0"/>
              <a:t> </a:t>
            </a:r>
            <a:r>
              <a:rPr lang="tr-TR" dirty="0" err="1"/>
              <a:t>Çev</a:t>
            </a:r>
            <a:r>
              <a:rPr lang="tr-TR" dirty="0"/>
              <a:t>: Neşe </a:t>
            </a:r>
            <a:r>
              <a:rPr lang="tr-TR" dirty="0" err="1"/>
              <a:t>Taluy</a:t>
            </a:r>
            <a:r>
              <a:rPr lang="tr-TR" dirty="0"/>
              <a:t> Yüce. İstanbul: YKY, </a:t>
            </a:r>
            <a:r>
              <a:rPr lang="tr-TR" dirty="0" smtClean="0"/>
              <a:t>2015.</a:t>
            </a:r>
          </a:p>
          <a:p>
            <a:r>
              <a:rPr lang="tr-TR" dirty="0" err="1" smtClean="0"/>
              <a:t>Gombrowicz</a:t>
            </a:r>
            <a:r>
              <a:rPr lang="tr-TR" dirty="0"/>
              <a:t>, </a:t>
            </a:r>
            <a:r>
              <a:rPr lang="tr-TR" dirty="0" err="1"/>
              <a:t>Witold</a:t>
            </a:r>
            <a:r>
              <a:rPr lang="tr-TR" dirty="0"/>
              <a:t>. </a:t>
            </a:r>
            <a:r>
              <a:rPr lang="tr-TR" i="1" dirty="0" smtClean="0"/>
              <a:t>Trans-Atlantik.</a:t>
            </a:r>
            <a:r>
              <a:rPr lang="tr-TR" dirty="0" smtClean="0"/>
              <a:t> </a:t>
            </a:r>
            <a:r>
              <a:rPr lang="tr-TR" dirty="0" err="1"/>
              <a:t>Çev</a:t>
            </a:r>
            <a:r>
              <a:rPr lang="tr-TR" dirty="0"/>
              <a:t>: Neşe </a:t>
            </a:r>
            <a:r>
              <a:rPr lang="tr-TR" dirty="0" err="1"/>
              <a:t>Taluy</a:t>
            </a:r>
            <a:r>
              <a:rPr lang="tr-TR" dirty="0"/>
              <a:t> Yüce. İstanbul: </a:t>
            </a:r>
            <a:r>
              <a:rPr lang="tr-TR" dirty="0" smtClean="0"/>
              <a:t>Everest yayınları, 2017.</a:t>
            </a:r>
            <a:endParaRPr lang="tr-TR" dirty="0"/>
          </a:p>
          <a:p>
            <a:endParaRPr lang="tr-TR" dirty="0" smtClean="0"/>
          </a:p>
        </p:txBody>
      </p:sp>
    </p:spTree>
    <p:extLst>
      <p:ext uri="{BB962C8B-B14F-4D97-AF65-F5344CB8AC3E}">
        <p14:creationId xmlns:p14="http://schemas.microsoft.com/office/powerpoint/2010/main" val="65823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368</Words>
  <Application>Microsoft Office PowerPoint</Application>
  <PresentationFormat>Ekran Gösterisi (4:3)</PresentationFormat>
  <Paragraphs>15</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Gombrowicz’in Romanında Başkahraman</vt:lpstr>
      <vt:lpstr>PowerPoint Sunusu</vt:lpstr>
      <vt:lpstr>TRANS-ATLANTİK VE GROTESK </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Gombrowicz’in Romanında Başkahraman</dc:title>
  <dc:creator>nevra vardal</dc:creator>
  <cp:lastModifiedBy>nevra vardal</cp:lastModifiedBy>
  <cp:revision>21</cp:revision>
  <dcterms:created xsi:type="dcterms:W3CDTF">2020-05-11T13:40:06Z</dcterms:created>
  <dcterms:modified xsi:type="dcterms:W3CDTF">2020-05-20T08:57:09Z</dcterms:modified>
</cp:coreProperties>
</file>