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0" r:id="rId5"/>
    <p:sldId id="273" r:id="rId6"/>
    <p:sldId id="281" r:id="rId7"/>
    <p:sldId id="282" r:id="rId8"/>
    <p:sldId id="283" r:id="rId9"/>
    <p:sldId id="284" r:id="rId10"/>
    <p:sldId id="285" r:id="rId11"/>
    <p:sldId id="28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3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04.02.2020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04.02.2020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04.02.2020</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solidFill>
                  <a:schemeClr val="tx2">
                    <a:lumMod val="10000"/>
                  </a:schemeClr>
                </a:solidFill>
              </a:rPr>
              <a:t>PROTOKOL NEDİR?</a:t>
            </a:r>
            <a:r>
              <a:rPr lang="tr-TR" dirty="0" smtClean="0">
                <a:solidFill>
                  <a:schemeClr val="tx2">
                    <a:lumMod val="10000"/>
                  </a:schemeClr>
                </a:solidFill>
              </a:rPr>
              <a:t> </a:t>
            </a:r>
            <a:endParaRPr lang="tr-TR" dirty="0">
              <a:solidFill>
                <a:schemeClr val="tx2">
                  <a:lumMod val="10000"/>
                </a:schemeClr>
              </a:solidFill>
            </a:endParaRPr>
          </a:p>
        </p:txBody>
      </p:sp>
    </p:spTree>
    <p:extLst>
      <p:ext uri="{BB962C8B-B14F-4D97-AF65-F5344CB8AC3E}">
        <p14:creationId xmlns:p14="http://schemas.microsoft.com/office/powerpoint/2010/main" val="1839765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smtClean="0"/>
              <a:t>Protokolün amacı düzeni bozmak değil, varsa düzensizliğe son vererek toplumsal ilişkilerin gelişmesini sağlayan nezaket ve karşılıklı saygı ortamını yaratmak olduğunun unutulmaması gerekir.</a:t>
            </a:r>
          </a:p>
          <a:p>
            <a:pPr marL="0" indent="0" algn="just">
              <a:buNone/>
            </a:pPr>
            <a:endParaRPr lang="tr-TR" dirty="0" smtClean="0"/>
          </a:p>
          <a:p>
            <a:pPr algn="just"/>
            <a:r>
              <a:rPr lang="tr-TR" dirty="0" smtClean="0"/>
              <a:t>Eğitim almış kişi kendisine saygı duyduğu için başkalarına da daima nazik ve iyi tavır içinde hareket ederek saygı duyar.</a:t>
            </a:r>
            <a:endParaRPr lang="tr-TR" dirty="0"/>
          </a:p>
        </p:txBody>
      </p:sp>
    </p:spTree>
    <p:extLst>
      <p:ext uri="{BB962C8B-B14F-4D97-AF65-F5344CB8AC3E}">
        <p14:creationId xmlns:p14="http://schemas.microsoft.com/office/powerpoint/2010/main" val="237750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algn="just"/>
            <a:r>
              <a:rPr lang="tr-TR" dirty="0" smtClean="0"/>
              <a:t>Görgü Kuralları karşılıklı saygı ve anlayışa dayanan öğrenilmesi gereken kurallardır. Nerede nasıl davranacağını bilmek önemlidir.</a:t>
            </a:r>
          </a:p>
          <a:p>
            <a:pPr marL="0" indent="0" algn="just">
              <a:buNone/>
            </a:pPr>
            <a:endParaRPr lang="tr-TR" dirty="0" smtClean="0"/>
          </a:p>
          <a:p>
            <a:pPr algn="just"/>
            <a:r>
              <a:rPr lang="tr-TR" dirty="0" smtClean="0"/>
              <a:t>Tanışma ve Tanıştırılmada, yazarken ve konuşurken, hitap etmede, telefonla konuşmada, giyimde, selamlaşmada, karşılama ve uğurlamada, otomobilde, törenlerde, ziyaret ve görüşmelerde, armağan alıp vermede, çiçek göndermede, sanatsal etkinliklerde, sigara içmede, davetlerde, yemeklerde, büfeler vb. etkinliklerde protokol kurallarına titizlikle uyulması ve uygulanması gerekmektedir. </a:t>
            </a:r>
            <a:endParaRPr lang="tr-TR" dirty="0"/>
          </a:p>
        </p:txBody>
      </p:sp>
    </p:spTree>
    <p:extLst>
      <p:ext uri="{BB962C8B-B14F-4D97-AF65-F5344CB8AC3E}">
        <p14:creationId xmlns:p14="http://schemas.microsoft.com/office/powerpoint/2010/main" val="2686227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3068960"/>
            <a:ext cx="7745505" cy="2116757"/>
          </a:xfrm>
        </p:spPr>
        <p:txBody>
          <a:bodyPr>
            <a:noAutofit/>
          </a:bodyPr>
          <a:lstStyle/>
          <a:p>
            <a:pPr algn="just"/>
            <a:r>
              <a:rPr lang="tr-TR" dirty="0" smtClean="0"/>
              <a:t>GENİŞ ANLAMDA:</a:t>
            </a:r>
            <a:r>
              <a:rPr lang="tr-TR" dirty="0"/>
              <a:t> </a:t>
            </a:r>
            <a:r>
              <a:rPr lang="tr-TR" dirty="0" smtClean="0"/>
              <a:t>Devlet geleneklerinde, uluslararası ilişkilerde, sosyal davranış kurallarında, kamu ilişkilerinde, törenlerde, resmi ilişkilerde NEZAKETİ temel alan bir sanatın, bir tekniğin uygulanmasına PROTOKOL denir.</a:t>
            </a:r>
            <a:endParaRPr lang="tr-TR" dirty="0" smtClean="0"/>
          </a:p>
        </p:txBody>
      </p:sp>
    </p:spTree>
    <p:extLst>
      <p:ext uri="{BB962C8B-B14F-4D97-AF65-F5344CB8AC3E}">
        <p14:creationId xmlns:p14="http://schemas.microsoft.com/office/powerpoint/2010/main" val="373840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3212976"/>
            <a:ext cx="7745505" cy="1468685"/>
          </a:xfrm>
        </p:spPr>
        <p:txBody>
          <a:bodyPr/>
          <a:lstStyle/>
          <a:p>
            <a:pPr algn="just"/>
            <a:r>
              <a:rPr lang="tr-TR" dirty="0" smtClean="0"/>
              <a:t>DAR ANLAMDA: Kamu belgelerinin aslı, uluslararası konferansların, anlaşmaların tutanaklarına PROTOKOL denir.</a:t>
            </a:r>
            <a:endParaRPr lang="tr-TR" dirty="0"/>
          </a:p>
        </p:txBody>
      </p:sp>
    </p:spTree>
    <p:extLst>
      <p:ext uri="{BB962C8B-B14F-4D97-AF65-F5344CB8AC3E}">
        <p14:creationId xmlns:p14="http://schemas.microsoft.com/office/powerpoint/2010/main" val="272776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2924944"/>
            <a:ext cx="7745505" cy="2692821"/>
          </a:xfrm>
        </p:spPr>
        <p:txBody>
          <a:bodyPr/>
          <a:lstStyle/>
          <a:p>
            <a:pPr algn="just"/>
            <a:r>
              <a:rPr lang="tr-TR" dirty="0" smtClean="0"/>
              <a:t>Türkiye Cumhuriyeti’nin devlet protokolünün sorumluluğu, Atatürk’ün Cumhurbaşkanlığı döneminde Ocak 1927 tarihinde Dışişleri Bakanlığı Protokol Genel Müdürlüğüne verilmiştir.</a:t>
            </a:r>
            <a:endParaRPr lang="tr-TR" dirty="0" smtClean="0"/>
          </a:p>
        </p:txBody>
      </p:sp>
    </p:spTree>
    <p:extLst>
      <p:ext uri="{BB962C8B-B14F-4D97-AF65-F5344CB8AC3E}">
        <p14:creationId xmlns:p14="http://schemas.microsoft.com/office/powerpoint/2010/main" val="1897453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2996952"/>
            <a:ext cx="7745505" cy="1512168"/>
          </a:xfrm>
        </p:spPr>
        <p:txBody>
          <a:bodyPr/>
          <a:lstStyle/>
          <a:p>
            <a:pPr algn="just"/>
            <a:r>
              <a:rPr lang="tr-TR" dirty="0" smtClean="0"/>
              <a:t>Sosyal davranışın temelini oluşturan TERBİYE, NEZAKET ve </a:t>
            </a:r>
            <a:r>
              <a:rPr lang="tr-TR" dirty="0" err="1" smtClean="0"/>
              <a:t>ZARAFET’in</a:t>
            </a:r>
            <a:r>
              <a:rPr lang="tr-TR" dirty="0" smtClean="0"/>
              <a:t> içerikleri protokol uygulamalarına yön verir, anlam kazandırır.</a:t>
            </a:r>
            <a:endParaRPr lang="tr-TR" dirty="0"/>
          </a:p>
          <a:p>
            <a:pPr algn="just"/>
            <a:endParaRPr lang="tr-TR" dirty="0"/>
          </a:p>
          <a:p>
            <a:pPr algn="just"/>
            <a:endParaRPr lang="tr-TR" dirty="0"/>
          </a:p>
        </p:txBody>
      </p:sp>
    </p:spTree>
    <p:extLst>
      <p:ext uri="{BB962C8B-B14F-4D97-AF65-F5344CB8AC3E}">
        <p14:creationId xmlns:p14="http://schemas.microsoft.com/office/powerpoint/2010/main" val="2218730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2852936"/>
            <a:ext cx="7745505" cy="1468685"/>
          </a:xfrm>
        </p:spPr>
        <p:txBody>
          <a:bodyPr/>
          <a:lstStyle/>
          <a:p>
            <a:pPr algn="just"/>
            <a:r>
              <a:rPr lang="tr-TR" dirty="0" smtClean="0"/>
              <a:t>İnsan ailesi ve toplumu içerisinde eğitilerek toplum </a:t>
            </a:r>
            <a:r>
              <a:rPr lang="tr-TR" dirty="0" err="1" smtClean="0"/>
              <a:t>kuralalrına</a:t>
            </a:r>
            <a:r>
              <a:rPr lang="tr-TR" dirty="0" smtClean="0"/>
              <a:t> uyum göstermede alışkanlık kazanır. Diğer bir deyişle TERBİYELİ olur.</a:t>
            </a:r>
          </a:p>
          <a:p>
            <a:pPr algn="just"/>
            <a:endParaRPr lang="tr-TR" dirty="0"/>
          </a:p>
        </p:txBody>
      </p:sp>
    </p:spTree>
    <p:extLst>
      <p:ext uri="{BB962C8B-B14F-4D97-AF65-F5344CB8AC3E}">
        <p14:creationId xmlns:p14="http://schemas.microsoft.com/office/powerpoint/2010/main" val="659389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2492896"/>
            <a:ext cx="7745505" cy="3877815"/>
          </a:xfrm>
        </p:spPr>
        <p:txBody>
          <a:bodyPr/>
          <a:lstStyle/>
          <a:p>
            <a:pPr algn="just"/>
            <a:r>
              <a:rPr lang="tr-TR" dirty="0" smtClean="0"/>
              <a:t>NEZAKET ise bu gelişmelerin ötesinde bir anlayıştır. Geleneklere uygun, saygılı, hoşgörülü, dürüst, haksever, </a:t>
            </a:r>
            <a:r>
              <a:rPr lang="tr-TR" dirty="0" err="1" smtClean="0"/>
              <a:t>hatırsayar</a:t>
            </a:r>
            <a:r>
              <a:rPr lang="tr-TR" dirty="0" smtClean="0"/>
              <a:t>, kadirşinas, minnettar gibi kişisel niteliklerin NAZİK davranan kişilerde var olduğu düşünülür. Örf ve adetlere, zamana, yere, şahsiyetlere, cinsiyet farkına ve sosyal çevre farkına göre BİLGİ ve ERDEM bakımından olgunluğa ulaşan kişilerin davranışlarında görülür. </a:t>
            </a:r>
            <a:endParaRPr lang="tr-TR" dirty="0"/>
          </a:p>
        </p:txBody>
      </p:sp>
    </p:spTree>
    <p:extLst>
      <p:ext uri="{BB962C8B-B14F-4D97-AF65-F5344CB8AC3E}">
        <p14:creationId xmlns:p14="http://schemas.microsoft.com/office/powerpoint/2010/main" val="1772341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2780928"/>
            <a:ext cx="7745505" cy="1756717"/>
          </a:xfrm>
        </p:spPr>
        <p:txBody>
          <a:bodyPr/>
          <a:lstStyle/>
          <a:p>
            <a:pPr algn="just"/>
            <a:r>
              <a:rPr lang="tr-TR" dirty="0" smtClean="0"/>
              <a:t>ZARAFET ise zorunluluk olmadan, karşılık beklemeden, geleneklere uygun, güvenli, ölçülü yakışık alan sadelik içinde rahat ve akıcı sözler ve hareketlerle kişinin yarattığı etkidir.</a:t>
            </a:r>
            <a:endParaRPr lang="tr-TR" dirty="0"/>
          </a:p>
        </p:txBody>
      </p:sp>
    </p:spTree>
    <p:extLst>
      <p:ext uri="{BB962C8B-B14F-4D97-AF65-F5344CB8AC3E}">
        <p14:creationId xmlns:p14="http://schemas.microsoft.com/office/powerpoint/2010/main" val="545155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2636913"/>
            <a:ext cx="7745505" cy="2088232"/>
          </a:xfrm>
        </p:spPr>
        <p:txBody>
          <a:bodyPr/>
          <a:lstStyle/>
          <a:p>
            <a:pPr algn="just"/>
            <a:r>
              <a:rPr lang="tr-TR" dirty="0" smtClean="0"/>
              <a:t>ESTETİK insan zekası ile duyguları arasında oluşan bir ahenktir. Gelişmiş toplumun temel estetik değerlerine Oda, Salon, Tören Alanı Donatımı, Masa Üstü Süslemelerine, Kıyafet Seçimlerine Saygılı davranılmalıdır. </a:t>
            </a:r>
            <a:endParaRPr lang="tr-TR" dirty="0"/>
          </a:p>
        </p:txBody>
      </p:sp>
    </p:spTree>
    <p:extLst>
      <p:ext uri="{BB962C8B-B14F-4D97-AF65-F5344CB8AC3E}">
        <p14:creationId xmlns:p14="http://schemas.microsoft.com/office/powerpoint/2010/main" val="15687658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70</TotalTime>
  <Words>347</Words>
  <Application>Microsoft Office PowerPoint</Application>
  <PresentationFormat>Ekran Gösterisi (4:3)</PresentationFormat>
  <Paragraphs>15</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Cilt</vt:lpstr>
      <vt:lpstr>PROTOKOL NEDİR?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HİTAP</dc:title>
  <dc:creator>Ali Münüsoğlu</dc:creator>
  <cp:lastModifiedBy>hatice</cp:lastModifiedBy>
  <cp:revision>12</cp:revision>
  <dcterms:created xsi:type="dcterms:W3CDTF">2019-04-14T14:30:27Z</dcterms:created>
  <dcterms:modified xsi:type="dcterms:W3CDTF">2020-02-04T10:12:36Z</dcterms:modified>
</cp:coreProperties>
</file>