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78" r:id="rId2"/>
    <p:sldId id="305" r:id="rId3"/>
    <p:sldId id="279" r:id="rId4"/>
    <p:sldId id="280" r:id="rId5"/>
    <p:sldId id="281" r:id="rId6"/>
    <p:sldId id="282" r:id="rId7"/>
    <p:sldId id="353" r:id="rId8"/>
    <p:sldId id="347" r:id="rId9"/>
    <p:sldId id="306" r:id="rId10"/>
    <p:sldId id="283" r:id="rId11"/>
    <p:sldId id="284" r:id="rId12"/>
    <p:sldId id="285" r:id="rId13"/>
    <p:sldId id="286" r:id="rId14"/>
    <p:sldId id="287" r:id="rId15"/>
    <p:sldId id="307" r:id="rId16"/>
    <p:sldId id="288" r:id="rId17"/>
    <p:sldId id="289" r:id="rId18"/>
    <p:sldId id="355" r:id="rId19"/>
    <p:sldId id="354" r:id="rId20"/>
    <p:sldId id="357" r:id="rId21"/>
    <p:sldId id="308" r:id="rId22"/>
    <p:sldId id="290" r:id="rId23"/>
    <p:sldId id="35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0" autoAdjust="0"/>
    <p:restoredTop sz="94662"/>
  </p:normalViewPr>
  <p:slideViewPr>
    <p:cSldViewPr>
      <p:cViewPr varScale="1">
        <p:scale>
          <a:sx n="102" d="100"/>
          <a:sy n="102" d="100"/>
        </p:scale>
        <p:origin x="184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A7A75-A7AE-48EA-983C-9B134B7A29DF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399A-C240-4445-AA29-524B41AE39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7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Kemotaksonomik</a:t>
            </a:r>
            <a:r>
              <a:rPr lang="tr-TR" dirty="0"/>
              <a:t> Verilere Dayalı </a:t>
            </a:r>
            <a:r>
              <a:rPr lang="tr-TR" dirty="0" err="1"/>
              <a:t>Filogeniler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/>
          </a:bodyPr>
          <a:lstStyle/>
          <a:p>
            <a:r>
              <a:rPr lang="tr-TR" dirty="0"/>
              <a:t>1970’lerin başına kadar, </a:t>
            </a:r>
            <a:r>
              <a:rPr lang="tr-TR" dirty="0" err="1"/>
              <a:t>kemotaksonomi</a:t>
            </a:r>
            <a:r>
              <a:rPr lang="tr-TR" dirty="0"/>
              <a:t>, bitki sistematiğinde göze çarpan bir etki yapmış ve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metabolitlerin</a:t>
            </a:r>
            <a:r>
              <a:rPr lang="tr-TR" dirty="0"/>
              <a:t> dağılımını hesaba katan yeni sınıflandırma sistemleri geliştirilmiştir.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6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Kimyasal verileri sayılara çevirmenin ana savunucularının </a:t>
            </a:r>
            <a:r>
              <a:rPr lang="tr-TR" dirty="0" err="1"/>
              <a:t>Gottlieb</a:t>
            </a:r>
            <a:r>
              <a:rPr lang="tr-TR" dirty="0"/>
              <a:t> ve çalışma </a:t>
            </a:r>
            <a:r>
              <a:rPr lang="tr-TR" dirty="0" smtClean="0"/>
              <a:t>arkadaşlarıdır. </a:t>
            </a:r>
          </a:p>
          <a:p>
            <a:r>
              <a:rPr lang="tr-TR" dirty="0" smtClean="0"/>
              <a:t>Benimsenen </a:t>
            </a:r>
            <a:r>
              <a:rPr lang="tr-TR" dirty="0"/>
              <a:t>yaklaşım, yapısal iskeletleri belirlemek ve sonra, ilave </a:t>
            </a:r>
            <a:r>
              <a:rPr lang="tr-TR" dirty="0" err="1"/>
              <a:t>oksidasyon</a:t>
            </a:r>
            <a:r>
              <a:rPr lang="tr-TR" dirty="0"/>
              <a:t> ve yerine koyma gibi değiştirici olayları tanımlayarak, seçilen bir bileşiğin ilgili ilerlemesiyle bağlantı kuran pozitif veya negatif puanlar tahsis etmek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24744"/>
            <a:ext cx="8676456" cy="4785395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Diğer taraftan, bir dizi </a:t>
            </a:r>
            <a:r>
              <a:rPr lang="tr-TR" dirty="0" err="1"/>
              <a:t>taksondan</a:t>
            </a:r>
            <a:r>
              <a:rPr lang="tr-TR" dirty="0"/>
              <a:t> elde edilen karşılaştırılabilir kimyasal veri setleri arasında “benzerlik derecelerini” değerlendirmek için analitik metotlar artarak kullanılmıştır.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yaklaşımın genişlemesi, hesaplama imkânlarına erişimle baş başa gitmiştir. İlk örneklerin bazısı uçucu yağlar üzerindeki çalışmalardan </a:t>
            </a:r>
            <a:r>
              <a:rPr lang="tr-TR" dirty="0" smtClean="0"/>
              <a:t>gelir. </a:t>
            </a:r>
          </a:p>
          <a:p>
            <a:r>
              <a:rPr lang="tr-TR" dirty="0" smtClean="0"/>
              <a:t>Adams’ın </a:t>
            </a:r>
            <a:r>
              <a:rPr lang="tr-TR" dirty="0"/>
              <a:t>(1975)</a:t>
            </a:r>
            <a:r>
              <a:rPr lang="tr-TR" i="1" dirty="0"/>
              <a:t> </a:t>
            </a:r>
            <a:r>
              <a:rPr lang="tr-TR" i="1" dirty="0" err="1"/>
              <a:t>Juniperus</a:t>
            </a:r>
            <a:r>
              <a:rPr lang="tr-TR" i="1" dirty="0"/>
              <a:t> </a:t>
            </a:r>
            <a:r>
              <a:rPr lang="tr-TR" i="1" dirty="0" err="1"/>
              <a:t>ashei</a:t>
            </a:r>
            <a:r>
              <a:rPr lang="tr-TR" dirty="0" err="1"/>
              <a:t>’nin</a:t>
            </a:r>
            <a:r>
              <a:rPr lang="tr-TR" dirty="0"/>
              <a:t> popülasyonları arasındaki benzerlik analizi çalışması mükemmel bir örnektir.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998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Yirmi dört popülasyon </a:t>
            </a:r>
            <a:r>
              <a:rPr lang="tr-TR" i="1" dirty="0" err="1"/>
              <a:t>Juniperus</a:t>
            </a:r>
            <a:r>
              <a:rPr lang="tr-TR" dirty="0"/>
              <a:t> </a:t>
            </a:r>
            <a:r>
              <a:rPr lang="tr-TR" i="1" dirty="0" err="1"/>
              <a:t>ashei</a:t>
            </a:r>
            <a:r>
              <a:rPr lang="tr-TR" dirty="0"/>
              <a:t> bu </a:t>
            </a:r>
            <a:r>
              <a:rPr lang="tr-TR" dirty="0" err="1"/>
              <a:t>takson</a:t>
            </a:r>
            <a:r>
              <a:rPr lang="tr-TR" dirty="0"/>
              <a:t> aralığı boyunca örneklenmiş ve yaprak </a:t>
            </a:r>
            <a:r>
              <a:rPr lang="tr-TR" dirty="0" err="1"/>
              <a:t>terpenoidleri</a:t>
            </a:r>
            <a:r>
              <a:rPr lang="tr-TR" dirty="0"/>
              <a:t> gaz/sıvı </a:t>
            </a:r>
            <a:r>
              <a:rPr lang="tr-TR" dirty="0" err="1"/>
              <a:t>kromatografisi</a:t>
            </a:r>
            <a:r>
              <a:rPr lang="tr-TR" dirty="0"/>
              <a:t> ile analiz edilmiştir. </a:t>
            </a:r>
            <a:r>
              <a:rPr lang="tr-TR" dirty="0" err="1"/>
              <a:t>Populasyon</a:t>
            </a:r>
            <a:r>
              <a:rPr lang="tr-TR" dirty="0"/>
              <a:t> farklılaşması, </a:t>
            </a:r>
            <a:r>
              <a:rPr lang="tr-TR" dirty="0" err="1"/>
              <a:t>varyans</a:t>
            </a:r>
            <a:r>
              <a:rPr lang="tr-TR" dirty="0"/>
              <a:t> analizi ve nümerik taksonomi ile incelenmiştir (Adams 1975).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/>
              <a:t>Böyle çalışmalar, bugün oldukça sıradandır ve küçük belirsizlik ile tek tek bileşiklerin varlığı, yokluğu ve bolluğu üzerine veri </a:t>
            </a:r>
            <a:r>
              <a:rPr lang="tr-TR" dirty="0" err="1"/>
              <a:t>matriksleri</a:t>
            </a:r>
            <a:r>
              <a:rPr lang="tr-TR" dirty="0"/>
              <a:t> tesis etmek nispeten kolay olduğu için, genellikle ya uçucu yağlar veya </a:t>
            </a:r>
            <a:r>
              <a:rPr lang="tr-TR" dirty="0" err="1"/>
              <a:t>flavonoidleri</a:t>
            </a:r>
            <a:r>
              <a:rPr lang="tr-TR" dirty="0"/>
              <a:t> içerir. </a:t>
            </a:r>
            <a:endParaRPr lang="tr-TR" dirty="0" smtClean="0"/>
          </a:p>
          <a:p>
            <a:r>
              <a:rPr lang="tr-TR" dirty="0" smtClean="0"/>
              <a:t>Mevcut </a:t>
            </a:r>
            <a:r>
              <a:rPr lang="tr-TR" dirty="0"/>
              <a:t>literatürde, bazı kimyasal verileri içeren kapsamlı </a:t>
            </a:r>
            <a:r>
              <a:rPr lang="tr-TR" dirty="0" err="1"/>
              <a:t>kladistik</a:t>
            </a:r>
            <a:r>
              <a:rPr lang="tr-TR" dirty="0"/>
              <a:t> analizlerini görmek </a:t>
            </a:r>
            <a:r>
              <a:rPr lang="tr-TR" dirty="0" smtClean="0"/>
              <a:t>olağandır.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15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Küçük Molekül </a:t>
            </a:r>
            <a:r>
              <a:rPr lang="tr-TR" dirty="0" err="1"/>
              <a:t>Kemotaksonomisinin</a:t>
            </a:r>
            <a:r>
              <a:rPr lang="tr-TR" dirty="0"/>
              <a:t> Geleceği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Düşük molekül ağırlıklı </a:t>
            </a:r>
            <a:r>
              <a:rPr lang="tr-TR" dirty="0" err="1"/>
              <a:t>metabolitlerin</a:t>
            </a:r>
            <a:r>
              <a:rPr lang="tr-TR" dirty="0"/>
              <a:t> dağılımının incelenmesinin sistematiğe önemli katkıları olmuş ve gelecekte de olacaktır. </a:t>
            </a:r>
            <a:endParaRPr lang="tr-TR" dirty="0" smtClean="0"/>
          </a:p>
          <a:p>
            <a:r>
              <a:rPr lang="tr-TR" dirty="0" smtClean="0"/>
              <a:t>Tespit </a:t>
            </a:r>
            <a:r>
              <a:rPr lang="tr-TR" dirty="0"/>
              <a:t>ve teşhis yöntemleri geliştirildikçe hemen hemen her bileşiğin yapısal tipi için dağılım haritası genişlemekte, bunun sonucu olarak da </a:t>
            </a:r>
            <a:r>
              <a:rPr lang="tr-TR" dirty="0" err="1"/>
              <a:t>kemotaksonomistin</a:t>
            </a:r>
            <a:r>
              <a:rPr lang="tr-TR" dirty="0"/>
              <a:t> çalışmaları daha karmaşık bir hâl 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1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5649491"/>
          </a:xfrm>
        </p:spPr>
        <p:txBody>
          <a:bodyPr>
            <a:normAutofit/>
          </a:bodyPr>
          <a:lstStyle/>
          <a:p>
            <a:r>
              <a:rPr lang="tr-TR" dirty="0"/>
              <a:t>Moleküler biyolojinin gelişimi, ekspresyonun durmasından sonra bile, belirli bir yapı veya yapısal iskelet üretimi için genetik bir alt yapının, genomun bir parçası olarak muhafaza edildiğini göstermiştir. </a:t>
            </a:r>
            <a:endParaRPr lang="tr-TR" dirty="0" smtClean="0"/>
          </a:p>
          <a:p>
            <a:r>
              <a:rPr lang="tr-TR" dirty="0" smtClean="0"/>
              <a:t>Bu</a:t>
            </a:r>
            <a:r>
              <a:rPr lang="tr-TR" dirty="0"/>
              <a:t>, daha sonraki bir zamanda tetiklenecek genlerin re-ekspresyonu seçeneğini akla getirmiştir.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56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Bir başka komplikasyon, </a:t>
            </a:r>
            <a:r>
              <a:rPr lang="tr-TR" dirty="0" err="1"/>
              <a:t>herbivor</a:t>
            </a:r>
            <a:r>
              <a:rPr lang="tr-TR" dirty="0"/>
              <a:t> ve patojenler gibi, genellikle çevresel faktörlerle üreticinin etkileşimine bağlantı kuran,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metabolitlerin</a:t>
            </a:r>
            <a:r>
              <a:rPr lang="tr-TR" dirty="0"/>
              <a:t> üretimini etkileyen önemli dış etkiler olduğunun gittikçe kabulüdür. </a:t>
            </a:r>
            <a:endParaRPr lang="tr-TR" dirty="0" smtClean="0"/>
          </a:p>
          <a:p>
            <a:r>
              <a:rPr lang="tr-TR" dirty="0" smtClean="0"/>
              <a:t>Örneğin</a:t>
            </a:r>
            <a:r>
              <a:rPr lang="tr-TR" dirty="0"/>
              <a:t>, iki ilgisiz bitki </a:t>
            </a:r>
            <a:r>
              <a:rPr lang="tr-TR" dirty="0" err="1"/>
              <a:t>taksonunun</a:t>
            </a:r>
            <a:r>
              <a:rPr lang="tr-TR" dirty="0"/>
              <a:t> tohum yaymayla ilgili benzer sorunlarla karşı karşıya olduğu durumda, tohum korunması ve uygun tohum yayma ajanlarını cezbetmek için benzer bileşiklerin üretimini kapsayan stratejinin benzer hatlar boyunca evrimleşeceği beklenebilir.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47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/>
          <a:lstStyle/>
          <a:p>
            <a:r>
              <a:rPr lang="tr-TR" dirty="0"/>
              <a:t>Böyle karıştırıcı faktörler, daha yüksek </a:t>
            </a:r>
            <a:r>
              <a:rPr lang="tr-TR" dirty="0" err="1"/>
              <a:t>taksonomik</a:t>
            </a:r>
            <a:r>
              <a:rPr lang="tr-TR" dirty="0"/>
              <a:t> düzeylerde daha büyük bir etkiye sahiptir.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düşük </a:t>
            </a:r>
            <a:r>
              <a:rPr lang="tr-TR" dirty="0" err="1"/>
              <a:t>taksonomik</a:t>
            </a:r>
            <a:r>
              <a:rPr lang="tr-TR" dirty="0"/>
              <a:t> düzeylerde durum kısmen çok daha cesaret verici </a:t>
            </a:r>
            <a:r>
              <a:rPr lang="tr-TR" dirty="0" smtClean="0"/>
              <a:t>olmuştur.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271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MOLEKÜLER BİYOLOJİ VE BİTKİ TAKSONOMİSİ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1980’li yılların başlarından bu yana bitki sistematiğinde özellikle familya ve daha büyük grupların belirlenmesi, sınıflandırmadaki konumlarının saptanmasında DNA dizin analizinin 18S - 26S nükleer </a:t>
            </a:r>
            <a:r>
              <a:rPr lang="tr-TR" sz="2800" dirty="0" err="1"/>
              <a:t>ribozomal</a:t>
            </a:r>
            <a:r>
              <a:rPr lang="tr-TR" sz="2800" dirty="0"/>
              <a:t> RNA, yani </a:t>
            </a:r>
            <a:r>
              <a:rPr lang="tr-TR" sz="2800" dirty="0" err="1"/>
              <a:t>nrRNA</a:t>
            </a:r>
            <a:r>
              <a:rPr lang="tr-TR" sz="2800" dirty="0"/>
              <a:t> gen grubuna uygulanması çok önemli yer tutmaya </a:t>
            </a:r>
            <a:r>
              <a:rPr lang="tr-TR" sz="2800" dirty="0" smtClean="0"/>
              <a:t>başlamıştır.</a:t>
            </a:r>
          </a:p>
          <a:p>
            <a:endParaRPr lang="tr-TR" dirty="0"/>
          </a:p>
        </p:txBody>
      </p:sp>
      <p:pic>
        <p:nvPicPr>
          <p:cNvPr id="38914" name="Picture 2" descr="http://www.nature.com/hdy/journal/v80/n5/images/6883320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653136"/>
            <a:ext cx="6667500" cy="20288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804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Cp</a:t>
            </a:r>
            <a:r>
              <a:rPr lang="tr-TR" dirty="0" smtClean="0"/>
              <a:t> DNA</a:t>
            </a:r>
            <a:endParaRPr lang="tr-TR" dirty="0"/>
          </a:p>
        </p:txBody>
      </p:sp>
      <p:pic>
        <p:nvPicPr>
          <p:cNvPr id="103426" name="Picture 2" descr="Description: http://faculty.samford.edu/~djohnso2/44962/333/ch16/24liverwcpd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210175" cy="5334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804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tr-TR" dirty="0"/>
              <a:t>MOLEKÜLER BİYOLOJİ VE BİTKİ TAKSONOMİSİ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208823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Son </a:t>
            </a:r>
            <a:r>
              <a:rPr lang="tr-TR" sz="2800" dirty="0"/>
              <a:t>yirmi yılda, genetik materyalin hızlı dizi analizine izin veren tekniklerin gelişimi,  yepyeni bir </a:t>
            </a:r>
            <a:r>
              <a:rPr lang="tr-TR" sz="2800" dirty="0" err="1"/>
              <a:t>kemotaksonomik</a:t>
            </a:r>
            <a:r>
              <a:rPr lang="tr-TR" sz="2800" dirty="0"/>
              <a:t> uğraş alanı açmıştır. </a:t>
            </a:r>
            <a:endParaRPr lang="tr-TR" sz="2800" dirty="0" smtClean="0"/>
          </a:p>
          <a:p>
            <a:endParaRPr lang="tr-TR" dirty="0"/>
          </a:p>
        </p:txBody>
      </p:sp>
      <p:pic>
        <p:nvPicPr>
          <p:cNvPr id="102402" name="Picture 2" descr="http://seqcore.brcf.med.umich.edu/doc/dnaseq/normal37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89040"/>
            <a:ext cx="2952328" cy="18537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804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345638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Özellikle, </a:t>
            </a:r>
            <a:r>
              <a:rPr lang="tr-TR" dirty="0" err="1"/>
              <a:t>Dahlgren</a:t>
            </a:r>
            <a:r>
              <a:rPr lang="tr-TR" dirty="0"/>
              <a:t> tarafından üretilen sistem, bu </a:t>
            </a:r>
            <a:r>
              <a:rPr lang="tr-TR" dirty="0" err="1"/>
              <a:t>metabolitlerin</a:t>
            </a:r>
            <a:r>
              <a:rPr lang="tr-TR" dirty="0"/>
              <a:t> dağılımına önem vermiş ve bitkilerin sıralarının, önerilen </a:t>
            </a:r>
            <a:r>
              <a:rPr lang="tr-TR" dirty="0" err="1"/>
              <a:t>filogenetik</a:t>
            </a:r>
            <a:r>
              <a:rPr lang="tr-TR" dirty="0"/>
              <a:t> ilişkileri göstermek için kendisinde kümelendiği, </a:t>
            </a:r>
            <a:r>
              <a:rPr lang="tr-TR" dirty="0" err="1"/>
              <a:t>Dahlgren’in</a:t>
            </a:r>
            <a:r>
              <a:rPr lang="tr-TR" dirty="0"/>
              <a:t> ‘iki boyutlu bir iskelet’ olarak adlandırdığı bir şekilde sunulmuştur.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468" y="3095269"/>
            <a:ext cx="2805996" cy="372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25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tr-TR" dirty="0"/>
              <a:t>MOLEKÜLER BİYOLOJİ VE BİTKİ TAKSONOMİSİ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268761"/>
            <a:ext cx="8363272" cy="201622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Evrimsel </a:t>
            </a:r>
            <a:r>
              <a:rPr lang="tr-TR" sz="2800" dirty="0"/>
              <a:t>önemi </a:t>
            </a:r>
            <a:r>
              <a:rPr lang="tr-TR" sz="2800" dirty="0" smtClean="0"/>
              <a:t>olan </a:t>
            </a:r>
            <a:r>
              <a:rPr lang="tr-TR" sz="2800" dirty="0"/>
              <a:t>karşılaştırılabilirlik düzeylerini ihtiva eden </a:t>
            </a:r>
            <a:r>
              <a:rPr lang="tr-TR" sz="2800" dirty="0" err="1"/>
              <a:t>filogramların</a:t>
            </a:r>
            <a:r>
              <a:rPr lang="tr-TR" sz="2800" dirty="0"/>
              <a:t> veya </a:t>
            </a:r>
            <a:r>
              <a:rPr lang="tr-TR" sz="2800" dirty="0" err="1"/>
              <a:t>kladogramların</a:t>
            </a:r>
            <a:r>
              <a:rPr lang="tr-TR" sz="2800" dirty="0"/>
              <a:t> oluşturulması ile artık, genetik materyalin kendisinin içinde benzerlik ve farklılıkları inceleme imkânı vardır. </a:t>
            </a:r>
          </a:p>
          <a:p>
            <a:endParaRPr lang="tr-TR" dirty="0"/>
          </a:p>
        </p:txBody>
      </p:sp>
      <p:pic>
        <p:nvPicPr>
          <p:cNvPr id="105474" name="Picture 2" descr="http://www.life.illinois.edu/ib/335/images/molmatri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284984"/>
            <a:ext cx="4767464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804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tr-TR" dirty="0"/>
              <a:t>Buna ek olarak, SM </a:t>
            </a:r>
            <a:r>
              <a:rPr lang="tr-TR" dirty="0" err="1"/>
              <a:t>biyosentezindeki</a:t>
            </a:r>
            <a:r>
              <a:rPr lang="tr-TR" dirty="0"/>
              <a:t> anahtar enzimlerin genlerinin bazısı klonlanmış ve dizilenmiştir. </a:t>
            </a:r>
            <a:endParaRPr lang="tr-TR" dirty="0" smtClean="0"/>
          </a:p>
          <a:p>
            <a:r>
              <a:rPr lang="tr-TR" dirty="0" smtClean="0"/>
              <a:t>Bu</a:t>
            </a:r>
            <a:r>
              <a:rPr lang="tr-TR" dirty="0"/>
              <a:t>, bitki alemi boyunca böyle genlerin bulunuşunu araştırmaya ve hatta </a:t>
            </a:r>
            <a:r>
              <a:rPr lang="tr-TR" dirty="0" err="1"/>
              <a:t>prokaryotlarda</a:t>
            </a:r>
            <a:r>
              <a:rPr lang="tr-TR" dirty="0"/>
              <a:t> orijinlerini araştırmaya olanak sağlamaktadır. </a:t>
            </a:r>
            <a:endParaRPr lang="tr-TR" dirty="0" smtClean="0"/>
          </a:p>
          <a:p>
            <a:r>
              <a:rPr lang="tr-TR" dirty="0" smtClean="0"/>
              <a:t>DNA </a:t>
            </a:r>
            <a:r>
              <a:rPr lang="tr-TR" dirty="0"/>
              <a:t>verileri kullanarak </a:t>
            </a:r>
            <a:r>
              <a:rPr lang="tr-TR" dirty="0" err="1"/>
              <a:t>angiospermlerin</a:t>
            </a:r>
            <a:r>
              <a:rPr lang="tr-TR" dirty="0"/>
              <a:t> </a:t>
            </a:r>
            <a:r>
              <a:rPr lang="tr-TR" dirty="0" err="1"/>
              <a:t>filogenisi</a:t>
            </a:r>
            <a:r>
              <a:rPr lang="tr-TR" dirty="0"/>
              <a:t> yeniden değerlendirilmiş ve daha önceki girişimlerin yerini almıştır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4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Resim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041" y="44624"/>
            <a:ext cx="4463422" cy="680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483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04664"/>
            <a:ext cx="4176464" cy="606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Dahlgren’in</a:t>
            </a:r>
            <a:r>
              <a:rPr lang="tr-TR" dirty="0"/>
              <a:t> iskeleti, </a:t>
            </a:r>
            <a:r>
              <a:rPr lang="tr-TR" dirty="0" err="1"/>
              <a:t>kemotaksonomistlere</a:t>
            </a:r>
            <a:r>
              <a:rPr lang="tr-TR" dirty="0"/>
              <a:t>, </a:t>
            </a:r>
            <a:r>
              <a:rPr lang="tr-TR" dirty="0" err="1"/>
              <a:t>Angiospermae</a:t>
            </a:r>
            <a:r>
              <a:rPr lang="tr-TR" dirty="0"/>
              <a:t> için </a:t>
            </a:r>
            <a:r>
              <a:rPr lang="tr-TR" dirty="0" err="1"/>
              <a:t>filogenetik</a:t>
            </a:r>
            <a:r>
              <a:rPr lang="tr-TR" dirty="0"/>
              <a:t> bir sınıflandırma sistemine karşı bilinen dağılım kalıplarının haritasını çıkarmak için bir fırsat vermiştir.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tür analizlerin sonuçları oldukça </a:t>
            </a:r>
            <a:r>
              <a:rPr lang="tr-TR" dirty="0" smtClean="0"/>
              <a:t>açıklayıcıdır. </a:t>
            </a:r>
          </a:p>
          <a:p>
            <a:r>
              <a:rPr lang="tr-TR" dirty="0" smtClean="0"/>
              <a:t>Özel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metabolitlerin</a:t>
            </a:r>
            <a:r>
              <a:rPr lang="tr-TR" dirty="0"/>
              <a:t> ilgili olmayan gruplarda ortaya çıkabilmesinden dolayı pek çok </a:t>
            </a:r>
            <a:r>
              <a:rPr lang="tr-TR" dirty="0" err="1"/>
              <a:t>kemotaksonomist</a:t>
            </a:r>
            <a:r>
              <a:rPr lang="tr-TR" dirty="0"/>
              <a:t> için biraz da can sıkıcıdır. </a:t>
            </a:r>
            <a:endParaRPr lang="tr-TR" dirty="0" smtClean="0"/>
          </a:p>
          <a:p>
            <a:r>
              <a:rPr lang="tr-TR" dirty="0" smtClean="0"/>
              <a:t>Bu</a:t>
            </a:r>
            <a:r>
              <a:rPr lang="tr-TR" dirty="0"/>
              <a:t>, bahsedilen neredeyse tüm </a:t>
            </a:r>
            <a:r>
              <a:rPr lang="tr-TR" dirty="0" err="1"/>
              <a:t>metabolit</a:t>
            </a:r>
            <a:r>
              <a:rPr lang="tr-TR" dirty="0"/>
              <a:t> çeşitleri için, </a:t>
            </a:r>
            <a:r>
              <a:rPr lang="tr-TR" dirty="0" err="1"/>
              <a:t>Caryophylliflorae’ye</a:t>
            </a:r>
            <a:r>
              <a:rPr lang="tr-TR" dirty="0"/>
              <a:t> sınırlı kaldığı görülen </a:t>
            </a:r>
            <a:r>
              <a:rPr lang="tr-TR" dirty="0" err="1"/>
              <a:t>betalainler</a:t>
            </a:r>
            <a:r>
              <a:rPr lang="tr-TR" dirty="0"/>
              <a:t> ve </a:t>
            </a:r>
            <a:r>
              <a:rPr lang="tr-TR" dirty="0" err="1"/>
              <a:t>Brassicales’teki</a:t>
            </a:r>
            <a:r>
              <a:rPr lang="tr-TR" dirty="0"/>
              <a:t> </a:t>
            </a:r>
            <a:r>
              <a:rPr lang="tr-TR" dirty="0" err="1"/>
              <a:t>glukozinolatlar</a:t>
            </a:r>
            <a:r>
              <a:rPr lang="tr-TR" dirty="0"/>
              <a:t> hariç, tekrar edilebilir bir kalıptır.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74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Bu gözlemlerden çıkarılan kaçınılmaz sonuç, belirli yapısal tipli bir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metabolitin</a:t>
            </a:r>
            <a:r>
              <a:rPr lang="tr-TR" dirty="0"/>
              <a:t> ekspresyonunun neredeyse her zaman, çeşitli vesilelerle ortaya çıktığıdır. </a:t>
            </a:r>
            <a:endParaRPr lang="tr-TR" dirty="0" smtClean="0"/>
          </a:p>
          <a:p>
            <a:r>
              <a:rPr lang="tr-TR" dirty="0" smtClean="0"/>
              <a:t>Sonuç </a:t>
            </a:r>
            <a:r>
              <a:rPr lang="tr-TR" dirty="0"/>
              <a:t>olarak, iki </a:t>
            </a:r>
            <a:r>
              <a:rPr lang="tr-TR" dirty="0" err="1"/>
              <a:t>taksonda</a:t>
            </a:r>
            <a:r>
              <a:rPr lang="tr-TR" dirty="0"/>
              <a:t> </a:t>
            </a:r>
            <a:r>
              <a:rPr lang="tr-TR" dirty="0" err="1"/>
              <a:t>metabolitin</a:t>
            </a:r>
            <a:r>
              <a:rPr lang="tr-TR" dirty="0"/>
              <a:t> yapısal bir tipinin eş oluşumu, </a:t>
            </a:r>
            <a:r>
              <a:rPr lang="tr-TR" dirty="0" err="1"/>
              <a:t>monofiletik</a:t>
            </a:r>
            <a:r>
              <a:rPr lang="tr-TR" dirty="0"/>
              <a:t> bir ilişkiyi göstermek için alınamaz.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kimyasal karakterlerin sistematik değeri, kökeni ve yapısı açısından net bir şekilde tanımlanmış olmasına rağmen, geleneksel morfolojik </a:t>
            </a:r>
            <a:r>
              <a:rPr lang="tr-TR" dirty="0" err="1"/>
              <a:t>markerlarda</a:t>
            </a:r>
            <a:r>
              <a:rPr lang="tr-TR" dirty="0"/>
              <a:t> olduğu gibi bir sistematikçi tarafından </a:t>
            </a:r>
            <a:r>
              <a:rPr lang="tr-TR" dirty="0" smtClean="0"/>
              <a:t>yorumlanmasının sorun </a:t>
            </a:r>
            <a:r>
              <a:rPr lang="tr-TR" dirty="0"/>
              <a:t>haline gelmesi anlamına gelir.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82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Kimyasal kaydı genellikle araştırma aşamasında herhangi bir </a:t>
            </a:r>
            <a:r>
              <a:rPr lang="tr-TR" dirty="0" err="1"/>
              <a:t>takson</a:t>
            </a:r>
            <a:r>
              <a:rPr lang="tr-TR" dirty="0"/>
              <a:t> için sadece bölük pörçük olduğunu göz önüne alındığında, bu, onları, yüksek hiyerarşik seviyelerdeki çalışmalarda </a:t>
            </a:r>
            <a:r>
              <a:rPr lang="tr-TR" dirty="0" err="1"/>
              <a:t>markerlar</a:t>
            </a:r>
            <a:r>
              <a:rPr lang="tr-TR" dirty="0"/>
              <a:t> olarak sınırlı bir değer haline </a:t>
            </a:r>
            <a:r>
              <a:rPr lang="tr-TR" dirty="0" smtClean="0"/>
              <a:t>getirmektedir.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65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Kimyasal</a:t>
            </a:r>
            <a:r>
              <a:rPr lang="en-US" b="1" dirty="0"/>
              <a:t> </a:t>
            </a:r>
            <a:r>
              <a:rPr lang="en-US" b="1" dirty="0" err="1"/>
              <a:t>Verilerin</a:t>
            </a:r>
            <a:r>
              <a:rPr lang="en-US" b="1" dirty="0"/>
              <a:t> </a:t>
            </a:r>
            <a:r>
              <a:rPr lang="en-US" b="1" dirty="0" err="1"/>
              <a:t>Nümerik</a:t>
            </a:r>
            <a:r>
              <a:rPr lang="en-US" b="1" dirty="0"/>
              <a:t> </a:t>
            </a:r>
            <a:r>
              <a:rPr lang="en-US" b="1" dirty="0" err="1"/>
              <a:t>Metotlarla</a:t>
            </a:r>
            <a:r>
              <a:rPr lang="en-US" b="1" dirty="0"/>
              <a:t> </a:t>
            </a:r>
            <a:r>
              <a:rPr lang="en-US" b="1" dirty="0" err="1"/>
              <a:t>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tr-TR" dirty="0" smtClean="0"/>
              <a:t>NÜMERİK TAKSONOMİ</a:t>
            </a:r>
          </a:p>
          <a:p>
            <a:r>
              <a:rPr lang="tr-TR" sz="2800" dirty="0" smtClean="0"/>
              <a:t>Benzerliklerin </a:t>
            </a:r>
            <a:r>
              <a:rPr lang="tr-TR" sz="2800" dirty="0"/>
              <a:t>nümerik yöntemlerle değerlendirilmesi ve bu temele göre hiyerarşik sınıflandırmanın olabildiğince nesnel şekilde, yüksek tekrarlanırlıkla yapılmasını amaçlayan </a:t>
            </a:r>
            <a:r>
              <a:rPr lang="tr-TR" sz="2800" dirty="0" smtClean="0"/>
              <a:t>yaklaşımdır.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3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Kimyasal</a:t>
            </a:r>
            <a:r>
              <a:rPr lang="en-US" b="1" dirty="0"/>
              <a:t> </a:t>
            </a:r>
            <a:r>
              <a:rPr lang="en-US" b="1" dirty="0" err="1"/>
              <a:t>Verilerin</a:t>
            </a:r>
            <a:r>
              <a:rPr lang="en-US" b="1" dirty="0"/>
              <a:t> </a:t>
            </a:r>
            <a:r>
              <a:rPr lang="en-US" b="1" dirty="0" err="1"/>
              <a:t>Nümerik</a:t>
            </a:r>
            <a:r>
              <a:rPr lang="en-US" b="1" dirty="0"/>
              <a:t> </a:t>
            </a:r>
            <a:r>
              <a:rPr lang="en-US" b="1" dirty="0" err="1"/>
              <a:t>Metotlarla</a:t>
            </a:r>
            <a:r>
              <a:rPr lang="en-US" b="1" dirty="0"/>
              <a:t> </a:t>
            </a:r>
            <a:r>
              <a:rPr lang="en-US" b="1" dirty="0" err="1"/>
              <a:t>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Sekonder</a:t>
            </a:r>
            <a:r>
              <a:rPr lang="tr-TR" sz="2800" dirty="0" smtClean="0"/>
              <a:t> </a:t>
            </a:r>
            <a:r>
              <a:rPr lang="tr-TR" sz="2800" dirty="0" err="1"/>
              <a:t>metabolitlerin</a:t>
            </a:r>
            <a:r>
              <a:rPr lang="tr-TR" sz="2800" dirty="0"/>
              <a:t> sahip olması gereken bir avantaj, </a:t>
            </a:r>
            <a:r>
              <a:rPr lang="tr-TR" sz="2800" dirty="0" err="1"/>
              <a:t>biyosentetik</a:t>
            </a:r>
            <a:r>
              <a:rPr lang="tr-TR" sz="2800" dirty="0"/>
              <a:t> yolak bilindiği zaman, evrimsel anlamlara sahip olan olayları belirlemenin mümkün olmasıdır. </a:t>
            </a:r>
            <a:endParaRPr lang="tr-TR" sz="2800" dirty="0" smtClean="0"/>
          </a:p>
          <a:p>
            <a:r>
              <a:rPr lang="tr-TR" sz="2800" dirty="0" smtClean="0"/>
              <a:t>Bu </a:t>
            </a:r>
            <a:r>
              <a:rPr lang="tr-TR" sz="2800" dirty="0"/>
              <a:t>nedenle, kimyasal profillerin anlamlarını değerlendirmede sayısal </a:t>
            </a:r>
            <a:r>
              <a:rPr lang="tr-TR" sz="2800" dirty="0" smtClean="0"/>
              <a:t>metotların kullanılması avantajlıdır.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3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Kimyasal</a:t>
            </a:r>
            <a:r>
              <a:rPr lang="en-US" b="1" dirty="0" smtClean="0"/>
              <a:t> </a:t>
            </a:r>
            <a:r>
              <a:rPr lang="en-US" b="1" dirty="0" err="1" smtClean="0"/>
              <a:t>Verilerin</a:t>
            </a:r>
            <a:r>
              <a:rPr lang="en-US" b="1" dirty="0" smtClean="0"/>
              <a:t> </a:t>
            </a:r>
            <a:r>
              <a:rPr lang="en-US" b="1" dirty="0" err="1" smtClean="0"/>
              <a:t>Nümerik</a:t>
            </a:r>
            <a:r>
              <a:rPr lang="en-US" b="1" dirty="0" smtClean="0"/>
              <a:t> </a:t>
            </a:r>
            <a:r>
              <a:rPr lang="en-US" b="1" dirty="0" err="1" smtClean="0"/>
              <a:t>Metotlarla</a:t>
            </a:r>
            <a:r>
              <a:rPr lang="en-US" b="1" dirty="0" smtClean="0"/>
              <a:t> </a:t>
            </a:r>
            <a:r>
              <a:rPr lang="en-US" b="1" dirty="0" err="1" smtClean="0"/>
              <a:t>Değerlendirilmesi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272857"/>
              </p:ext>
            </p:extLst>
          </p:nvPr>
        </p:nvGraphicFramePr>
        <p:xfrm>
          <a:off x="457200" y="1600200"/>
          <a:ext cx="6858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 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Dtürü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Betalein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Ergot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Alkoloidleri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Kafein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Flavonoid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NPAAs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8 Yuvarlatılmış Dikdörtgen"/>
          <p:cNvSpPr/>
          <p:nvPr/>
        </p:nvSpPr>
        <p:spPr>
          <a:xfrm>
            <a:off x="1763688" y="4509120"/>
            <a:ext cx="5616624" cy="194421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Oval"/>
          <p:cNvSpPr/>
          <p:nvPr/>
        </p:nvSpPr>
        <p:spPr>
          <a:xfrm>
            <a:off x="1907704" y="4653136"/>
            <a:ext cx="3096344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10 Oval"/>
          <p:cNvSpPr/>
          <p:nvPr/>
        </p:nvSpPr>
        <p:spPr>
          <a:xfrm>
            <a:off x="5940152" y="515719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</a:t>
            </a:r>
            <a:endParaRPr lang="tr-TR" dirty="0"/>
          </a:p>
        </p:txBody>
      </p:sp>
      <p:sp>
        <p:nvSpPr>
          <p:cNvPr id="13" name="12 Oval"/>
          <p:cNvSpPr/>
          <p:nvPr/>
        </p:nvSpPr>
        <p:spPr>
          <a:xfrm>
            <a:off x="2123728" y="5013176"/>
            <a:ext cx="720080" cy="8640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2915816" y="4797152"/>
            <a:ext cx="1872208" cy="136815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Oval"/>
          <p:cNvSpPr/>
          <p:nvPr/>
        </p:nvSpPr>
        <p:spPr>
          <a:xfrm>
            <a:off x="3203848" y="5229200"/>
            <a:ext cx="43204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C</a:t>
            </a:r>
            <a:endParaRPr lang="tr-TR" dirty="0"/>
          </a:p>
        </p:txBody>
      </p:sp>
      <p:sp>
        <p:nvSpPr>
          <p:cNvPr id="16" name="15 Oval"/>
          <p:cNvSpPr/>
          <p:nvPr/>
        </p:nvSpPr>
        <p:spPr>
          <a:xfrm>
            <a:off x="3995936" y="5229200"/>
            <a:ext cx="43204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8309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3240360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Bunun ilk örneği, bireysel </a:t>
            </a:r>
            <a:r>
              <a:rPr lang="tr-TR" dirty="0" err="1"/>
              <a:t>flavonoidlerin</a:t>
            </a:r>
            <a:r>
              <a:rPr lang="tr-TR" dirty="0"/>
              <a:t> bulunuşu ya da bulunmayışını temel alan her tür için “</a:t>
            </a:r>
            <a:r>
              <a:rPr lang="tr-TR" dirty="0" err="1"/>
              <a:t>flavonoid</a:t>
            </a:r>
            <a:r>
              <a:rPr lang="tr-TR" dirty="0"/>
              <a:t> puanlarının” üretildiği, </a:t>
            </a:r>
            <a:r>
              <a:rPr lang="tr-TR" dirty="0" err="1"/>
              <a:t>Bate</a:t>
            </a:r>
            <a:r>
              <a:rPr lang="tr-TR" dirty="0"/>
              <a:t>-Smith (1973) tarafından yapılan </a:t>
            </a:r>
            <a:r>
              <a:rPr lang="tr-TR" i="1" dirty="0" err="1"/>
              <a:t>Geranium</a:t>
            </a:r>
            <a:r>
              <a:rPr lang="tr-TR" dirty="0" err="1"/>
              <a:t>’un</a:t>
            </a:r>
            <a:r>
              <a:rPr lang="tr-TR" dirty="0"/>
              <a:t> </a:t>
            </a:r>
            <a:r>
              <a:rPr lang="tr-TR" dirty="0" err="1"/>
              <a:t>flavonoidlerinin</a:t>
            </a:r>
            <a:r>
              <a:rPr lang="tr-TR" dirty="0"/>
              <a:t> bir analizi olmuştur.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puanlar, bireysel türlerin “nispi ilerlemesini” tanımlamak için kullanılmıştır.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717032"/>
            <a:ext cx="3992203" cy="2888298"/>
          </a:xfrm>
          <a:prstGeom prst="rect">
            <a:avLst/>
          </a:prstGeom>
        </p:spPr>
      </p:pic>
      <p:pic>
        <p:nvPicPr>
          <p:cNvPr id="47106" name="Picture 2" descr="http://sommepreserve.org/images/photos/LCBicknellsGeraniumSe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212976"/>
            <a:ext cx="2232248" cy="35397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19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857</Words>
  <Application>Microsoft Macintosh PowerPoint</Application>
  <PresentationFormat>Ekran Gösterisi (4:3)</PresentationFormat>
  <Paragraphs>81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Calibri</vt:lpstr>
      <vt:lpstr>Arial</vt:lpstr>
      <vt:lpstr>Ofis Teması</vt:lpstr>
      <vt:lpstr>Kemotaksonomik Verilere Dayalı Filogeniler</vt:lpstr>
      <vt:lpstr>PowerPoint Sunusu</vt:lpstr>
      <vt:lpstr>PowerPoint Sunusu</vt:lpstr>
      <vt:lpstr>PowerPoint Sunusu</vt:lpstr>
      <vt:lpstr>PowerPoint Sunusu</vt:lpstr>
      <vt:lpstr>Kimyasal Verilerin Nümerik Metotlarla Değerlendirilmesi</vt:lpstr>
      <vt:lpstr>Kimyasal Verilerin Nümerik Metotlarla Değerlendirilmesi</vt:lpstr>
      <vt:lpstr>Kimyasal Verilerin Nümerik Metotlarla Değerlendirilmesi</vt:lpstr>
      <vt:lpstr>PowerPoint Sunusu</vt:lpstr>
      <vt:lpstr>PowerPoint Sunusu</vt:lpstr>
      <vt:lpstr>PowerPoint Sunusu</vt:lpstr>
      <vt:lpstr>PowerPoint Sunusu</vt:lpstr>
      <vt:lpstr>Küçük Molekül Kemotaksonomisinin Geleceği</vt:lpstr>
      <vt:lpstr>PowerPoint Sunusu</vt:lpstr>
      <vt:lpstr>PowerPoint Sunusu</vt:lpstr>
      <vt:lpstr>PowerPoint Sunusu</vt:lpstr>
      <vt:lpstr>MOLEKÜLER BİYOLOJİ VE BİTKİ TAKSONOMİSİ </vt:lpstr>
      <vt:lpstr>Cp DNA</vt:lpstr>
      <vt:lpstr>MOLEKÜLER BİYOLOJİ VE BİTKİ TAKSONOMİSİ </vt:lpstr>
      <vt:lpstr>MOLEKÜLER BİYOLOJİ VE BİTKİ TAKSONOMİSİ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126</cp:revision>
  <dcterms:created xsi:type="dcterms:W3CDTF">2013-07-05T11:59:58Z</dcterms:created>
  <dcterms:modified xsi:type="dcterms:W3CDTF">2017-08-14T10:51:08Z</dcterms:modified>
</cp:coreProperties>
</file>