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9" r:id="rId1"/>
  </p:sldMasterIdLst>
  <p:sldIdLst>
    <p:sldId id="257" r:id="rId2"/>
    <p:sldId id="258" r:id="rId3"/>
    <p:sldId id="259" r:id="rId4"/>
    <p:sldId id="260" r:id="rId5"/>
    <p:sldId id="261" r:id="rId6"/>
    <p:sldId id="263" r:id="rId7"/>
    <p:sldId id="264" r:id="rId8"/>
    <p:sldId id="266" r:id="rId9"/>
    <p:sldId id="265"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79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a:xfrm>
            <a:off x="2416500" y="329307"/>
            <a:ext cx="4973915" cy="309201"/>
          </a:xfrm>
        </p:spPr>
        <p:txBody>
          <a:bodyPr/>
          <a:lstStyle/>
          <a:p>
            <a:endParaRPr lang="tr-TR"/>
          </a:p>
        </p:txBody>
      </p:sp>
      <p:sp>
        <p:nvSpPr>
          <p:cNvPr id="6" name="Slide Number Placeholder 5"/>
          <p:cNvSpPr>
            <a:spLocks noGrp="1"/>
          </p:cNvSpPr>
          <p:nvPr>
            <p:ph type="sldNum" sz="quarter" idx="12"/>
          </p:nvPr>
        </p:nvSpPr>
        <p:spPr>
          <a:xfrm>
            <a:off x="1437664" y="798973"/>
            <a:ext cx="811019" cy="503578"/>
          </a:xfrm>
        </p:spPr>
        <p:txBody>
          <a:bodyPr/>
          <a:lstStyle/>
          <a:p>
            <a:fld id="{E6C937DD-F798-4997-94FD-6CCC8ED77B2E}" type="slidenum">
              <a:rPr lang="tr-TR" smtClean="0"/>
              <a:t>‹#›</a:t>
            </a:fld>
            <a:endParaRPr lang="tr-TR"/>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763810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846225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97928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895392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C4B78420-1C94-4B09-8A05-C6D89B6CB6FE}" type="datetimeFigureOut">
              <a:rPr lang="tr-TR" smtClean="0"/>
              <a:t>12.05.2020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E6C937DD-F798-4997-94FD-6CCC8ED77B2E}" type="slidenum">
              <a:rPr lang="tr-TR" smtClean="0"/>
              <a:t>‹#›</a:t>
            </a:fld>
            <a:endParaRPr lang="tr-TR"/>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639611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466004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447191" y="2824269"/>
            <a:ext cx="4645152"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12362" y="2821491"/>
            <a:ext cx="4645152"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4B78420-1C94-4B09-8A05-C6D89B6CB6FE}" type="datetimeFigureOut">
              <a:rPr lang="tr-TR" smtClean="0"/>
              <a:t>12.05.2020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E6C937DD-F798-4997-94FD-6CCC8ED77B2E}" type="slidenum">
              <a:rPr lang="tr-TR" smtClean="0"/>
              <a:t>‹#›</a:t>
            </a:fld>
            <a:endParaRPr lang="tr-TR"/>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19482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C4B78420-1C94-4B09-8A05-C6D89B6CB6FE}" type="datetimeFigureOut">
              <a:rPr lang="tr-TR" smtClean="0"/>
              <a:t>12.05.2020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E6C937DD-F798-4997-94FD-6CCC8ED77B2E}" type="slidenum">
              <a:rPr lang="tr-TR" smtClean="0"/>
              <a:t>‹#›</a:t>
            </a:fld>
            <a:endParaRPr lang="tr-TR"/>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61322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B78420-1C94-4B09-8A05-C6D89B6CB6FE}" type="datetimeFigureOut">
              <a:rPr lang="tr-TR" smtClean="0"/>
              <a:t>12.05.2020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E6C937DD-F798-4997-94FD-6CCC8ED77B2E}" type="slidenum">
              <a:rPr lang="tr-TR" smtClean="0"/>
              <a:t>‹#›</a:t>
            </a:fld>
            <a:endParaRPr lang="tr-TR"/>
          </a:p>
        </p:txBody>
      </p:sp>
    </p:spTree>
    <p:extLst>
      <p:ext uri="{BB962C8B-B14F-4D97-AF65-F5344CB8AC3E}">
        <p14:creationId xmlns:p14="http://schemas.microsoft.com/office/powerpoint/2010/main" val="242931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488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C4B78420-1C94-4B09-8A05-C6D89B6CB6FE}" type="datetimeFigureOut">
              <a:rPr lang="tr-TR" smtClean="0"/>
              <a:t>12.05.2020</a:t>
            </a:fld>
            <a:endParaRPr lang="tr-TR"/>
          </a:p>
        </p:txBody>
      </p:sp>
      <p:sp>
        <p:nvSpPr>
          <p:cNvPr id="6" name="Footer Placeholder 5"/>
          <p:cNvSpPr>
            <a:spLocks noGrp="1"/>
          </p:cNvSpPr>
          <p:nvPr>
            <p:ph type="ftr" sz="quarter" idx="11"/>
          </p:nvPr>
        </p:nvSpPr>
        <p:spPr>
          <a:xfrm>
            <a:off x="1447382" y="318640"/>
            <a:ext cx="5541004" cy="320931"/>
          </a:xfrm>
        </p:spPr>
        <p:txBody>
          <a:bodyPr/>
          <a:lstStyle/>
          <a:p>
            <a:endParaRPr lang="tr-TR"/>
          </a:p>
        </p:txBody>
      </p:sp>
      <p:sp>
        <p:nvSpPr>
          <p:cNvPr id="7" name="Slide Number Placeholder 6"/>
          <p:cNvSpPr>
            <a:spLocks noGrp="1"/>
          </p:cNvSpPr>
          <p:nvPr>
            <p:ph type="sldNum" sz="quarter" idx="12"/>
          </p:nvPr>
        </p:nvSpPr>
        <p:spPr/>
        <p:txBody>
          <a:bodyPr/>
          <a:lstStyle/>
          <a:p>
            <a:fld id="{E6C937DD-F798-4997-94FD-6CCC8ED77B2E}" type="slidenum">
              <a:rPr lang="tr-TR" smtClean="0"/>
              <a:t>‹#›</a:t>
            </a:fld>
            <a:endParaRPr lang="tr-TR"/>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265047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C4B78420-1C94-4B09-8A05-C6D89B6CB6FE}" type="datetimeFigureOut">
              <a:rPr lang="tr-TR" smtClean="0"/>
              <a:t>12.05.2020</a:t>
            </a:fld>
            <a:endParaRPr lang="tr-TR"/>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E6C937DD-F798-4997-94FD-6CCC8ED77B2E}" type="slidenum">
              <a:rPr lang="tr-TR" smtClean="0"/>
              <a:t>‹#›</a:t>
            </a:fld>
            <a:endParaRPr lang="tr-TR"/>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77058576"/>
      </p:ext>
    </p:extLst>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10000">
              <a:schemeClr val="bg1">
                <a:tint val="97000"/>
                <a:hueMod val="92000"/>
                <a:satMod val="169000"/>
                <a:lumMod val="164000"/>
              </a:schemeClr>
            </a:gs>
            <a:gs pos="100000">
              <a:schemeClr val="bg1">
                <a:shade val="96000"/>
                <a:satMod val="120000"/>
                <a:lumMod val="90000"/>
              </a:schemeClr>
            </a:gs>
          </a:gsLst>
          <a:lin ang="6120000" scaled="1"/>
        </a:gra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A8AEA6F-9320-47B6-AAFB-0340B23BC97A}"/>
              </a:ext>
            </a:extLst>
          </p:cNvPr>
          <p:cNvSpPr>
            <a:spLocks noGrp="1"/>
          </p:cNvSpPr>
          <p:nvPr>
            <p:ph type="ctrTitle"/>
          </p:nvPr>
        </p:nvSpPr>
        <p:spPr>
          <a:xfrm>
            <a:off x="1533378" y="685799"/>
            <a:ext cx="9551964" cy="2743201"/>
          </a:xfrm>
        </p:spPr>
        <p:txBody>
          <a:bodyPr>
            <a:normAutofit/>
          </a:bodyPr>
          <a:lstStyle/>
          <a:p>
            <a:pPr algn="ctr"/>
            <a:r>
              <a:rPr lang="tr-TR" sz="4400" b="1" dirty="0">
                <a:solidFill>
                  <a:schemeClr val="tx2"/>
                </a:solidFill>
                <a:latin typeface="Times New Roman" panose="02020603050405020304" pitchFamily="18" charset="0"/>
                <a:cs typeface="Times New Roman" panose="02020603050405020304" pitchFamily="18" charset="0"/>
              </a:rPr>
              <a:t>TAR0362 </a:t>
            </a:r>
            <a:br>
              <a:rPr lang="tr-TR" sz="4400" b="1" dirty="0">
                <a:solidFill>
                  <a:schemeClr val="tx2"/>
                </a:solidFill>
                <a:latin typeface="Times New Roman" panose="02020603050405020304" pitchFamily="18" charset="0"/>
                <a:cs typeface="Times New Roman" panose="02020603050405020304" pitchFamily="18" charset="0"/>
              </a:rPr>
            </a:br>
            <a:r>
              <a:rPr lang="tr-TR" sz="4400" b="1" dirty="0">
                <a:solidFill>
                  <a:schemeClr val="tx2"/>
                </a:solidFill>
                <a:latin typeface="Times New Roman" panose="02020603050405020304" pitchFamily="18" charset="0"/>
                <a:cs typeface="Times New Roman" panose="02020603050405020304" pitchFamily="18" charset="0"/>
              </a:rPr>
              <a:t>ESKİÇAĞ’DA DEVLET VE TOPLUM</a:t>
            </a:r>
          </a:p>
        </p:txBody>
      </p:sp>
      <p:sp>
        <p:nvSpPr>
          <p:cNvPr id="3" name="Alt Başlık 2">
            <a:extLst>
              <a:ext uri="{FF2B5EF4-FFF2-40B4-BE49-F238E27FC236}">
                <a16:creationId xmlns:a16="http://schemas.microsoft.com/office/drawing/2014/main" id="{EE26A2BA-3F64-40C6-870A-95F88901F7D4}"/>
              </a:ext>
            </a:extLst>
          </p:cNvPr>
          <p:cNvSpPr>
            <a:spLocks noGrp="1"/>
          </p:cNvSpPr>
          <p:nvPr>
            <p:ph type="subTitle" idx="1"/>
          </p:nvPr>
        </p:nvSpPr>
        <p:spPr>
          <a:xfrm>
            <a:off x="1828800" y="3868615"/>
            <a:ext cx="9256541" cy="1922585"/>
          </a:xfrm>
        </p:spPr>
        <p:txBody>
          <a:bodyPr>
            <a:normAutofit/>
          </a:bodyPr>
          <a:lstStyle/>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10. Hafta:</a:t>
            </a:r>
          </a:p>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Atina’da sofistler ve Sokrates</a:t>
            </a:r>
          </a:p>
          <a:p>
            <a:pPr>
              <a:lnSpc>
                <a:spcPct val="90000"/>
              </a:lnSpc>
            </a:pPr>
            <a:r>
              <a:rPr lang="tr-TR" sz="2000" b="1" dirty="0">
                <a:solidFill>
                  <a:schemeClr val="tx1">
                    <a:alpha val="80000"/>
                  </a:schemeClr>
                </a:solidFill>
                <a:latin typeface="Times New Roman" panose="02020603050405020304" pitchFamily="18" charset="0"/>
                <a:cs typeface="Times New Roman" panose="02020603050405020304" pitchFamily="18" charset="0"/>
              </a:rPr>
              <a:t> </a:t>
            </a:r>
          </a:p>
          <a:p>
            <a:pPr>
              <a:lnSpc>
                <a:spcPct val="90000"/>
              </a:lnSpc>
            </a:pPr>
            <a:endParaRPr lang="tr-TR" sz="2000" b="1" dirty="0">
              <a:solidFill>
                <a:schemeClr val="tx1">
                  <a:alpha val="8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5980874"/>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Autofit/>
          </a:bodyPr>
          <a:lstStyle/>
          <a:p>
            <a:pPr marL="0" indent="0">
              <a:buNone/>
            </a:pPr>
            <a:r>
              <a:rPr lang="tr-TR" sz="3200" dirty="0" err="1">
                <a:latin typeface="Times New Roman" panose="02020603050405020304" pitchFamily="18" charset="0"/>
                <a:cs typeface="Times New Roman" panose="02020603050405020304" pitchFamily="18" charset="0"/>
              </a:rPr>
              <a:t>Peisistratos</a:t>
            </a:r>
            <a:r>
              <a:rPr lang="tr-TR" sz="3200" dirty="0">
                <a:latin typeface="Times New Roman" panose="02020603050405020304" pitchFamily="18" charset="0"/>
                <a:cs typeface="Times New Roman" panose="02020603050405020304" pitchFamily="18" charset="0"/>
              </a:rPr>
              <a:t> ailesinin kesintileriyle birlikte kırk yıla yakın süren tiranlık döneminde </a:t>
            </a:r>
            <a:r>
              <a:rPr lang="tr-TR" sz="3200" dirty="0" err="1">
                <a:latin typeface="Times New Roman" panose="02020603050405020304" pitchFamily="18" charset="0"/>
                <a:cs typeface="Times New Roman" panose="02020603050405020304" pitchFamily="18" charset="0"/>
              </a:rPr>
              <a:t>Solon’un</a:t>
            </a:r>
            <a:r>
              <a:rPr lang="tr-TR" sz="3200" dirty="0">
                <a:latin typeface="Times New Roman" panose="02020603050405020304" pitchFamily="18" charset="0"/>
                <a:cs typeface="Times New Roman" panose="02020603050405020304" pitchFamily="18" charset="0"/>
              </a:rPr>
              <a:t> kurduğu anayasal düzene dokunulmamıştır. Atina’da büyük imar faaliyetleri başlatılmıştır.  Bu süreçte Atina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için kentsel yaşamın fiziki görüntüsü ortaya çıkmıştır. </a:t>
            </a:r>
          </a:p>
        </p:txBody>
      </p:sp>
    </p:spTree>
    <p:extLst>
      <p:ext uri="{BB962C8B-B14F-4D97-AF65-F5344CB8AC3E}">
        <p14:creationId xmlns:p14="http://schemas.microsoft.com/office/powerpoint/2010/main" val="35147385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2988515"/>
          </a:xfrm>
        </p:spPr>
        <p:txBody>
          <a:bodyPr>
            <a:noAutofit/>
          </a:bodyPr>
          <a:lstStyle/>
          <a:p>
            <a:pPr marL="0" indent="0">
              <a:buNone/>
            </a:pPr>
            <a:r>
              <a:rPr lang="tr-TR" sz="3200" dirty="0">
                <a:latin typeface="Times New Roman" panose="02020603050405020304" pitchFamily="18" charset="0"/>
                <a:cs typeface="Times New Roman" panose="02020603050405020304" pitchFamily="18" charset="0"/>
              </a:rPr>
              <a:t>Halkın desteği ile İÖ 508 yılında </a:t>
            </a:r>
            <a:r>
              <a:rPr lang="tr-TR" sz="3200" dirty="0" err="1">
                <a:latin typeface="Times New Roman" panose="02020603050405020304" pitchFamily="18" charset="0"/>
                <a:cs typeface="Times New Roman" panose="02020603050405020304" pitchFamily="18" charset="0"/>
              </a:rPr>
              <a:t>Kleisthenes</a:t>
            </a:r>
            <a:r>
              <a:rPr lang="tr-TR" sz="3200" dirty="0">
                <a:latin typeface="Times New Roman" panose="02020603050405020304" pitchFamily="18" charset="0"/>
                <a:cs typeface="Times New Roman" panose="02020603050405020304" pitchFamily="18" charset="0"/>
              </a:rPr>
              <a:t> göreve geldi. Reformlarıyla yurttaşları coğrafya temelli 10 kabileye ayırmış ve bu yolla aristokratların devlet yönetimindeki tekelini kırmayı hedeflemişti. </a:t>
            </a:r>
          </a:p>
        </p:txBody>
      </p:sp>
    </p:spTree>
    <p:extLst>
      <p:ext uri="{BB962C8B-B14F-4D97-AF65-F5344CB8AC3E}">
        <p14:creationId xmlns:p14="http://schemas.microsoft.com/office/powerpoint/2010/main" val="10356785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Getirdiği anayasal düzenlemelerle </a:t>
            </a:r>
            <a:r>
              <a:rPr lang="tr-TR" sz="3200" i="1" dirty="0">
                <a:latin typeface="Times New Roman" panose="02020603050405020304" pitchFamily="18" charset="0"/>
                <a:cs typeface="Times New Roman" panose="02020603050405020304" pitchFamily="18" charset="0"/>
              </a:rPr>
              <a:t>polis</a:t>
            </a:r>
            <a:r>
              <a:rPr lang="tr-TR" sz="3200" dirty="0">
                <a:latin typeface="Times New Roman" panose="02020603050405020304" pitchFamily="18" charset="0"/>
                <a:cs typeface="Times New Roman" panose="02020603050405020304" pitchFamily="18" charset="0"/>
              </a:rPr>
              <a:t> kurumları geliştirilmiş ve halkın büyük oranda devlet yönetimine katılımı sağlanmıştı. Daha sonra dış politikalarda yaşanan gelişmeler ve İÖ 461 yılında başlayıp 30 yıl süren </a:t>
            </a:r>
            <a:r>
              <a:rPr lang="tr-TR" sz="3200" dirty="0" err="1">
                <a:latin typeface="Times New Roman" panose="02020603050405020304" pitchFamily="18" charset="0"/>
                <a:cs typeface="Times New Roman" panose="02020603050405020304" pitchFamily="18" charset="0"/>
              </a:rPr>
              <a:t>Perikles</a:t>
            </a:r>
            <a:r>
              <a:rPr lang="tr-TR" sz="3200" dirty="0">
                <a:latin typeface="Times New Roman" panose="02020603050405020304" pitchFamily="18" charset="0"/>
                <a:cs typeface="Times New Roman" panose="02020603050405020304" pitchFamily="18" charset="0"/>
              </a:rPr>
              <a:t> Dönemi’nde Atina en güçlü ve verimli dönemini yaşamıştı.</a:t>
            </a:r>
          </a:p>
        </p:txBody>
      </p:sp>
    </p:spTree>
    <p:extLst>
      <p:ext uri="{BB962C8B-B14F-4D97-AF65-F5344CB8AC3E}">
        <p14:creationId xmlns:p14="http://schemas.microsoft.com/office/powerpoint/2010/main" val="1109778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451579" y="2015732"/>
            <a:ext cx="9603275" cy="3934902"/>
          </a:xfrm>
        </p:spPr>
        <p:txBody>
          <a:bodyPr>
            <a:normAutofit lnSpcReduction="10000"/>
          </a:bodyPr>
          <a:lstStyle/>
          <a:p>
            <a:pPr marL="0" indent="0">
              <a:buNone/>
            </a:pPr>
            <a:r>
              <a:rPr lang="tr-TR" sz="3200" dirty="0" err="1">
                <a:latin typeface="Times New Roman" panose="02020603050405020304" pitchFamily="18" charset="0"/>
                <a:cs typeface="Times New Roman" panose="02020603050405020304" pitchFamily="18" charset="0"/>
              </a:rPr>
              <a:t>Perikles</a:t>
            </a:r>
            <a:r>
              <a:rPr lang="tr-TR" sz="3200" dirty="0">
                <a:latin typeface="Times New Roman" panose="02020603050405020304" pitchFamily="18" charset="0"/>
                <a:cs typeface="Times New Roman" panose="02020603050405020304" pitchFamily="18" charset="0"/>
              </a:rPr>
              <a:t> Dönemi’nde Atina siyasal ve toplumsal yaşamına ayak uydurabilmek, yeni bir eğitim biçimini gerektirir olmuştu. Bireyin, bireysel çıkarların merkezde olduğu yeni eğitim biçiminin Atina’daki sürdürücüleri Sofistler olmuştu. Sofistlere göre retorik en temel bilimdir ve onlara göre her bilgi görecelidir ve her şey tartışılmalıdır.</a:t>
            </a:r>
          </a:p>
        </p:txBody>
      </p:sp>
    </p:spTree>
    <p:extLst>
      <p:ext uri="{BB962C8B-B14F-4D97-AF65-F5344CB8AC3E}">
        <p14:creationId xmlns:p14="http://schemas.microsoft.com/office/powerpoint/2010/main" val="13369409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a:bodyPr>
          <a:lstStyle/>
          <a:p>
            <a:pPr marL="0" indent="0">
              <a:buNone/>
            </a:pPr>
            <a:r>
              <a:rPr lang="tr-TR" sz="3200" dirty="0">
                <a:latin typeface="Times New Roman" panose="02020603050405020304" pitchFamily="18" charset="0"/>
                <a:cs typeface="Times New Roman" panose="02020603050405020304" pitchFamily="18" charset="0"/>
              </a:rPr>
              <a:t>Sofistler, hitabet eğitimi vererek kişilerin bireysel davalarında önde gelmelerini sağlamaya çalışmışlardır. Bu düşünürler, ortak bir görüş ile bir okul etrafında toplanmamışlar, para karşılığı istek ve beklentilere yönelik düşünceler etrafında derslerini sürdürmüşlerdi. </a:t>
            </a:r>
          </a:p>
        </p:txBody>
      </p:sp>
    </p:spTree>
    <p:extLst>
      <p:ext uri="{BB962C8B-B14F-4D97-AF65-F5344CB8AC3E}">
        <p14:creationId xmlns:p14="http://schemas.microsoft.com/office/powerpoint/2010/main" val="186219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rmAutofit lnSpcReduction="10000"/>
          </a:bodyPr>
          <a:lstStyle/>
          <a:p>
            <a:pPr marL="0" indent="0">
              <a:buNone/>
            </a:pPr>
            <a:r>
              <a:rPr lang="tr-TR" sz="3200" dirty="0">
                <a:latin typeface="Times New Roman" panose="02020603050405020304" pitchFamily="18" charset="0"/>
                <a:cs typeface="Times New Roman" panose="02020603050405020304" pitchFamily="18" charset="0"/>
              </a:rPr>
              <a:t>Birinci kuşak sofistler arasında </a:t>
            </a:r>
            <a:r>
              <a:rPr lang="tr-TR" sz="3200" dirty="0" err="1">
                <a:latin typeface="Times New Roman" panose="02020603050405020304" pitchFamily="18" charset="0"/>
                <a:cs typeface="Times New Roman" panose="02020603050405020304" pitchFamily="18" charset="0"/>
              </a:rPr>
              <a:t>Protagoras</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Prodikos</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Gorgias</a:t>
            </a:r>
            <a:r>
              <a:rPr lang="tr-TR" sz="3200" dirty="0">
                <a:latin typeface="Times New Roman" panose="02020603050405020304" pitchFamily="18" charset="0"/>
                <a:cs typeface="Times New Roman" panose="02020603050405020304" pitchFamily="18" charset="0"/>
              </a:rPr>
              <a:t> ve </a:t>
            </a:r>
            <a:r>
              <a:rPr lang="tr-TR" sz="3200" dirty="0" err="1">
                <a:latin typeface="Times New Roman" panose="02020603050405020304" pitchFamily="18" charset="0"/>
                <a:cs typeface="Times New Roman" panose="02020603050405020304" pitchFamily="18" charset="0"/>
              </a:rPr>
              <a:t>Hippias</a:t>
            </a:r>
            <a:r>
              <a:rPr lang="tr-TR" sz="3200" dirty="0">
                <a:latin typeface="Times New Roman" panose="02020603050405020304" pitchFamily="18" charset="0"/>
                <a:cs typeface="Times New Roman" panose="02020603050405020304" pitchFamily="18" charset="0"/>
              </a:rPr>
              <a:t> gibi düşünürler yer alır. Atina’da ders veren bu düşünürler Atinalı olmadıkları gibi retoriğin sistematik olarak doğuşu da Atina’da değil, Sicilya Adası </a:t>
            </a:r>
            <a:r>
              <a:rPr lang="tr-TR" sz="3200" i="1" dirty="0" err="1">
                <a:latin typeface="Times New Roman" panose="02020603050405020304" pitchFamily="18" charset="0"/>
                <a:cs typeface="Times New Roman" panose="02020603050405020304" pitchFamily="18" charset="0"/>
              </a:rPr>
              <a:t>polis</a:t>
            </a:r>
            <a:r>
              <a:rPr lang="tr-TR" sz="3200" dirty="0" err="1">
                <a:latin typeface="Times New Roman" panose="02020603050405020304" pitchFamily="18" charset="0"/>
                <a:cs typeface="Times New Roman" panose="02020603050405020304" pitchFamily="18" charset="0"/>
              </a:rPr>
              <a:t>’i</a:t>
            </a:r>
            <a:r>
              <a:rPr lang="tr-TR" sz="3200" dirty="0">
                <a:latin typeface="Times New Roman" panose="02020603050405020304" pitchFamily="18" charset="0"/>
                <a:cs typeface="Times New Roman" panose="02020603050405020304" pitchFamily="18" charset="0"/>
              </a:rPr>
              <a:t> </a:t>
            </a:r>
            <a:r>
              <a:rPr lang="tr-TR" sz="3200" dirty="0" err="1">
                <a:latin typeface="Times New Roman" panose="02020603050405020304" pitchFamily="18" charset="0"/>
                <a:cs typeface="Times New Roman" panose="02020603050405020304" pitchFamily="18" charset="0"/>
              </a:rPr>
              <a:t>Syracusai’de</a:t>
            </a:r>
            <a:r>
              <a:rPr lang="tr-TR" sz="3200" dirty="0">
                <a:latin typeface="Times New Roman" panose="02020603050405020304" pitchFamily="18" charset="0"/>
                <a:cs typeface="Times New Roman" panose="02020603050405020304" pitchFamily="18" charset="0"/>
              </a:rPr>
              <a:t> yaşanan siyasal gelişmeler sonrasında olmuştur. </a:t>
            </a:r>
          </a:p>
        </p:txBody>
      </p:sp>
    </p:spTree>
    <p:extLst>
      <p:ext uri="{BB962C8B-B14F-4D97-AF65-F5344CB8AC3E}">
        <p14:creationId xmlns:p14="http://schemas.microsoft.com/office/powerpoint/2010/main" val="562470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p:txBody>
          <a:bodyPr>
            <a:noAutofit/>
          </a:bodyPr>
          <a:lstStyle/>
          <a:p>
            <a:pPr marL="0" indent="0">
              <a:buNone/>
            </a:pPr>
            <a:r>
              <a:rPr lang="tr-TR" sz="3200" dirty="0">
                <a:latin typeface="Times New Roman" panose="02020603050405020304" pitchFamily="18" charset="0"/>
                <a:cs typeface="Times New Roman" panose="02020603050405020304" pitchFamily="18" charset="0"/>
              </a:rPr>
              <a:t>Retorik eğitimi ile birlikte Atina’da orta sınıfın gücü de artmıştır. Önceleri başarı ve saygınlık için önemli olan, sosyal statü iken artık siyasal yaşam, konuşmalara ve tartışmalara yönelmiştir. Dolayısıyla Sofistler Atina içinde önemli politik dönüşümlere neden olmuşlardır. </a:t>
            </a:r>
          </a:p>
        </p:txBody>
      </p:sp>
    </p:spTree>
    <p:extLst>
      <p:ext uri="{BB962C8B-B14F-4D97-AF65-F5344CB8AC3E}">
        <p14:creationId xmlns:p14="http://schemas.microsoft.com/office/powerpoint/2010/main" val="19414850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3EAD064-E029-491B-93E4-01DC7A96C340}"/>
              </a:ext>
            </a:extLst>
          </p:cNvPr>
          <p:cNvSpPr>
            <a:spLocks noGrp="1"/>
          </p:cNvSpPr>
          <p:nvPr>
            <p:ph type="title"/>
          </p:nvPr>
        </p:nvSpPr>
        <p:spPr/>
        <p:txBody>
          <a:bodyPr>
            <a:normAutofit/>
          </a:bodyPr>
          <a:lstStyle/>
          <a:p>
            <a:pPr algn="ctr"/>
            <a:r>
              <a:rPr lang="tr-TR" sz="3200" b="1" dirty="0">
                <a:latin typeface="Times New Roman" panose="02020603050405020304" pitchFamily="18" charset="0"/>
                <a:cs typeface="Times New Roman" panose="02020603050405020304" pitchFamily="18" charset="0"/>
              </a:rPr>
              <a:t>TAR0362 </a:t>
            </a:r>
            <a:br>
              <a:rPr lang="tr-TR" sz="3200" b="1" dirty="0">
                <a:latin typeface="Times New Roman" panose="02020603050405020304" pitchFamily="18" charset="0"/>
                <a:cs typeface="Times New Roman" panose="02020603050405020304" pitchFamily="18" charset="0"/>
              </a:rPr>
            </a:br>
            <a:r>
              <a:rPr lang="tr-TR" sz="3200" b="1" dirty="0">
                <a:latin typeface="Times New Roman" panose="02020603050405020304" pitchFamily="18" charset="0"/>
                <a:cs typeface="Times New Roman" panose="02020603050405020304" pitchFamily="18" charset="0"/>
              </a:rPr>
              <a:t>ESKİÇAĞ’DA DEVLET VE TOPLUM</a:t>
            </a:r>
            <a:endParaRPr lang="tr-TR" sz="3200" dirty="0"/>
          </a:p>
        </p:txBody>
      </p:sp>
      <p:sp>
        <p:nvSpPr>
          <p:cNvPr id="3" name="İçerik Yer Tutucusu 2">
            <a:extLst>
              <a:ext uri="{FF2B5EF4-FFF2-40B4-BE49-F238E27FC236}">
                <a16:creationId xmlns:a16="http://schemas.microsoft.com/office/drawing/2014/main" id="{7B85C10F-0BDA-47F7-86D7-AFF240083AA3}"/>
              </a:ext>
            </a:extLst>
          </p:cNvPr>
          <p:cNvSpPr>
            <a:spLocks noGrp="1"/>
          </p:cNvSpPr>
          <p:nvPr>
            <p:ph idx="1"/>
          </p:nvPr>
        </p:nvSpPr>
        <p:spPr>
          <a:xfrm>
            <a:off x="1252025" y="1716258"/>
            <a:ext cx="10002129" cy="4473527"/>
          </a:xfrm>
        </p:spPr>
        <p:txBody>
          <a:bodyPr>
            <a:noAutofit/>
          </a:bodyPr>
          <a:lstStyle/>
          <a:p>
            <a:pPr marL="0" indent="0">
              <a:buNone/>
            </a:pPr>
            <a:r>
              <a:rPr lang="tr-TR" sz="3200" dirty="0">
                <a:latin typeface="Times New Roman" panose="02020603050405020304" pitchFamily="18" charset="0"/>
                <a:cs typeface="Times New Roman" panose="02020603050405020304" pitchFamily="18" charset="0"/>
              </a:rPr>
              <a:t>Sokrates, İÖ 469-399 yılları arasında Sofistlerle aynı agorada yaşamış ve o da Sofistler gibi kendine konu olarak insanı seçmiştir.  Sorguladığı kişileri doğru bilgiye ulaştırmada kullandığı yöntem, dini ve siyasi açıdan toplumda tepki ile karşılanmış ve İÖ 399 yılında Sokrates Atina’da idama mahkum edilmiştir. Platon, </a:t>
            </a:r>
            <a:r>
              <a:rPr lang="tr-TR" sz="3200" i="1" dirty="0">
                <a:latin typeface="Times New Roman" panose="02020603050405020304" pitchFamily="18" charset="0"/>
                <a:cs typeface="Times New Roman" panose="02020603050405020304" pitchFamily="18" charset="0"/>
              </a:rPr>
              <a:t>Sokrates’in Savunması</a:t>
            </a:r>
            <a:r>
              <a:rPr lang="tr-TR" sz="3200" dirty="0">
                <a:latin typeface="Times New Roman" panose="02020603050405020304" pitchFamily="18" charset="0"/>
                <a:cs typeface="Times New Roman" panose="02020603050405020304" pitchFamily="18" charset="0"/>
              </a:rPr>
              <a:t> olarak Türkçeleştirilmiş eserinde konuyu irdelemiştir.</a:t>
            </a:r>
          </a:p>
        </p:txBody>
      </p:sp>
    </p:spTree>
    <p:extLst>
      <p:ext uri="{BB962C8B-B14F-4D97-AF65-F5344CB8AC3E}">
        <p14:creationId xmlns:p14="http://schemas.microsoft.com/office/powerpoint/2010/main" val="4250138695"/>
      </p:ext>
    </p:extLst>
  </p:cSld>
  <p:clrMapOvr>
    <a:masterClrMapping/>
  </p:clrMapOvr>
</p:sld>
</file>

<file path=ppt/theme/theme1.xml><?xml version="1.0" encoding="utf-8"?>
<a:theme xmlns:a="http://schemas.openxmlformats.org/drawingml/2006/main" name="Galeri">
  <a:themeElements>
    <a:clrScheme name="Galeri">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i">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i">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148</TotalTime>
  <Words>387</Words>
  <Application>Microsoft Office PowerPoint</Application>
  <PresentationFormat>Geniş ekran</PresentationFormat>
  <Paragraphs>20</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Gill Sans MT</vt:lpstr>
      <vt:lpstr>Times New Roman</vt:lpstr>
      <vt:lpstr>Galeri</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lpstr>TAR0362  ESKİÇAĞ’DA DEVLET VE TOPLUM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TAR0362  ESKİÇAĞ’DA DEVLET VE TOPLUM</dc:title>
  <dc:creator>lenovo</dc:creator>
  <cp:lastModifiedBy>lenovo</cp:lastModifiedBy>
  <cp:revision>25</cp:revision>
  <dcterms:created xsi:type="dcterms:W3CDTF">2020-05-07T20:52:22Z</dcterms:created>
  <dcterms:modified xsi:type="dcterms:W3CDTF">2020-05-12T02:44:42Z</dcterms:modified>
</cp:coreProperties>
</file>