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3" r:id="rId7"/>
    <p:sldId id="264" r:id="rId8"/>
    <p:sldId id="266"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10. Hafta:</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Atina’da sofistler ve Sokrates</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 </a:t>
            </a:r>
          </a:p>
          <a:p>
            <a:pPr>
              <a:lnSpc>
                <a:spcPct val="90000"/>
              </a:lnSpc>
            </a:pP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Autofit/>
          </a:bodyPr>
          <a:lstStyle/>
          <a:p>
            <a:pPr marL="0" indent="0">
              <a:buNone/>
            </a:pPr>
            <a:r>
              <a:rPr lang="tr-TR" sz="3200" dirty="0" err="1">
                <a:latin typeface="Times New Roman" panose="02020603050405020304" pitchFamily="18" charset="0"/>
                <a:cs typeface="Times New Roman" panose="02020603050405020304" pitchFamily="18" charset="0"/>
              </a:rPr>
              <a:t>Peisistratos</a:t>
            </a:r>
            <a:r>
              <a:rPr lang="tr-TR" sz="3200" dirty="0">
                <a:latin typeface="Times New Roman" panose="02020603050405020304" pitchFamily="18" charset="0"/>
                <a:cs typeface="Times New Roman" panose="02020603050405020304" pitchFamily="18" charset="0"/>
              </a:rPr>
              <a:t> ailesinin kesintileriyle birlikte kırk yıla yakın süren tiranlık döneminde </a:t>
            </a:r>
            <a:r>
              <a:rPr lang="tr-TR" sz="3200" dirty="0" err="1">
                <a:latin typeface="Times New Roman" panose="02020603050405020304" pitchFamily="18" charset="0"/>
                <a:cs typeface="Times New Roman" panose="02020603050405020304" pitchFamily="18" charset="0"/>
              </a:rPr>
              <a:t>Solon’un</a:t>
            </a:r>
            <a:r>
              <a:rPr lang="tr-TR" sz="3200" dirty="0">
                <a:latin typeface="Times New Roman" panose="02020603050405020304" pitchFamily="18" charset="0"/>
                <a:cs typeface="Times New Roman" panose="02020603050405020304" pitchFamily="18" charset="0"/>
              </a:rPr>
              <a:t> kurduğu anayasal düzene dokunulmamıştır. Atina’da büyük imar faaliyetleri başlatılmıştır.  Bu süreçte Atina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a:t>
            </a:r>
            <a:r>
              <a:rPr lang="tr-TR" sz="3200" dirty="0">
                <a:latin typeface="Times New Roman" panose="02020603050405020304" pitchFamily="18" charset="0"/>
                <a:cs typeface="Times New Roman" panose="02020603050405020304" pitchFamily="18" charset="0"/>
              </a:rPr>
              <a:t> için kentsel yaşamın fiziki görüntüsü ortaya çıkmıştır. </a:t>
            </a: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2988515"/>
          </a:xfrm>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Halkın desteği ile İÖ 508 yılında </a:t>
            </a:r>
            <a:r>
              <a:rPr lang="tr-TR" sz="3200" dirty="0" err="1">
                <a:latin typeface="Times New Roman" panose="02020603050405020304" pitchFamily="18" charset="0"/>
                <a:cs typeface="Times New Roman" panose="02020603050405020304" pitchFamily="18" charset="0"/>
              </a:rPr>
              <a:t>Kleisthenes</a:t>
            </a:r>
            <a:r>
              <a:rPr lang="tr-TR" sz="3200" dirty="0">
                <a:latin typeface="Times New Roman" panose="02020603050405020304" pitchFamily="18" charset="0"/>
                <a:cs typeface="Times New Roman" panose="02020603050405020304" pitchFamily="18" charset="0"/>
              </a:rPr>
              <a:t> göreve geldi. Reformlarıyla yurttaşları coğrafya temelli 10 kabileye ayırmış ve bu yolla aristokratların devlet yönetimindeki tekelini kırmayı hedeflemişti. </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Getirdiği anayasal düzenlemelerle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kurumları geliştirilmiş ve halkın büyük oranda devlet yönetimine katılımı sağlanmıştı. Daha sonra dış politikalarda yaşanan gelişmeler ve İÖ 461 yılında başlayıp 30 yıl süren </a:t>
            </a:r>
            <a:r>
              <a:rPr lang="tr-TR" sz="3200" dirty="0" err="1">
                <a:latin typeface="Times New Roman" panose="02020603050405020304" pitchFamily="18" charset="0"/>
                <a:cs typeface="Times New Roman" panose="02020603050405020304" pitchFamily="18" charset="0"/>
              </a:rPr>
              <a:t>Perikles</a:t>
            </a:r>
            <a:r>
              <a:rPr lang="tr-TR" sz="3200" dirty="0">
                <a:latin typeface="Times New Roman" panose="02020603050405020304" pitchFamily="18" charset="0"/>
                <a:cs typeface="Times New Roman" panose="02020603050405020304" pitchFamily="18" charset="0"/>
              </a:rPr>
              <a:t> Dönemi’nde Atina en güçlü ve verimli dönemini yaşamıştı.</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934902"/>
          </a:xfrm>
        </p:spPr>
        <p:txBody>
          <a:bodyPr>
            <a:normAutofit lnSpcReduction="10000"/>
          </a:bodyPr>
          <a:lstStyle/>
          <a:p>
            <a:pPr marL="0" indent="0">
              <a:buNone/>
            </a:pPr>
            <a:r>
              <a:rPr lang="tr-TR" sz="3200" dirty="0" err="1">
                <a:latin typeface="Times New Roman" panose="02020603050405020304" pitchFamily="18" charset="0"/>
                <a:cs typeface="Times New Roman" panose="02020603050405020304" pitchFamily="18" charset="0"/>
              </a:rPr>
              <a:t>Perikles</a:t>
            </a:r>
            <a:r>
              <a:rPr lang="tr-TR" sz="3200" dirty="0">
                <a:latin typeface="Times New Roman" panose="02020603050405020304" pitchFamily="18" charset="0"/>
                <a:cs typeface="Times New Roman" panose="02020603050405020304" pitchFamily="18" charset="0"/>
              </a:rPr>
              <a:t> Dönemi’nde Atina siyasal ve toplumsal yaşamına ayak uydurabilmek, yeni bir eğitim biçimini gerektirir olmuştu. Bireyin, bireysel çıkarların merkezde olduğu yeni eğitim biçiminin Atina’daki sürdürücüleri Sofistler olmuştu. Sofistlere göre retorik en temel bilimdir ve onlara göre her bilgi görecelidir ve her şey tartışılmalıdır.</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Sofistler, hitabet eğitimi vererek kişilerin bireysel davalarında önde gelmelerini sağlamaya çalışmışlardır. Bu düşünürler, ortak bir görüş ile bir okul etrafında toplanmamışlar, para karşılığı istek ve beklentilere yönelik düşünceler etrafında derslerini sürdürmüşlerdi. </a:t>
            </a:r>
          </a:p>
        </p:txBody>
      </p:sp>
    </p:spTree>
    <p:extLst>
      <p:ext uri="{BB962C8B-B14F-4D97-AF65-F5344CB8AC3E}">
        <p14:creationId xmlns:p14="http://schemas.microsoft.com/office/powerpoint/2010/main" val="1862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Birinci kuşak sofistler arasında </a:t>
            </a:r>
            <a:r>
              <a:rPr lang="tr-TR" sz="3200" dirty="0" err="1">
                <a:latin typeface="Times New Roman" panose="02020603050405020304" pitchFamily="18" charset="0"/>
                <a:cs typeface="Times New Roman" panose="02020603050405020304" pitchFamily="18" charset="0"/>
              </a:rPr>
              <a:t>Protagoras</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Prodikos</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Gorgias</a:t>
            </a:r>
            <a:r>
              <a:rPr lang="tr-TR" sz="3200" dirty="0">
                <a:latin typeface="Times New Roman" panose="02020603050405020304" pitchFamily="18" charset="0"/>
                <a:cs typeface="Times New Roman" panose="02020603050405020304" pitchFamily="18" charset="0"/>
              </a:rPr>
              <a:t> ve </a:t>
            </a:r>
            <a:r>
              <a:rPr lang="tr-TR" sz="3200" dirty="0" err="1">
                <a:latin typeface="Times New Roman" panose="02020603050405020304" pitchFamily="18" charset="0"/>
                <a:cs typeface="Times New Roman" panose="02020603050405020304" pitchFamily="18" charset="0"/>
              </a:rPr>
              <a:t>Hippias</a:t>
            </a:r>
            <a:r>
              <a:rPr lang="tr-TR" sz="3200" dirty="0">
                <a:latin typeface="Times New Roman" panose="02020603050405020304" pitchFamily="18" charset="0"/>
                <a:cs typeface="Times New Roman" panose="02020603050405020304" pitchFamily="18" charset="0"/>
              </a:rPr>
              <a:t> gibi düşünürler yer alır. Atina’da ders veren bu düşünürler Atinalı olmadıkları gibi retoriğin sistematik olarak doğuşu da Atina’da değil, Sicilya Adası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Syracusai’de</a:t>
            </a:r>
            <a:r>
              <a:rPr lang="tr-TR" sz="3200" dirty="0">
                <a:latin typeface="Times New Roman" panose="02020603050405020304" pitchFamily="18" charset="0"/>
                <a:cs typeface="Times New Roman" panose="02020603050405020304" pitchFamily="18" charset="0"/>
              </a:rPr>
              <a:t> yaşanan siyasal gelişmeler sonrasında olmuştur. </a:t>
            </a:r>
          </a:p>
        </p:txBody>
      </p:sp>
    </p:spTree>
    <p:extLst>
      <p:ext uri="{BB962C8B-B14F-4D97-AF65-F5344CB8AC3E}">
        <p14:creationId xmlns:p14="http://schemas.microsoft.com/office/powerpoint/2010/main" val="5624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Retorik eğitimi ile birlikte Atina’da orta sınıfın gücü de artmıştır. Önceleri başarı ve saygınlık için önemli olan, sosyal statü iken artık siyasal yaşam, konuşmalara ve tartışmalara yönelmiştir. Dolayısıyla Sofistler Atina içinde önemli politik dönüşümlere neden olmuşlardır. </a:t>
            </a:r>
          </a:p>
        </p:txBody>
      </p:sp>
    </p:spTree>
    <p:extLst>
      <p:ext uri="{BB962C8B-B14F-4D97-AF65-F5344CB8AC3E}">
        <p14:creationId xmlns:p14="http://schemas.microsoft.com/office/powerpoint/2010/main" val="1941485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252025" y="1716258"/>
            <a:ext cx="10002129" cy="4473527"/>
          </a:xfrm>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Sokrates, İÖ 469-399 yılları arasında Sofistlerle aynı agorada yaşamış ve o da Sofistler gibi kendine konu olarak insanı seçmiştir.  Sorguladığı kişileri doğru bilgiye ulaştırmada kullandığı yöntem, dini ve siyasi açıdan toplumda tepki ile karşılanmış ve İÖ 399 yılında Sokrates Atina’da idama mahkum edilmiştir. Platon, </a:t>
            </a:r>
            <a:r>
              <a:rPr lang="tr-TR" sz="3200" i="1" dirty="0">
                <a:latin typeface="Times New Roman" panose="02020603050405020304" pitchFamily="18" charset="0"/>
                <a:cs typeface="Times New Roman" panose="02020603050405020304" pitchFamily="18" charset="0"/>
              </a:rPr>
              <a:t>Sokrates’in Savunması</a:t>
            </a:r>
            <a:r>
              <a:rPr lang="tr-TR" sz="3200" dirty="0">
                <a:latin typeface="Times New Roman" panose="02020603050405020304" pitchFamily="18" charset="0"/>
                <a:cs typeface="Times New Roman" panose="02020603050405020304" pitchFamily="18" charset="0"/>
              </a:rPr>
              <a:t> olarak Türkçeleştirilmiş eserinde konuyu irdelemiştir.</a:t>
            </a:r>
          </a:p>
        </p:txBody>
      </p:sp>
    </p:spTree>
    <p:extLst>
      <p:ext uri="{BB962C8B-B14F-4D97-AF65-F5344CB8AC3E}">
        <p14:creationId xmlns:p14="http://schemas.microsoft.com/office/powerpoint/2010/main" val="4250138695"/>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148</TotalTime>
  <Words>387</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25</cp:revision>
  <dcterms:created xsi:type="dcterms:W3CDTF">2020-05-07T20:52:22Z</dcterms:created>
  <dcterms:modified xsi:type="dcterms:W3CDTF">2020-05-12T02:44:42Z</dcterms:modified>
</cp:coreProperties>
</file>