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84"/>
  </p:normalViewPr>
  <p:slideViewPr>
    <p:cSldViewPr snapToGrid="0" snapToObjects="1">
      <p:cViewPr varScale="1">
        <p:scale>
          <a:sx n="90" d="100"/>
          <a:sy n="90" d="100"/>
        </p:scale>
        <p:origin x="23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666270-C81F-CD4E-8A4A-DE42FD270A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Yunan folklorunda </a:t>
            </a:r>
            <a:r>
              <a:rPr lang="tr-TR" dirty="0" err="1"/>
              <a:t>Karagiozis</a:t>
            </a:r>
            <a:r>
              <a:rPr lang="tr-TR" dirty="0"/>
              <a:t> 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90E5EE5-AFD7-F645-9C8E-D3594AD069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9031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0EF05B-48CD-41DE-82FE-C25A5A300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9DFF8EB-B522-4773-B8CF-C10622C1F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1991" y="887150"/>
            <a:ext cx="4104281" cy="4940394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DFC8975D-C2DD-994B-8B43-5F593258F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0298"/>
          <a:stretch/>
        </p:blipFill>
        <p:spPr>
          <a:xfrm>
            <a:off x="7756448" y="1349992"/>
            <a:ext cx="3155366" cy="4014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A99E25-F57B-4182-929C-D5A100153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695560C-9CFF-E345-8829-A160F7F69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5910272" cy="1596177"/>
          </a:xfrm>
        </p:spPr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F3F279-E162-4B89-9A67-FA03B12AA8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2367092"/>
            <a:ext cx="5910274" cy="3424107"/>
          </a:xfrm>
        </p:spPr>
        <p:txBody>
          <a:bodyPr>
            <a:normAutofit/>
          </a:bodyPr>
          <a:lstStyle/>
          <a:p>
            <a:r>
              <a:rPr lang="en-US" dirty="0" err="1"/>
              <a:t>Gölge</a:t>
            </a:r>
            <a:r>
              <a:rPr lang="en-US" dirty="0"/>
              <a:t> </a:t>
            </a:r>
            <a:r>
              <a:rPr lang="en-US" dirty="0" err="1"/>
              <a:t>oyunu</a:t>
            </a:r>
            <a:r>
              <a:rPr lang="en-US" dirty="0"/>
              <a:t>: “</a:t>
            </a:r>
            <a:r>
              <a:rPr lang="tr-TR" dirty="0"/>
              <a:t>geleneksel olarak hayvan derilerinden kesilerek hazırlanmış insan, hayvan, eşya gibi figürlerin bir ışık kaynağı önünde oynatılarak, gölgelerinin gerdirilmiş, beyaz bir perdeye düşürüldüğü gösteri sanatıdır.» </a:t>
            </a:r>
          </a:p>
          <a:p>
            <a:r>
              <a:rPr lang="tr-TR" sz="1000" dirty="0" err="1"/>
              <a:t>https</a:t>
            </a:r>
            <a:r>
              <a:rPr lang="tr-TR" sz="1000" dirty="0"/>
              <a:t>://</a:t>
            </a:r>
            <a:r>
              <a:rPr lang="tr-TR" sz="1000" dirty="0" err="1"/>
              <a:t>tr.wikipedia.org</a:t>
            </a:r>
            <a:r>
              <a:rPr lang="tr-TR" sz="1000" dirty="0"/>
              <a:t>/</a:t>
            </a:r>
            <a:r>
              <a:rPr lang="tr-TR" sz="1000" dirty="0" err="1"/>
              <a:t>wiki</a:t>
            </a:r>
            <a:r>
              <a:rPr lang="tr-TR" sz="1000" dirty="0"/>
              <a:t>/</a:t>
            </a:r>
            <a:r>
              <a:rPr lang="tr-TR" sz="1000" dirty="0" err="1"/>
              <a:t>Gölge_oyunu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57575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6">
            <a:extLst>
              <a:ext uri="{FF2B5EF4-FFF2-40B4-BE49-F238E27FC236}">
                <a16:creationId xmlns:a16="http://schemas.microsoft.com/office/drawing/2014/main" id="{7DABEFCB-0898-453F-A0D3-637F6C4C1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6742038-277A-41FB-9BF8-BD6B71469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 descr="kişi, iç mekan, adam, tablo içeren bir resim&#10;&#10;Açıklama otomatik olarak oluşturuldu">
            <a:extLst>
              <a:ext uri="{FF2B5EF4-FFF2-40B4-BE49-F238E27FC236}">
                <a16:creationId xmlns:a16="http://schemas.microsoft.com/office/drawing/2014/main" id="{71B280A9-06A7-B147-BF65-1E7C68BEC2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88" r="-4" b="-4"/>
          <a:stretch/>
        </p:blipFill>
        <p:spPr>
          <a:xfrm>
            <a:off x="2" y="10"/>
            <a:ext cx="2470174" cy="3428987"/>
          </a:xfrm>
          <a:prstGeom prst="rect">
            <a:avLst/>
          </a:prstGeom>
        </p:spPr>
      </p:pic>
      <p:pic>
        <p:nvPicPr>
          <p:cNvPr id="7" name="Resim 6" descr="adam, oturma, geniş, tutma içeren bir resim&#10;&#10;Açıklama otomatik olarak oluşturuldu">
            <a:extLst>
              <a:ext uri="{FF2B5EF4-FFF2-40B4-BE49-F238E27FC236}">
                <a16:creationId xmlns:a16="http://schemas.microsoft.com/office/drawing/2014/main" id="{B8A0846D-01B5-EE4F-95A0-A0DDD47399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7435"/>
          <a:stretch/>
        </p:blipFill>
        <p:spPr>
          <a:xfrm>
            <a:off x="4974669" y="10"/>
            <a:ext cx="2509805" cy="3428987"/>
          </a:xfrm>
          <a:prstGeom prst="rect">
            <a:avLst/>
          </a:prstGeom>
        </p:spPr>
      </p:pic>
      <p:pic>
        <p:nvPicPr>
          <p:cNvPr id="5" name="Resim 4" descr="kişi, iç mekan, adam, dik içeren bir resim&#10;&#10;Açıklama otomatik olarak oluşturuldu">
            <a:extLst>
              <a:ext uri="{FF2B5EF4-FFF2-40B4-BE49-F238E27FC236}">
                <a16:creationId xmlns:a16="http://schemas.microsoft.com/office/drawing/2014/main" id="{C3016EB1-5715-A847-8A66-B1F19D354A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83" r="38622"/>
          <a:stretch/>
        </p:blipFill>
        <p:spPr>
          <a:xfrm>
            <a:off x="2547161" y="10"/>
            <a:ext cx="2509805" cy="3428987"/>
          </a:xfrm>
          <a:prstGeom prst="rect">
            <a:avLst/>
          </a:prstGeom>
        </p:spPr>
      </p:pic>
      <p:sp>
        <p:nvSpPr>
          <p:cNvPr id="38" name="Rectangle 30">
            <a:extLst>
              <a:ext uri="{FF2B5EF4-FFF2-40B4-BE49-F238E27FC236}">
                <a16:creationId xmlns:a16="http://schemas.microsoft.com/office/drawing/2014/main" id="{BFA2CB77-DBFC-4C4F-AD56-C993DF74D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0178" y="-3"/>
            <a:ext cx="82296" cy="341985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61885C-DA79-4C6C-933A-FD7927B70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4670" y="-3"/>
            <a:ext cx="82296" cy="341985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 descr="oturma, fotoğraf, ayak, kadın içeren bir resim&#10;&#10;Açıklama otomatik olarak oluşturuldu">
            <a:extLst>
              <a:ext uri="{FF2B5EF4-FFF2-40B4-BE49-F238E27FC236}">
                <a16:creationId xmlns:a16="http://schemas.microsoft.com/office/drawing/2014/main" id="{43532430-D96C-654E-BA29-5E0D8C3C60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" b="38870"/>
          <a:stretch/>
        </p:blipFill>
        <p:spPr>
          <a:xfrm>
            <a:off x="1" y="3428998"/>
            <a:ext cx="7479157" cy="342900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F695222-9173-4081-8FF3-DDD103C02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87" y="3429000"/>
            <a:ext cx="7421138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9B78619-932E-485B-A7FF-3FC494190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7B93D53-3940-4F3A-8CDD-93E4C9961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C686CC79-3DCD-7D42-8B84-74251CB71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pPr algn="l"/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8C805C9-A977-BB44-ADB6-699B085409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2367092"/>
            <a:ext cx="3352128" cy="3881309"/>
          </a:xfrm>
        </p:spPr>
        <p:txBody>
          <a:bodyPr>
            <a:normAutofit/>
          </a:bodyPr>
          <a:lstStyle/>
          <a:p>
            <a:r>
              <a:rPr lang="tr-TR" sz="1600" dirty="0"/>
              <a:t>Dünyanın pek çok ülkesinde gölge oyunu geleneği bulunmakta ve yakın zamanlarda yapılan teşviklerle yeniden canlandırılmaktadır.</a:t>
            </a:r>
          </a:p>
          <a:p>
            <a:endParaRPr lang="tr-TR" sz="1600" dirty="0"/>
          </a:p>
          <a:p>
            <a:r>
              <a:rPr lang="tr-TR" sz="1600" dirty="0"/>
              <a:t>-Java, </a:t>
            </a:r>
            <a:r>
              <a:rPr lang="tr-TR" sz="1600" dirty="0" err="1"/>
              <a:t>türkiye</a:t>
            </a:r>
            <a:r>
              <a:rPr lang="tr-TR" sz="1600" dirty="0"/>
              <a:t>, Tayland, Endonezya, </a:t>
            </a:r>
          </a:p>
        </p:txBody>
      </p:sp>
    </p:spTree>
    <p:extLst>
      <p:ext uri="{BB962C8B-B14F-4D97-AF65-F5344CB8AC3E}">
        <p14:creationId xmlns:p14="http://schemas.microsoft.com/office/powerpoint/2010/main" val="923329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B31E0A-2E4E-F94F-A929-BE601C55E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A65DDA-C73F-8141-9F31-1C6CC1AF765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tr-TR" dirty="0"/>
              <a:t>Yunanistan’daki </a:t>
            </a:r>
            <a:r>
              <a:rPr lang="tr-TR" dirty="0" err="1"/>
              <a:t>karagiozis</a:t>
            </a:r>
            <a:r>
              <a:rPr lang="tr-TR" dirty="0"/>
              <a:t> ile köken tartışmaları yapılmaktadır. </a:t>
            </a:r>
          </a:p>
          <a:p>
            <a:r>
              <a:rPr lang="tr-TR" dirty="0"/>
              <a:t>Yunan tarafı bu kahramanın bir yunan olduğunu iddia ederken, </a:t>
            </a:r>
            <a:r>
              <a:rPr lang="tr-TR" dirty="0" err="1"/>
              <a:t>türkiye</a:t>
            </a:r>
            <a:r>
              <a:rPr lang="tr-TR" dirty="0"/>
              <a:t> ise karagözün ve geleneğin </a:t>
            </a:r>
            <a:r>
              <a:rPr lang="tr-TR" dirty="0" err="1"/>
              <a:t>türk</a:t>
            </a:r>
            <a:r>
              <a:rPr lang="tr-TR" dirty="0"/>
              <a:t> olduğunu söylemektedir. </a:t>
            </a:r>
          </a:p>
          <a:p>
            <a:r>
              <a:rPr lang="tr-TR" dirty="0"/>
              <a:t>Nitekim </a:t>
            </a:r>
            <a:r>
              <a:rPr lang="tr-TR" dirty="0" err="1"/>
              <a:t>türkiye</a:t>
            </a:r>
            <a:r>
              <a:rPr lang="tr-TR" dirty="0"/>
              <a:t> 2009 yılında karagöz gölge oyununu </a:t>
            </a:r>
            <a:r>
              <a:rPr lang="tr-TR" dirty="0" err="1"/>
              <a:t>unesco</a:t>
            </a:r>
            <a:r>
              <a:rPr lang="tr-TR" dirty="0"/>
              <a:t> somut olmayan kültürel miras temsili listesinde yer almasını sağladı</a:t>
            </a:r>
          </a:p>
          <a:p>
            <a:r>
              <a:rPr lang="tr-TR" dirty="0"/>
              <a:t>Daha sonra da değineceğimiz üzere, bu kültürel öğeler siyasal rekabetin bir parçası haline gelmiştir.</a:t>
            </a:r>
          </a:p>
        </p:txBody>
      </p:sp>
    </p:spTree>
    <p:extLst>
      <p:ext uri="{BB962C8B-B14F-4D97-AF65-F5344CB8AC3E}">
        <p14:creationId xmlns:p14="http://schemas.microsoft.com/office/powerpoint/2010/main" val="2654587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DCFF16-3690-664B-9F0C-452C8F99A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DA5050-3F38-BF41-8BD7-20AE5970155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tr-TR" dirty="0"/>
              <a:t>Yunan </a:t>
            </a:r>
            <a:r>
              <a:rPr lang="tr-TR" dirty="0" err="1"/>
              <a:t>karagiozis’in</a:t>
            </a:r>
            <a:r>
              <a:rPr lang="tr-TR" dirty="0"/>
              <a:t> Osmanlı yönetimindeki </a:t>
            </a:r>
            <a:r>
              <a:rPr lang="tr-TR" dirty="0" err="1"/>
              <a:t>yunanistan’daki</a:t>
            </a:r>
            <a:r>
              <a:rPr lang="tr-TR" dirty="0"/>
              <a:t> en eski kaydı </a:t>
            </a:r>
            <a:r>
              <a:rPr lang="tr-TR" dirty="0" err="1"/>
              <a:t>mora’da</a:t>
            </a:r>
            <a:r>
              <a:rPr lang="tr-TR" dirty="0"/>
              <a:t> 1799 yılına aittir. Bu gösteriyi seyyah </a:t>
            </a:r>
            <a:r>
              <a:rPr lang="tr-TR" dirty="0" err="1"/>
              <a:t>francois</a:t>
            </a:r>
            <a:r>
              <a:rPr lang="tr-TR" dirty="0"/>
              <a:t> c. H. </a:t>
            </a:r>
            <a:r>
              <a:rPr lang="tr-TR" dirty="0" err="1"/>
              <a:t>Pouqueville</a:t>
            </a:r>
            <a:r>
              <a:rPr lang="tr-TR" dirty="0"/>
              <a:t> yazmıştır.</a:t>
            </a:r>
          </a:p>
          <a:p>
            <a:r>
              <a:rPr lang="tr-TR" dirty="0"/>
              <a:t>Gerek </a:t>
            </a:r>
            <a:r>
              <a:rPr lang="tr-TR" dirty="0" err="1"/>
              <a:t>türk</a:t>
            </a:r>
            <a:r>
              <a:rPr lang="tr-TR" dirty="0"/>
              <a:t> karagözü gerekse yunan </a:t>
            </a:r>
            <a:r>
              <a:rPr lang="tr-TR" dirty="0" err="1"/>
              <a:t>karagiozis’i</a:t>
            </a:r>
            <a:r>
              <a:rPr lang="tr-TR" dirty="0"/>
              <a:t> yabancılar tarafından </a:t>
            </a:r>
            <a:r>
              <a:rPr lang="tr-TR" dirty="0" err="1"/>
              <a:t>aristofanes’in</a:t>
            </a:r>
            <a:r>
              <a:rPr lang="tr-TR" dirty="0"/>
              <a:t> klasik yunan komedilerine bağlanıyordu.</a:t>
            </a:r>
          </a:p>
        </p:txBody>
      </p:sp>
    </p:spTree>
    <p:extLst>
      <p:ext uri="{BB962C8B-B14F-4D97-AF65-F5344CB8AC3E}">
        <p14:creationId xmlns:p14="http://schemas.microsoft.com/office/powerpoint/2010/main" val="1528838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4A31049-33BE-3C4C-A219-1D7EB724A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892" y="640831"/>
            <a:ext cx="5461389" cy="5461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81D4580-16A7-7D4E-9489-865677F931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3740509" cy="3881309"/>
          </a:xfrm>
        </p:spPr>
        <p:txBody>
          <a:bodyPr>
            <a:normAutofit/>
          </a:bodyPr>
          <a:lstStyle/>
          <a:p>
            <a:r>
              <a:rPr lang="tr-TR" sz="1800"/>
              <a:t>Gölge oyunu bir hayali tarafından gerçekleştirilir, oyunun bir metni olmasına rağmen hayali onu oyun içerisinde değiştirebilirdi.</a:t>
            </a:r>
          </a:p>
          <a:p>
            <a:endParaRPr lang="tr-TR" sz="180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3B8E876-2319-4344-A746-516F4EB8A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40831"/>
            <a:ext cx="3740515" cy="1573863"/>
          </a:xfrm>
        </p:spPr>
        <p:txBody>
          <a:bodyPr>
            <a:normAutofit/>
          </a:bodyPr>
          <a:lstStyle/>
          <a:p>
            <a:pPr algn="l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660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52907C4-BA50-EA4C-8ECA-AAE808876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166" y="640831"/>
            <a:ext cx="5056841" cy="5461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31FD7F6-8555-B942-A522-FBD0172797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3740509" cy="3881309"/>
          </a:xfrm>
        </p:spPr>
        <p:txBody>
          <a:bodyPr>
            <a:normAutofit/>
          </a:bodyPr>
          <a:lstStyle/>
          <a:p>
            <a:r>
              <a:rPr lang="tr-TR" sz="1800"/>
              <a:t>Atina’da karagöz üzerine odaklanan ve 1990’ların başında kurulan spatareio müzesi bulunmaktadır. </a:t>
            </a:r>
          </a:p>
          <a:p>
            <a:r>
              <a:rPr lang="tr-TR" sz="1800"/>
              <a:t>Bu müzede sadece maddi öğeler bulunmamakta aynı zamanda karagiozis gösterileri gerçekleştirilmektedir.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E0A2C16-0F32-A641-8312-0632547DB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40831"/>
            <a:ext cx="3740515" cy="1573863"/>
          </a:xfrm>
        </p:spPr>
        <p:txBody>
          <a:bodyPr>
            <a:normAutofit/>
          </a:bodyPr>
          <a:lstStyle/>
          <a:p>
            <a:pPr algn="l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2466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662818-A877-2645-8E1E-FC17E6BAB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637E723-56E6-4744-8E38-E66857B5A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83" b="1"/>
          <a:stretch/>
        </p:blipFill>
        <p:spPr>
          <a:xfrm>
            <a:off x="913774" y="2505456"/>
            <a:ext cx="3494466" cy="293522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019F5C4-C9CA-DD4B-932B-97D1F7814E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7814" y="2367092"/>
            <a:ext cx="6439786" cy="3424107"/>
          </a:xfrm>
        </p:spPr>
        <p:txBody>
          <a:bodyPr>
            <a:normAutofit/>
          </a:bodyPr>
          <a:lstStyle/>
          <a:p>
            <a:r>
              <a:rPr lang="tr-TR" dirty="0"/>
              <a:t>Dernek adını hayali </a:t>
            </a:r>
            <a:r>
              <a:rPr lang="tr-TR" dirty="0" err="1"/>
              <a:t>sotiris</a:t>
            </a:r>
            <a:r>
              <a:rPr lang="tr-TR" dirty="0"/>
              <a:t> </a:t>
            </a:r>
            <a:r>
              <a:rPr lang="tr-TR" dirty="0" err="1"/>
              <a:t>spatharis’ten</a:t>
            </a:r>
            <a:r>
              <a:rPr lang="tr-TR" dirty="0"/>
              <a:t> almaktadır.</a:t>
            </a:r>
          </a:p>
          <a:p>
            <a:r>
              <a:rPr lang="tr-TR" dirty="0"/>
              <a:t> </a:t>
            </a:r>
            <a:r>
              <a:rPr lang="tr-TR" dirty="0" err="1"/>
              <a:t>Spatharis</a:t>
            </a:r>
            <a:r>
              <a:rPr lang="tr-TR" dirty="0"/>
              <a:t> geleneği yaşatan en önemli usta olarak görülmektedir.</a:t>
            </a:r>
          </a:p>
        </p:txBody>
      </p:sp>
    </p:spTree>
    <p:extLst>
      <p:ext uri="{BB962C8B-B14F-4D97-AF65-F5344CB8AC3E}">
        <p14:creationId xmlns:p14="http://schemas.microsoft.com/office/powerpoint/2010/main" val="2400413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46F2B05-D14A-46C1-B94D-81BAFA34C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49B16A3-E34B-2D4A-95C3-6687BB012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97" y="618517"/>
            <a:ext cx="3825126" cy="5596019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21F734-A85A-4FEA-8CB8-6C72B8195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73FDE4E-0C11-1047-AA11-FEA16E982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AFFB8EA-B1EA-9C46-BE29-CB2E11D117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2520" y="2367092"/>
            <a:ext cx="5855415" cy="3847444"/>
          </a:xfrm>
        </p:spPr>
        <p:txBody>
          <a:bodyPr>
            <a:normAutofit/>
          </a:bodyPr>
          <a:lstStyle/>
          <a:p>
            <a:r>
              <a:rPr lang="tr-TR" dirty="0" err="1"/>
              <a:t>Türkçe’de</a:t>
            </a:r>
            <a:r>
              <a:rPr lang="tr-TR" dirty="0"/>
              <a:t> </a:t>
            </a:r>
            <a:r>
              <a:rPr lang="tr-TR" dirty="0" err="1"/>
              <a:t>sotiris</a:t>
            </a:r>
            <a:r>
              <a:rPr lang="tr-TR" dirty="0"/>
              <a:t> </a:t>
            </a:r>
            <a:r>
              <a:rPr lang="tr-TR" dirty="0" err="1"/>
              <a:t>spartharis’in</a:t>
            </a:r>
            <a:r>
              <a:rPr lang="tr-TR" dirty="0"/>
              <a:t> anılarını konu alan bir kitap da peri efe çevirisiyle yayımlanmıştır.</a:t>
            </a:r>
          </a:p>
        </p:txBody>
      </p:sp>
    </p:spTree>
    <p:extLst>
      <p:ext uri="{BB962C8B-B14F-4D97-AF65-F5344CB8AC3E}">
        <p14:creationId xmlns:p14="http://schemas.microsoft.com/office/powerpoint/2010/main" val="2185687956"/>
      </p:ext>
    </p:extLst>
  </p:cSld>
  <p:clrMapOvr>
    <a:masterClrMapping/>
  </p:clrMapOvr>
</p:sld>
</file>

<file path=ppt/theme/theme1.xml><?xml version="1.0" encoding="utf-8"?>
<a:theme xmlns:a="http://schemas.openxmlformats.org/drawingml/2006/main" name="Daml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</Words>
  <Application>Microsoft Macintosh PowerPoint</Application>
  <PresentationFormat>Geniş ekran</PresentationFormat>
  <Paragraphs>18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2" baseType="lpstr">
      <vt:lpstr>Arial</vt:lpstr>
      <vt:lpstr>Tw Cen MT</vt:lpstr>
      <vt:lpstr>Damla</vt:lpstr>
      <vt:lpstr>Yunan folklorunda Karagiozis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Yunan folklorunda Karagiozis </dc:title>
  <dc:creator>Zehra Münüsoğlu</dc:creator>
  <cp:lastModifiedBy>Zehra Münüsoğlu</cp:lastModifiedBy>
  <cp:revision>1</cp:revision>
  <dcterms:created xsi:type="dcterms:W3CDTF">2020-07-29T08:48:32Z</dcterms:created>
  <dcterms:modified xsi:type="dcterms:W3CDTF">2020-07-29T08:48:57Z</dcterms:modified>
</cp:coreProperties>
</file>