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32"/>
  </p:notesMasterIdLst>
  <p:sldIdLst>
    <p:sldId id="265" r:id="rId2"/>
    <p:sldId id="297" r:id="rId3"/>
    <p:sldId id="266" r:id="rId4"/>
    <p:sldId id="293" r:id="rId5"/>
    <p:sldId id="294" r:id="rId6"/>
    <p:sldId id="295" r:id="rId7"/>
    <p:sldId id="296" r:id="rId8"/>
    <p:sldId id="271" r:id="rId9"/>
    <p:sldId id="272" r:id="rId10"/>
    <p:sldId id="273" r:id="rId11"/>
    <p:sldId id="280" r:id="rId12"/>
    <p:sldId id="281" r:id="rId13"/>
    <p:sldId id="282" r:id="rId14"/>
    <p:sldId id="290" r:id="rId15"/>
    <p:sldId id="284" r:id="rId16"/>
    <p:sldId id="257" r:id="rId17"/>
    <p:sldId id="291" r:id="rId18"/>
    <p:sldId id="263" r:id="rId19"/>
    <p:sldId id="256" r:id="rId20"/>
    <p:sldId id="260" r:id="rId21"/>
    <p:sldId id="261" r:id="rId22"/>
    <p:sldId id="267" r:id="rId23"/>
    <p:sldId id="264" r:id="rId24"/>
    <p:sldId id="258" r:id="rId25"/>
    <p:sldId id="268" r:id="rId26"/>
    <p:sldId id="269" r:id="rId27"/>
    <p:sldId id="259" r:id="rId28"/>
    <p:sldId id="299" r:id="rId29"/>
    <p:sldId id="270" r:id="rId30"/>
    <p:sldId id="288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11" autoAdjust="0"/>
    <p:restoredTop sz="94660"/>
  </p:normalViewPr>
  <p:slideViewPr>
    <p:cSldViewPr>
      <p:cViewPr>
        <p:scale>
          <a:sx n="100" d="100"/>
          <a:sy n="100" d="100"/>
        </p:scale>
        <p:origin x="-1944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76280-2946-4F84-B40F-EEF3799934F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1752F-F970-4D7A-91F4-CD05E6BD51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8475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1752F-F970-4D7A-91F4-CD05E6BD51BB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301625" y="1676400"/>
            <a:ext cx="8540750" cy="442277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ED1A5-E411-4A9A-8703-C727FE4A8B2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35704-A60C-4B2A-80CE-3A3485B71ECB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9D108-3F78-4E13-BF12-90F65C297B6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ÖTİROİT GUATR VE</a:t>
            </a:r>
            <a:br>
              <a:rPr lang="tr-TR" dirty="0" smtClean="0"/>
            </a:br>
            <a:r>
              <a:rPr lang="tr-TR" dirty="0" smtClean="0"/>
              <a:t> TİROİDİTLER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DEMET ÇORAPÇIOĞLU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>
          <a:xfrm>
            <a:off x="250825" y="404813"/>
            <a:ext cx="8510588" cy="1325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dirty="0" err="1" smtClean="0">
                <a:effectLst/>
                <a:latin typeface="Comic Sans MS" pitchFamily="66" charset="0"/>
              </a:rPr>
              <a:t>İnsidental</a:t>
            </a:r>
            <a:r>
              <a:rPr lang="tr-TR" dirty="0" smtClean="0">
                <a:effectLst/>
                <a:latin typeface="Comic Sans MS" pitchFamily="66" charset="0"/>
              </a:rPr>
              <a:t> </a:t>
            </a:r>
            <a:r>
              <a:rPr lang="tr-TR" dirty="0" err="1" smtClean="0">
                <a:effectLst/>
                <a:latin typeface="Comic Sans MS" pitchFamily="66" charset="0"/>
              </a:rPr>
              <a:t>tiroid</a:t>
            </a:r>
            <a:r>
              <a:rPr lang="tr-TR" dirty="0" smtClean="0">
                <a:effectLst/>
                <a:latin typeface="Comic Sans MS" pitchFamily="66" charset="0"/>
              </a:rPr>
              <a:t> nodüllerinin </a:t>
            </a:r>
            <a:r>
              <a:rPr lang="tr-TR" dirty="0" err="1" smtClean="0">
                <a:effectLst/>
                <a:latin typeface="Comic Sans MS" pitchFamily="66" charset="0"/>
              </a:rPr>
              <a:t>malignite</a:t>
            </a:r>
            <a:r>
              <a:rPr lang="tr-TR" dirty="0" smtClean="0">
                <a:effectLst/>
                <a:latin typeface="Comic Sans MS" pitchFamily="66" charset="0"/>
              </a:rPr>
              <a:t> riski </a:t>
            </a:r>
          </a:p>
        </p:txBody>
      </p:sp>
      <p:sp>
        <p:nvSpPr>
          <p:cNvPr id="9219" name="4 Metin kutusu"/>
          <p:cNvSpPr txBox="1">
            <a:spLocks noChangeArrowheads="1"/>
          </p:cNvSpPr>
          <p:nvPr/>
        </p:nvSpPr>
        <p:spPr bwMode="auto">
          <a:xfrm>
            <a:off x="1476375" y="2565400"/>
            <a:ext cx="6024563" cy="183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000">
                <a:latin typeface="Comic Sans MS" pitchFamily="66" charset="0"/>
              </a:rPr>
              <a:t>MRG ve BT       % 17</a:t>
            </a:r>
          </a:p>
          <a:p>
            <a:pPr>
              <a:lnSpc>
                <a:spcPct val="150000"/>
              </a:lnSpc>
            </a:pPr>
            <a:r>
              <a:rPr lang="tr-TR" sz="4000">
                <a:latin typeface="Comic Sans MS" pitchFamily="66" charset="0"/>
              </a:rPr>
              <a:t>FDG18-PET       % 25-50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14282" y="-142900"/>
            <a:ext cx="8510588" cy="13255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600" b="1" dirty="0" err="1" smtClean="0">
                <a:latin typeface="Comic Sans MS" pitchFamily="66" charset="0"/>
              </a:rPr>
              <a:t>Tiroid</a:t>
            </a:r>
            <a:r>
              <a:rPr lang="tr-TR" sz="3600" b="1" dirty="0" smtClean="0">
                <a:latin typeface="Comic Sans MS" pitchFamily="66" charset="0"/>
              </a:rPr>
              <a:t> Nodüllerinin Klinik Değerlendirilmesi </a:t>
            </a:r>
          </a:p>
        </p:txBody>
      </p:sp>
      <p:graphicFrame>
        <p:nvGraphicFramePr>
          <p:cNvPr id="11291" name="Group 27"/>
          <p:cNvGraphicFramePr>
            <a:graphicFrameLocks noGrp="1"/>
          </p:cNvGraphicFramePr>
          <p:nvPr/>
        </p:nvGraphicFramePr>
        <p:xfrm>
          <a:off x="285720" y="1213234"/>
          <a:ext cx="8662863" cy="5279852"/>
        </p:xfrm>
        <a:graphic>
          <a:graphicData uri="http://schemas.openxmlformats.org/drawingml/2006/table">
            <a:tbl>
              <a:tblPr/>
              <a:tblGrid>
                <a:gridCol w="3046239"/>
                <a:gridCol w="5616624"/>
              </a:tblGrid>
              <a:tr h="6651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Klinik özellikler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Malignite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riski yüksek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8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Hikaye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Çocukluk ve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adölesan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iken baş- boyun-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göğüse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radyoterapi ses kısıklığı, ailede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medüler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tiroid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ca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ve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papiller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ca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olması.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Fizik muayene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Gençler, erkekler, sert nodül, vokal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kord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paralizisi,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lenfadenopatiler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 uzak metastazlar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yaş &lt; 20-30  ve 60 yaş üstü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Laboratuvar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Kalsitonin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yüksekliği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TİİAB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Papiller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karsinom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folliküler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neoplazm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medüller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veya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anaplastik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karsinom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Pür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kistik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nodüllere yapılmaz.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9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Tiroid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sintigrafisi(varsa)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Hipoaktif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nodül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9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Tiroit ultrasonografisi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Solid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lezyon,nodülde noktasal kalsifikasyonlar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Tiroksin tedavisi altındayken (3-6 ay)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Nodül boyutlarında artış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7524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>
                <a:latin typeface="Comic Sans MS" pitchFamily="66" charset="0"/>
              </a:rPr>
              <a:t>Ultrason ve </a:t>
            </a:r>
            <a:r>
              <a:rPr lang="tr-TR" dirty="0" err="1" smtClean="0">
                <a:latin typeface="Comic Sans MS" pitchFamily="66" charset="0"/>
              </a:rPr>
              <a:t>Tiroid</a:t>
            </a:r>
            <a:r>
              <a:rPr lang="tr-TR" dirty="0" smtClean="0">
                <a:latin typeface="Comic Sans MS" pitchFamily="66" charset="0"/>
              </a:rPr>
              <a:t> Kanseri Riski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179388" y="1350963"/>
            <a:ext cx="9001125" cy="452596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tr-TR" sz="4300" dirty="0" smtClean="0">
                <a:solidFill>
                  <a:srgbClr val="FF0000"/>
                </a:solidFill>
                <a:latin typeface="Comic Sans MS" pitchFamily="66" charset="0"/>
              </a:rPr>
              <a:t>1. Tiroit kanseri riski yüksek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tr-TR" dirty="0" err="1" smtClean="0">
                <a:latin typeface="Comic Sans MS" pitchFamily="66" charset="0"/>
              </a:rPr>
              <a:t>Hipoekoik</a:t>
            </a:r>
            <a:endParaRPr lang="tr-T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tr-TR" dirty="0" err="1" smtClean="0">
                <a:latin typeface="Comic Sans MS" pitchFamily="66" charset="0"/>
              </a:rPr>
              <a:t>Mikrokalsifikasyon</a:t>
            </a:r>
            <a:endParaRPr lang="tr-T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tr-TR" dirty="0" smtClean="0">
                <a:latin typeface="Comic Sans MS" pitchFamily="66" charset="0"/>
              </a:rPr>
              <a:t>Santral </a:t>
            </a:r>
            <a:r>
              <a:rPr lang="tr-TR" dirty="0" err="1" smtClean="0">
                <a:latin typeface="Comic Sans MS" pitchFamily="66" charset="0"/>
              </a:rPr>
              <a:t>hipervaskülarite</a:t>
            </a:r>
            <a:endParaRPr lang="tr-T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tr-TR" dirty="0" smtClean="0">
                <a:latin typeface="Comic Sans MS" pitchFamily="66" charset="0"/>
              </a:rPr>
              <a:t>Kenarların düzensizliği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tr-TR" dirty="0" smtClean="0">
                <a:latin typeface="Comic Sans MS" pitchFamily="66" charset="0"/>
              </a:rPr>
              <a:t>Kısmi veya tam </a:t>
            </a:r>
            <a:r>
              <a:rPr lang="tr-TR" dirty="0" err="1" smtClean="0">
                <a:latin typeface="Comic Sans MS" pitchFamily="66" charset="0"/>
              </a:rPr>
              <a:t>halo</a:t>
            </a:r>
            <a:r>
              <a:rPr lang="tr-TR" dirty="0" smtClean="0">
                <a:latin typeface="Comic Sans MS" pitchFamily="66" charset="0"/>
              </a:rPr>
              <a:t> kaybı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tr-TR" dirty="0" smtClean="0">
                <a:latin typeface="Comic Sans MS" pitchFamily="66" charset="0"/>
              </a:rPr>
              <a:t>Nodülün uzunluğunun genişliğinden fazla olması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tr-TR" dirty="0" smtClean="0">
                <a:latin typeface="Comic Sans MS" pitchFamily="66" charset="0"/>
              </a:rPr>
              <a:t>Nodülün büyüdüğünün </a:t>
            </a:r>
            <a:r>
              <a:rPr lang="tr-TR" dirty="0" err="1" smtClean="0">
                <a:latin typeface="Comic Sans MS" pitchFamily="66" charset="0"/>
              </a:rPr>
              <a:t>dökümente</a:t>
            </a:r>
            <a:r>
              <a:rPr lang="tr-TR" dirty="0" smtClean="0">
                <a:latin typeface="Comic Sans MS" pitchFamily="66" charset="0"/>
              </a:rPr>
              <a:t> edilmesi(</a:t>
            </a:r>
            <a:r>
              <a:rPr lang="tr-TR" dirty="0" err="1" smtClean="0">
                <a:latin typeface="Comic Sans MS" pitchFamily="66" charset="0"/>
              </a:rPr>
              <a:t>ted</a:t>
            </a:r>
            <a:r>
              <a:rPr lang="tr-TR" dirty="0" smtClean="0">
                <a:latin typeface="Comic Sans MS" pitchFamily="66" charset="0"/>
              </a:rPr>
              <a:t>. alırken).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928670"/>
            <a:ext cx="8229600" cy="792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>
                <a:latin typeface="Comic Sans MS" pitchFamily="66" charset="0"/>
              </a:rPr>
              <a:t>Ultrason ve </a:t>
            </a:r>
            <a:r>
              <a:rPr lang="tr-TR" dirty="0" err="1" smtClean="0">
                <a:latin typeface="Comic Sans MS" pitchFamily="66" charset="0"/>
              </a:rPr>
              <a:t>Tiroid</a:t>
            </a:r>
            <a:r>
              <a:rPr lang="tr-TR" dirty="0" smtClean="0">
                <a:latin typeface="Comic Sans MS" pitchFamily="66" charset="0"/>
              </a:rPr>
              <a:t> Kanseri Riski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214282" y="1857364"/>
            <a:ext cx="8229600" cy="36734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Wingdings" pitchFamily="2" charset="2"/>
              <a:buChar char="§"/>
              <a:defRPr/>
            </a:pP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2. Tiroit kanseri riski düşük</a:t>
            </a:r>
          </a:p>
          <a:p>
            <a:pPr marL="514350" indent="-514350">
              <a:buFont typeface="Wingdings" pitchFamily="2" charset="2"/>
              <a:buChar char="§"/>
              <a:defRPr/>
            </a:pPr>
            <a:r>
              <a:rPr lang="tr-TR" dirty="0" err="1" smtClean="0">
                <a:latin typeface="Comic Sans MS" pitchFamily="66" charset="0"/>
              </a:rPr>
              <a:t>Hiperekoik</a:t>
            </a:r>
            <a:r>
              <a:rPr lang="tr-TR" dirty="0" smtClean="0">
                <a:latin typeface="Comic Sans MS" pitchFamily="66" charset="0"/>
              </a:rPr>
              <a:t>,</a:t>
            </a:r>
          </a:p>
          <a:p>
            <a:pPr marL="514350" indent="-514350">
              <a:buFont typeface="Wingdings" pitchFamily="2" charset="2"/>
              <a:buChar char="§"/>
              <a:defRPr/>
            </a:pPr>
            <a:r>
              <a:rPr lang="tr-TR" dirty="0" smtClean="0">
                <a:latin typeface="Comic Sans MS" pitchFamily="66" charset="0"/>
              </a:rPr>
              <a:t>Pür </a:t>
            </a:r>
            <a:r>
              <a:rPr lang="tr-TR" dirty="0" err="1" smtClean="0">
                <a:latin typeface="Comic Sans MS" pitchFamily="66" charset="0"/>
              </a:rPr>
              <a:t>kistik</a:t>
            </a:r>
            <a:r>
              <a:rPr lang="tr-TR" dirty="0" smtClean="0">
                <a:latin typeface="Comic Sans MS" pitchFamily="66" charset="0"/>
              </a:rPr>
              <a:t>,</a:t>
            </a:r>
          </a:p>
          <a:p>
            <a:pPr marL="514350" indent="-514350">
              <a:buFont typeface="Wingdings" pitchFamily="2" charset="2"/>
              <a:buChar char="§"/>
              <a:defRPr/>
            </a:pPr>
            <a:r>
              <a:rPr lang="tr-TR" dirty="0" smtClean="0">
                <a:latin typeface="Comic Sans MS" pitchFamily="66" charset="0"/>
              </a:rPr>
              <a:t>Büyük, kaba kalsifikasyonlar (</a:t>
            </a:r>
            <a:r>
              <a:rPr lang="tr-TR" dirty="0" err="1" smtClean="0">
                <a:latin typeface="Comic Sans MS" pitchFamily="66" charset="0"/>
              </a:rPr>
              <a:t>medüller</a:t>
            </a:r>
            <a:r>
              <a:rPr lang="tr-TR" dirty="0" smtClean="0">
                <a:latin typeface="Comic Sans MS" pitchFamily="66" charset="0"/>
              </a:rPr>
              <a:t> kanser dışında).</a:t>
            </a:r>
          </a:p>
          <a:p>
            <a:pPr marL="514350" indent="-514350">
              <a:buFont typeface="Wingdings" pitchFamily="2" charset="2"/>
              <a:buChar char="§"/>
              <a:defRPr/>
            </a:pPr>
            <a:r>
              <a:rPr lang="tr-TR" dirty="0" err="1" smtClean="0">
                <a:latin typeface="Comic Sans MS" pitchFamily="66" charset="0"/>
              </a:rPr>
              <a:t>Periferik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vaskülarite</a:t>
            </a:r>
            <a:r>
              <a:rPr lang="tr-TR" dirty="0" smtClean="0">
                <a:latin typeface="Comic Sans MS" pitchFamily="66" charset="0"/>
              </a:rPr>
              <a:t>,</a:t>
            </a:r>
          </a:p>
          <a:p>
            <a:pPr marL="514350" indent="-514350">
              <a:buFont typeface="Wingdings" pitchFamily="2" charset="2"/>
              <a:buChar char="§"/>
              <a:defRPr/>
            </a:pPr>
            <a:r>
              <a:rPr lang="tr-TR" dirty="0" smtClean="0">
                <a:latin typeface="Comic Sans MS" pitchFamily="66" charset="0"/>
              </a:rPr>
              <a:t>Kuyruklu yıldız görünümü.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Comic Sans MS" pitchFamily="66" charset="0"/>
              </a:rPr>
              <a:t>Tiroit Nodüllerinin Sebepleri 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 smtClean="0">
                <a:latin typeface="Comic Sans MS" pitchFamily="66" charset="0"/>
              </a:rPr>
              <a:t>Benign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nodüler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guvatır</a:t>
            </a:r>
            <a:r>
              <a:rPr lang="tr-TR" dirty="0" smtClean="0">
                <a:latin typeface="Comic Sans MS" pitchFamily="66" charset="0"/>
              </a:rPr>
              <a:t> </a:t>
            </a:r>
          </a:p>
          <a:p>
            <a:r>
              <a:rPr lang="tr-TR" dirty="0" err="1" smtClean="0">
                <a:latin typeface="Comic Sans MS" pitchFamily="66" charset="0"/>
              </a:rPr>
              <a:t>Hashimoto</a:t>
            </a:r>
            <a:r>
              <a:rPr lang="tr-TR" dirty="0" smtClean="0">
                <a:latin typeface="Comic Sans MS" pitchFamily="66" charset="0"/>
              </a:rPr>
              <a:t> Hastalığı </a:t>
            </a:r>
          </a:p>
          <a:p>
            <a:r>
              <a:rPr lang="tr-TR" dirty="0" smtClean="0">
                <a:latin typeface="Comic Sans MS" pitchFamily="66" charset="0"/>
              </a:rPr>
              <a:t>Basit veya </a:t>
            </a:r>
            <a:r>
              <a:rPr lang="tr-TR" dirty="0" err="1" smtClean="0">
                <a:latin typeface="Comic Sans MS" pitchFamily="66" charset="0"/>
              </a:rPr>
              <a:t>hemorajik</a:t>
            </a:r>
            <a:r>
              <a:rPr lang="tr-TR" dirty="0" smtClean="0">
                <a:latin typeface="Comic Sans MS" pitchFamily="66" charset="0"/>
              </a:rPr>
              <a:t> kist </a:t>
            </a:r>
          </a:p>
          <a:p>
            <a:r>
              <a:rPr lang="tr-TR" dirty="0" err="1" smtClean="0">
                <a:latin typeface="Comic Sans MS" pitchFamily="66" charset="0"/>
              </a:rPr>
              <a:t>Folliküler</a:t>
            </a:r>
            <a:r>
              <a:rPr lang="tr-TR" dirty="0" smtClean="0">
                <a:latin typeface="Comic Sans MS" pitchFamily="66" charset="0"/>
              </a:rPr>
              <a:t> adenom </a:t>
            </a:r>
          </a:p>
          <a:p>
            <a:r>
              <a:rPr lang="tr-TR" dirty="0" err="1" smtClean="0">
                <a:latin typeface="Comic Sans MS" pitchFamily="66" charset="0"/>
              </a:rPr>
              <a:t>Papiller</a:t>
            </a:r>
            <a:r>
              <a:rPr lang="tr-TR" dirty="0" smtClean="0">
                <a:latin typeface="Comic Sans MS" pitchFamily="66" charset="0"/>
              </a:rPr>
              <a:t> kanser</a:t>
            </a:r>
          </a:p>
          <a:p>
            <a:r>
              <a:rPr lang="tr-TR" dirty="0" err="1" smtClean="0">
                <a:latin typeface="Comic Sans MS" pitchFamily="66" charset="0"/>
              </a:rPr>
              <a:t>Folliküler</a:t>
            </a:r>
            <a:r>
              <a:rPr lang="tr-TR" dirty="0" smtClean="0">
                <a:latin typeface="Comic Sans MS" pitchFamily="66" charset="0"/>
              </a:rPr>
              <a:t> kanser </a:t>
            </a:r>
          </a:p>
          <a:p>
            <a:r>
              <a:rPr lang="tr-TR" dirty="0" err="1" smtClean="0">
                <a:latin typeface="Comic Sans MS" pitchFamily="66" charset="0"/>
              </a:rPr>
              <a:t>Hurthle</a:t>
            </a:r>
            <a:r>
              <a:rPr lang="tr-TR" dirty="0" smtClean="0">
                <a:latin typeface="Comic Sans MS" pitchFamily="66" charset="0"/>
              </a:rPr>
              <a:t> hücreli kanser </a:t>
            </a:r>
          </a:p>
          <a:p>
            <a:r>
              <a:rPr lang="tr-TR" dirty="0" smtClean="0">
                <a:latin typeface="Comic Sans MS" pitchFamily="66" charset="0"/>
              </a:rPr>
              <a:t>Az </a:t>
            </a:r>
            <a:r>
              <a:rPr lang="tr-TR" dirty="0" err="1" smtClean="0">
                <a:latin typeface="Comic Sans MS" pitchFamily="66" charset="0"/>
              </a:rPr>
              <a:t>differansiye</a:t>
            </a:r>
            <a:r>
              <a:rPr lang="tr-TR" dirty="0" smtClean="0">
                <a:latin typeface="Comic Sans MS" pitchFamily="66" charset="0"/>
              </a:rPr>
              <a:t> kanser </a:t>
            </a:r>
          </a:p>
          <a:p>
            <a:r>
              <a:rPr lang="tr-TR" dirty="0" err="1" smtClean="0">
                <a:latin typeface="Comic Sans MS" pitchFamily="66" charset="0"/>
              </a:rPr>
              <a:t>Medüller</a:t>
            </a:r>
            <a:r>
              <a:rPr lang="tr-TR" dirty="0" smtClean="0">
                <a:latin typeface="Comic Sans MS" pitchFamily="66" charset="0"/>
              </a:rPr>
              <a:t> kanser </a:t>
            </a:r>
          </a:p>
          <a:p>
            <a:r>
              <a:rPr lang="tr-TR" dirty="0" err="1" smtClean="0">
                <a:latin typeface="Comic Sans MS" pitchFamily="66" charset="0"/>
              </a:rPr>
              <a:t>Anaplastik</a:t>
            </a:r>
            <a:r>
              <a:rPr lang="tr-TR" dirty="0" smtClean="0">
                <a:latin typeface="Comic Sans MS" pitchFamily="66" charset="0"/>
              </a:rPr>
              <a:t> kanser </a:t>
            </a:r>
          </a:p>
          <a:p>
            <a:r>
              <a:rPr lang="tr-TR" dirty="0" err="1" smtClean="0">
                <a:latin typeface="Comic Sans MS" pitchFamily="66" charset="0"/>
              </a:rPr>
              <a:t>Primer</a:t>
            </a:r>
            <a:r>
              <a:rPr lang="tr-TR" dirty="0" smtClean="0">
                <a:latin typeface="Comic Sans MS" pitchFamily="66" charset="0"/>
              </a:rPr>
              <a:t> tiroit </a:t>
            </a:r>
            <a:r>
              <a:rPr lang="tr-TR" dirty="0" err="1" smtClean="0">
                <a:latin typeface="Comic Sans MS" pitchFamily="66" charset="0"/>
              </a:rPr>
              <a:t>lenfoması</a:t>
            </a:r>
            <a:r>
              <a:rPr lang="tr-TR" dirty="0" smtClean="0">
                <a:latin typeface="Comic Sans MS" pitchFamily="66" charset="0"/>
              </a:rPr>
              <a:t> </a:t>
            </a:r>
          </a:p>
          <a:p>
            <a:r>
              <a:rPr lang="tr-TR" dirty="0" smtClean="0">
                <a:latin typeface="Comic Sans MS" pitchFamily="66" charset="0"/>
              </a:rPr>
              <a:t>Sarkom, </a:t>
            </a:r>
            <a:r>
              <a:rPr lang="tr-TR" dirty="0" err="1" smtClean="0">
                <a:latin typeface="Comic Sans MS" pitchFamily="66" charset="0"/>
              </a:rPr>
              <a:t>teratom</a:t>
            </a:r>
            <a:r>
              <a:rPr lang="tr-TR" dirty="0" smtClean="0">
                <a:latin typeface="Comic Sans MS" pitchFamily="66" charset="0"/>
              </a:rPr>
              <a:t>, diğer tümörler </a:t>
            </a:r>
          </a:p>
          <a:p>
            <a:r>
              <a:rPr lang="tr-TR" dirty="0" err="1" smtClean="0">
                <a:latin typeface="Comic Sans MS" pitchFamily="66" charset="0"/>
              </a:rPr>
              <a:t>Metastatik</a:t>
            </a:r>
            <a:r>
              <a:rPr lang="tr-TR" dirty="0" smtClean="0">
                <a:latin typeface="Comic Sans MS" pitchFamily="66" charset="0"/>
              </a:rPr>
              <a:t> tümörler 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dirty="0" err="1" smtClean="0">
                <a:latin typeface="Comic Sans MS" pitchFamily="66" charset="0"/>
              </a:rPr>
              <a:t>Tiroid</a:t>
            </a:r>
            <a:r>
              <a:rPr lang="tr-TR" dirty="0" smtClean="0">
                <a:latin typeface="Comic Sans MS" pitchFamily="66" charset="0"/>
              </a:rPr>
              <a:t> Nodüllerinin nedenleri </a:t>
            </a:r>
          </a:p>
        </p:txBody>
      </p:sp>
      <p:sp>
        <p:nvSpPr>
          <p:cNvPr id="12293" name="Rectangle 5"/>
          <p:cNvSpPr>
            <a:spLocks noGrp="1" noRot="1" noChangeArrowheads="1"/>
          </p:cNvSpPr>
          <p:nvPr>
            <p:ph sz="half" idx="1"/>
          </p:nvPr>
        </p:nvSpPr>
        <p:spPr>
          <a:xfrm>
            <a:off x="539750" y="1196975"/>
            <a:ext cx="4194175" cy="44227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 sz="3600" b="1" u="sng" dirty="0" err="1" smtClean="0">
                <a:solidFill>
                  <a:srgbClr val="C00000"/>
                </a:solidFill>
                <a:latin typeface="Comic Sans MS" pitchFamily="66" charset="0"/>
              </a:rPr>
              <a:t>Benign</a:t>
            </a:r>
            <a:r>
              <a:rPr lang="tr-TR" sz="3600" u="sng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err="1" smtClean="0">
                <a:latin typeface="Comic Sans MS" pitchFamily="66" charset="0"/>
              </a:rPr>
              <a:t>Kolloid</a:t>
            </a:r>
            <a:r>
              <a:rPr lang="tr-TR" dirty="0" smtClean="0">
                <a:latin typeface="Comic Sans MS" pitchFamily="66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smtClean="0">
                <a:latin typeface="Comic Sans MS" pitchFamily="66" charset="0"/>
              </a:rPr>
              <a:t>Adenom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smtClean="0">
                <a:latin typeface="Comic Sans MS" pitchFamily="66" charset="0"/>
              </a:rPr>
              <a:t>Kist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err="1" smtClean="0">
                <a:latin typeface="Comic Sans MS" pitchFamily="66" charset="0"/>
              </a:rPr>
              <a:t>Lenfositik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endParaRPr lang="tr-TR" dirty="0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err="1" smtClean="0">
                <a:latin typeface="Comic Sans MS" pitchFamily="66" charset="0"/>
              </a:rPr>
              <a:t>Granülomatöz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endParaRPr lang="tr-TR" dirty="0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err="1" smtClean="0">
                <a:latin typeface="Comic Sans MS" pitchFamily="66" charset="0"/>
              </a:rPr>
              <a:t>Neoplazm</a:t>
            </a:r>
            <a:r>
              <a:rPr lang="tr-TR" dirty="0" smtClean="0">
                <a:latin typeface="Comic Sans MS" pitchFamily="66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err="1" smtClean="0">
                <a:latin typeface="Comic Sans MS" pitchFamily="66" charset="0"/>
              </a:rPr>
              <a:t>Teratom</a:t>
            </a:r>
            <a:endParaRPr lang="tr-TR" dirty="0" smtClean="0">
              <a:latin typeface="Comic Sans MS" pitchFamily="66" charset="0"/>
            </a:endParaRPr>
          </a:p>
        </p:txBody>
      </p:sp>
      <p:sp>
        <p:nvSpPr>
          <p:cNvPr id="12294" name="Rectangle 6"/>
          <p:cNvSpPr>
            <a:spLocks noGrp="1" noRot="1" noChangeArrowheads="1"/>
          </p:cNvSpPr>
          <p:nvPr>
            <p:ph sz="half" idx="2"/>
          </p:nvPr>
        </p:nvSpPr>
        <p:spPr>
          <a:xfrm>
            <a:off x="4643438" y="1125538"/>
            <a:ext cx="4249737" cy="442277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tr-TR" sz="3600" b="1" u="sng" dirty="0" err="1" smtClean="0">
                <a:solidFill>
                  <a:srgbClr val="C00000"/>
                </a:solidFill>
                <a:latin typeface="Comic Sans MS" pitchFamily="66" charset="0"/>
              </a:rPr>
              <a:t>Malign</a:t>
            </a:r>
            <a:r>
              <a:rPr lang="tr-TR" sz="3600" u="sng" dirty="0" smtClean="0">
                <a:solidFill>
                  <a:srgbClr val="FFFF66"/>
                </a:solidFill>
                <a:latin typeface="Comic Sans MS" pitchFamily="66" charset="0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tr-TR" dirty="0" err="1" smtClean="0">
                <a:latin typeface="Comic Sans MS" pitchFamily="66" charset="0"/>
              </a:rPr>
              <a:t>Papiller</a:t>
            </a:r>
            <a:r>
              <a:rPr lang="tr-TR" dirty="0" smtClean="0">
                <a:latin typeface="Comic Sans MS" pitchFamily="66" charset="0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tr-TR" dirty="0" err="1" smtClean="0">
                <a:latin typeface="Comic Sans MS" pitchFamily="66" charset="0"/>
              </a:rPr>
              <a:t>Folliküler</a:t>
            </a:r>
            <a:r>
              <a:rPr lang="tr-TR" dirty="0" smtClean="0">
                <a:latin typeface="Comic Sans MS" pitchFamily="66" charset="0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tr-TR" dirty="0" err="1" smtClean="0">
                <a:latin typeface="Comic Sans MS" pitchFamily="66" charset="0"/>
              </a:rPr>
              <a:t>Medüller</a:t>
            </a:r>
            <a:r>
              <a:rPr lang="tr-TR" dirty="0" smtClean="0">
                <a:latin typeface="Comic Sans MS" pitchFamily="66" charset="0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tr-TR" dirty="0" err="1" smtClean="0">
                <a:latin typeface="Comic Sans MS" pitchFamily="66" charset="0"/>
              </a:rPr>
              <a:t>Anaplastik</a:t>
            </a:r>
            <a:endParaRPr lang="tr-TR" dirty="0" smtClean="0">
              <a:latin typeface="Comic Sans MS" pitchFamily="66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tr-TR" dirty="0" err="1" smtClean="0">
                <a:latin typeface="Comic Sans MS" pitchFamily="66" charset="0"/>
              </a:rPr>
              <a:t>Lenfoma</a:t>
            </a:r>
            <a:endParaRPr lang="tr-TR" dirty="0" smtClean="0">
              <a:latin typeface="Comic Sans MS" pitchFamily="66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tr-TR" dirty="0" smtClean="0">
                <a:latin typeface="Comic Sans MS" pitchFamily="66" charset="0"/>
              </a:rPr>
              <a:t>Metastaz:</a:t>
            </a:r>
            <a:r>
              <a:rPr lang="tr-TR" dirty="0" err="1" smtClean="0">
                <a:latin typeface="Comic Sans MS" pitchFamily="66" charset="0"/>
              </a:rPr>
              <a:t>renal</a:t>
            </a:r>
            <a:r>
              <a:rPr lang="tr-TR" dirty="0" smtClean="0">
                <a:latin typeface="Comic Sans MS" pitchFamily="66" charset="0"/>
              </a:rPr>
              <a:t>,meme, </a:t>
            </a:r>
            <a:r>
              <a:rPr lang="tr-TR" dirty="0" err="1" smtClean="0">
                <a:latin typeface="Comic Sans MS" pitchFamily="66" charset="0"/>
              </a:rPr>
              <a:t>melanom</a:t>
            </a:r>
            <a:r>
              <a:rPr lang="tr-TR" dirty="0" smtClean="0">
                <a:latin typeface="Comic Sans MS" pitchFamily="66" charset="0"/>
              </a:rPr>
              <a:t>,</a:t>
            </a:r>
            <a:r>
              <a:rPr lang="tr-TR" dirty="0" err="1" smtClean="0">
                <a:latin typeface="Comic Sans MS" pitchFamily="66" charset="0"/>
              </a:rPr>
              <a:t>uterus</a:t>
            </a:r>
            <a:r>
              <a:rPr lang="tr-TR" dirty="0" smtClean="0">
                <a:latin typeface="Comic Sans MS" pitchFamily="66" charset="0"/>
              </a:rPr>
              <a:t>, akciğer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908175" y="5661025"/>
            <a:ext cx="4608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2800" dirty="0" err="1">
                <a:solidFill>
                  <a:schemeClr val="accent1"/>
                </a:solidFill>
                <a:latin typeface="Comic Sans MS" pitchFamily="66" charset="0"/>
              </a:rPr>
              <a:t>Riedel</a:t>
            </a:r>
            <a:r>
              <a:rPr lang="tr-TR" sz="2800" dirty="0">
                <a:solidFill>
                  <a:schemeClr val="accent1"/>
                </a:solidFill>
                <a:latin typeface="Comic Sans MS" pitchFamily="66" charset="0"/>
              </a:rPr>
              <a:t> </a:t>
            </a:r>
            <a:r>
              <a:rPr lang="tr-TR" sz="2800" dirty="0" err="1">
                <a:solidFill>
                  <a:schemeClr val="accent1"/>
                </a:solidFill>
                <a:latin typeface="Comic Sans MS" pitchFamily="66" charset="0"/>
              </a:rPr>
              <a:t>Tiroiditi</a:t>
            </a:r>
            <a:endParaRPr lang="tr-TR" sz="2800" dirty="0">
              <a:solidFill>
                <a:schemeClr val="accent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Tiroiditler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683568" y="1179909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i="1" u="sng" dirty="0" smtClean="0">
                <a:latin typeface="Comic Sans MS" pitchFamily="66" charset="0"/>
              </a:rPr>
              <a:t>Tanım: </a:t>
            </a:r>
            <a:r>
              <a:rPr lang="tr-TR" sz="2800" i="1" dirty="0" smtClean="0">
                <a:latin typeface="Comic Sans MS" pitchFamily="66" charset="0"/>
              </a:rPr>
              <a:t>Tiroitte </a:t>
            </a:r>
            <a:r>
              <a:rPr lang="tr-TR" sz="2800" i="1" dirty="0" err="1" smtClean="0">
                <a:latin typeface="Comic Sans MS" pitchFamily="66" charset="0"/>
              </a:rPr>
              <a:t>inflamasyonun</a:t>
            </a:r>
            <a:r>
              <a:rPr lang="tr-TR" sz="2800" i="1" dirty="0" smtClean="0">
                <a:latin typeface="Comic Sans MS" pitchFamily="66" charset="0"/>
              </a:rPr>
              <a:t> olduğu değişik özellikler gösteren bir grup hastalığa verilen genel isimdir.  </a:t>
            </a:r>
            <a:endParaRPr lang="tr-TR" sz="2800" i="1" dirty="0">
              <a:latin typeface="Comic Sans MS" pitchFamily="66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2051720" y="2636912"/>
            <a:ext cx="460851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ctr">
              <a:spcBef>
                <a:spcPct val="0"/>
              </a:spcBef>
            </a:pPr>
            <a:r>
              <a:rPr lang="tr-TR" sz="3200" b="1" dirty="0" smtClean="0">
                <a:latin typeface="Comic Sans MS" pitchFamily="66" charset="0"/>
                <a:ea typeface="+mj-ea"/>
                <a:cs typeface="+mj-cs"/>
              </a:rPr>
              <a:t>Ortak Özellikleri</a:t>
            </a:r>
          </a:p>
        </p:txBody>
      </p:sp>
      <p:cxnSp>
        <p:nvCxnSpPr>
          <p:cNvPr id="8" name="7 Düz Ok Bağlayıcısı"/>
          <p:cNvCxnSpPr/>
          <p:nvPr/>
        </p:nvCxnSpPr>
        <p:spPr>
          <a:xfrm flipH="1">
            <a:off x="2195736" y="3216266"/>
            <a:ext cx="792088" cy="8640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>
          <a:xfrm>
            <a:off x="3707904" y="3216266"/>
            <a:ext cx="0" cy="9361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>
            <a:off x="5004048" y="3216266"/>
            <a:ext cx="0" cy="9361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>
            <a:off x="5724128" y="3216266"/>
            <a:ext cx="792088" cy="8640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Metin kutusu"/>
          <p:cNvSpPr txBox="1"/>
          <p:nvPr/>
        </p:nvSpPr>
        <p:spPr>
          <a:xfrm>
            <a:off x="1142976" y="4143078"/>
            <a:ext cx="134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itchFamily="66" charset="0"/>
              </a:rPr>
              <a:t>* </a:t>
            </a:r>
            <a:r>
              <a:rPr lang="tr-TR" dirty="0" err="1" smtClean="0">
                <a:latin typeface="Comic Sans MS" pitchFamily="66" charset="0"/>
              </a:rPr>
              <a:t>Guvatır</a:t>
            </a:r>
            <a:r>
              <a:rPr lang="tr-TR" dirty="0" smtClean="0">
                <a:latin typeface="Comic Sans MS" pitchFamily="66" charset="0"/>
              </a:rPr>
              <a:t> 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2699792" y="415237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itchFamily="66" charset="0"/>
              </a:rPr>
              <a:t>* Bası bulguları 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4513008" y="4152370"/>
            <a:ext cx="2147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itchFamily="66" charset="0"/>
              </a:rPr>
              <a:t>* Ağrılı , Ağrısız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18" name="17 Metin kutusu"/>
          <p:cNvSpPr txBox="1"/>
          <p:nvPr/>
        </p:nvSpPr>
        <p:spPr>
          <a:xfrm>
            <a:off x="6552728" y="4078813"/>
            <a:ext cx="2699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itchFamily="66" charset="0"/>
              </a:rPr>
              <a:t>* Tiroit kıvamında    </a:t>
            </a:r>
          </a:p>
          <a:p>
            <a:r>
              <a:rPr lang="tr-TR" dirty="0" smtClean="0">
                <a:latin typeface="Comic Sans MS" pitchFamily="66" charset="0"/>
              </a:rPr>
              <a:t>         değişme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21" name="20 Metin kutusu"/>
          <p:cNvSpPr txBox="1"/>
          <p:nvPr/>
        </p:nvSpPr>
        <p:spPr>
          <a:xfrm>
            <a:off x="971600" y="5304498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Comic Sans MS" pitchFamily="66" charset="0"/>
              </a:rPr>
              <a:t>* Tiroit fonksiyonları değişkenlik gösterir.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Comic Sans MS" pitchFamily="66" charset="0"/>
              </a:rPr>
              <a:t>* Tiroit </a:t>
            </a:r>
            <a:r>
              <a:rPr lang="tr-TR" dirty="0" err="1" smtClean="0">
                <a:latin typeface="Comic Sans MS" pitchFamily="66" charset="0"/>
              </a:rPr>
              <a:t>otoantikorları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tiroiditin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etyolojisine</a:t>
            </a:r>
            <a:r>
              <a:rPr lang="tr-TR" dirty="0" smtClean="0">
                <a:latin typeface="Comic Sans MS" pitchFamily="66" charset="0"/>
              </a:rPr>
              <a:t> göre değişkenlik gösterir.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>
                <a:latin typeface="Comic Sans MS" panose="030F0702030302020204" pitchFamily="66" charset="0"/>
              </a:rPr>
              <a:t>Tiroiditlerin</a:t>
            </a:r>
            <a:r>
              <a:rPr lang="tr-TR" sz="3200" dirty="0" smtClean="0">
                <a:latin typeface="Comic Sans MS" panose="030F0702030302020204" pitchFamily="66" charset="0"/>
              </a:rPr>
              <a:t> </a:t>
            </a:r>
            <a:r>
              <a:rPr lang="tr-TR" sz="3200" dirty="0" err="1" smtClean="0">
                <a:latin typeface="Comic Sans MS" panose="030F0702030302020204" pitchFamily="66" charset="0"/>
              </a:rPr>
              <a:t>Etyolojisi</a:t>
            </a:r>
            <a:r>
              <a:rPr lang="tr-TR" sz="3200" dirty="0" smtClean="0">
                <a:latin typeface="Comic Sans MS" panose="030F0702030302020204" pitchFamily="66" charset="0"/>
              </a:rPr>
              <a:t> </a:t>
            </a:r>
            <a:endParaRPr lang="tr-TR" sz="32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7811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Akut</a:t>
            </a:r>
          </a:p>
          <a:p>
            <a:pPr lvl="1"/>
            <a:r>
              <a:rPr lang="tr-TR" sz="2400" dirty="0" smtClean="0">
                <a:latin typeface="Comic Sans MS" panose="030F0702030302020204" pitchFamily="66" charset="0"/>
              </a:rPr>
              <a:t>Bakteriyel enfeksiyon 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Fungal</a:t>
            </a:r>
            <a:r>
              <a:rPr lang="tr-TR" sz="2400" dirty="0" smtClean="0">
                <a:latin typeface="Comic Sans MS" panose="030F0702030302020204" pitchFamily="66" charset="0"/>
              </a:rPr>
              <a:t> enfeksiyon</a:t>
            </a:r>
          </a:p>
          <a:p>
            <a:pPr lvl="1"/>
            <a:r>
              <a:rPr lang="tr-TR" sz="2400" dirty="0" smtClean="0">
                <a:latin typeface="Comic Sans MS" panose="030F0702030302020204" pitchFamily="66" charset="0"/>
              </a:rPr>
              <a:t>I-131 tedavisi sonrası radyasyon </a:t>
            </a:r>
            <a:r>
              <a:rPr lang="tr-TR" sz="2400" dirty="0" err="1" smtClean="0">
                <a:latin typeface="Comic Sans MS" panose="030F0702030302020204" pitchFamily="66" charset="0"/>
              </a:rPr>
              <a:t>tiroiditi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Amiodaron</a:t>
            </a:r>
            <a:r>
              <a:rPr lang="tr-TR" sz="2400" dirty="0" smtClean="0">
                <a:latin typeface="Comic Sans MS" panose="030F0702030302020204" pitchFamily="66" charset="0"/>
              </a:rPr>
              <a:t> (aynı zamanda </a:t>
            </a:r>
            <a:r>
              <a:rPr lang="tr-TR" sz="2400" dirty="0" err="1" smtClean="0">
                <a:latin typeface="Comic Sans MS" panose="030F0702030302020204" pitchFamily="66" charset="0"/>
              </a:rPr>
              <a:t>subakut</a:t>
            </a:r>
            <a:r>
              <a:rPr lang="tr-TR" sz="2400" dirty="0" smtClean="0">
                <a:latin typeface="Comic Sans MS" panose="030F0702030302020204" pitchFamily="66" charset="0"/>
              </a:rPr>
              <a:t> veya kronik)</a:t>
            </a:r>
          </a:p>
          <a:p>
            <a:pPr marL="457200" lvl="1" indent="-457200">
              <a:buNone/>
            </a:pPr>
            <a:r>
              <a:rPr lang="tr-TR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Subakut</a:t>
            </a:r>
            <a:r>
              <a:rPr 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tr-TR" sz="20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lvl="1"/>
            <a:r>
              <a:rPr lang="tr-TR" sz="2200" dirty="0" err="1" smtClean="0">
                <a:latin typeface="Comic Sans MS" panose="030F0702030302020204" pitchFamily="66" charset="0"/>
                <a:sym typeface="Symbol"/>
              </a:rPr>
              <a:t>Viral</a:t>
            </a:r>
            <a:r>
              <a:rPr lang="tr-TR" sz="2200" dirty="0" smtClean="0">
                <a:latin typeface="Comic Sans MS" panose="030F0702030302020204" pitchFamily="66" charset="0"/>
                <a:sym typeface="Symbol"/>
              </a:rPr>
              <a:t> (</a:t>
            </a:r>
            <a:r>
              <a:rPr lang="tr-TR" sz="2200" dirty="0" err="1" smtClean="0">
                <a:latin typeface="Comic Sans MS" panose="030F0702030302020204" pitchFamily="66" charset="0"/>
                <a:sym typeface="Symbol"/>
              </a:rPr>
              <a:t>granülamatöz</a:t>
            </a:r>
            <a:r>
              <a:rPr lang="tr-TR" sz="2200" dirty="0" smtClean="0">
                <a:latin typeface="Comic Sans MS" panose="030F0702030302020204" pitchFamily="66" charset="0"/>
                <a:sym typeface="Symbol"/>
              </a:rPr>
              <a:t>)</a:t>
            </a:r>
          </a:p>
          <a:p>
            <a:pPr lvl="1"/>
            <a:r>
              <a:rPr lang="tr-TR" sz="2200" dirty="0" smtClean="0">
                <a:latin typeface="Comic Sans MS" panose="030F0702030302020204" pitchFamily="66" charset="0"/>
                <a:sym typeface="Symbol"/>
              </a:rPr>
              <a:t>Sessiz </a:t>
            </a:r>
            <a:r>
              <a:rPr lang="tr-TR" sz="2200" dirty="0" err="1" smtClean="0">
                <a:latin typeface="Comic Sans MS" panose="030F0702030302020204" pitchFamily="66" charset="0"/>
                <a:sym typeface="Symbol"/>
              </a:rPr>
              <a:t>tiroidit</a:t>
            </a:r>
            <a:r>
              <a:rPr lang="tr-TR" sz="2200" dirty="0" smtClean="0">
                <a:latin typeface="Comic Sans MS" panose="030F0702030302020204" pitchFamily="66" charset="0"/>
                <a:sym typeface="Symbol"/>
              </a:rPr>
              <a:t> (</a:t>
            </a:r>
            <a:r>
              <a:rPr lang="tr-TR" sz="2200" dirty="0" err="1" smtClean="0">
                <a:latin typeface="Comic Sans MS" panose="030F0702030302020204" pitchFamily="66" charset="0"/>
                <a:sym typeface="Symbol"/>
              </a:rPr>
              <a:t>postpartum</a:t>
            </a:r>
            <a:r>
              <a:rPr lang="tr-TR" sz="2200" dirty="0" smtClean="0">
                <a:latin typeface="Comic Sans MS" panose="030F0702030302020204" pitchFamily="66" charset="0"/>
                <a:sym typeface="Symbol"/>
              </a:rPr>
              <a:t> </a:t>
            </a:r>
            <a:r>
              <a:rPr lang="tr-TR" sz="2200" dirty="0" err="1" smtClean="0">
                <a:latin typeface="Comic Sans MS" panose="030F0702030302020204" pitchFamily="66" charset="0"/>
                <a:sym typeface="Symbol"/>
              </a:rPr>
              <a:t>tiroidit</a:t>
            </a:r>
            <a:r>
              <a:rPr lang="tr-TR" sz="2200" dirty="0" smtClean="0">
                <a:latin typeface="Comic Sans MS" panose="030F0702030302020204" pitchFamily="66" charset="0"/>
                <a:sym typeface="Symbol"/>
              </a:rPr>
              <a:t>) </a:t>
            </a:r>
          </a:p>
          <a:p>
            <a:pPr lvl="1"/>
            <a:r>
              <a:rPr lang="tr-TR" sz="2400" dirty="0" smtClean="0">
                <a:latin typeface="Comic Sans MS" panose="030F0702030302020204" pitchFamily="66" charset="0"/>
              </a:rPr>
              <a:t>İlaçlara  </a:t>
            </a:r>
            <a:r>
              <a:rPr lang="tr-TR" sz="2400" dirty="0" err="1" smtClean="0">
                <a:latin typeface="Comic Sans MS" panose="030F0702030302020204" pitchFamily="66" charset="0"/>
              </a:rPr>
              <a:t>sekonder</a:t>
            </a:r>
            <a:r>
              <a:rPr lang="tr-TR" sz="2400" dirty="0" smtClean="0">
                <a:latin typeface="Comic Sans MS" panose="030F0702030302020204" pitchFamily="66" charset="0"/>
              </a:rPr>
              <a:t>(interferon,</a:t>
            </a:r>
            <a:r>
              <a:rPr lang="tr-TR" sz="2400" dirty="0" err="1" smtClean="0">
                <a:latin typeface="Comic Sans MS" panose="030F0702030302020204" pitchFamily="66" charset="0"/>
              </a:rPr>
              <a:t>amiodaron</a:t>
            </a:r>
            <a:r>
              <a:rPr lang="tr-TR" sz="2400" dirty="0" smtClean="0">
                <a:latin typeface="Comic Sans MS" panose="030F0702030302020204" pitchFamily="66" charset="0"/>
              </a:rPr>
              <a:t>)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Mikobakteri</a:t>
            </a:r>
            <a:r>
              <a:rPr lang="tr-TR" sz="2400" dirty="0" smtClean="0">
                <a:latin typeface="Comic Sans MS" panose="030F0702030302020204" pitchFamily="66" charset="0"/>
              </a:rPr>
              <a:t> enfeksiyonu </a:t>
            </a:r>
          </a:p>
          <a:p>
            <a:pPr marL="457200" lvl="1" indent="-457200">
              <a:buNone/>
            </a:pPr>
            <a:r>
              <a:rPr 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Kronik 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Otoimmün</a:t>
            </a:r>
            <a:r>
              <a:rPr lang="tr-TR" sz="2400" dirty="0" smtClean="0">
                <a:latin typeface="Comic Sans MS" panose="030F0702030302020204" pitchFamily="66" charset="0"/>
              </a:rPr>
              <a:t> : </a:t>
            </a:r>
            <a:r>
              <a:rPr lang="tr-TR" sz="2400" dirty="0" err="1" smtClean="0">
                <a:latin typeface="Comic Sans MS" panose="030F0702030302020204" pitchFamily="66" charset="0"/>
              </a:rPr>
              <a:t>fokal</a:t>
            </a:r>
            <a:r>
              <a:rPr lang="tr-TR" sz="2400" dirty="0" smtClean="0">
                <a:latin typeface="Comic Sans MS" panose="030F0702030302020204" pitchFamily="66" charset="0"/>
              </a:rPr>
              <a:t>, </a:t>
            </a:r>
            <a:r>
              <a:rPr lang="tr-TR" sz="2400" dirty="0" err="1" smtClean="0">
                <a:latin typeface="Comic Sans MS" panose="030F0702030302020204" pitchFamily="66" charset="0"/>
              </a:rPr>
              <a:t>hashimoto</a:t>
            </a:r>
            <a:r>
              <a:rPr lang="tr-TR" sz="2400" dirty="0" smtClean="0">
                <a:latin typeface="Comic Sans MS" panose="030F0702030302020204" pitchFamily="66" charset="0"/>
              </a:rPr>
              <a:t>, </a:t>
            </a:r>
            <a:r>
              <a:rPr lang="tr-TR" sz="2400" dirty="0" err="1" smtClean="0">
                <a:latin typeface="Comic Sans MS" panose="030F0702030302020204" pitchFamily="66" charset="0"/>
              </a:rPr>
              <a:t>atrofik</a:t>
            </a:r>
            <a:r>
              <a:rPr lang="tr-TR" sz="2400" dirty="0" smtClean="0">
                <a:latin typeface="Comic Sans MS" panose="030F0702030302020204" pitchFamily="66" charset="0"/>
              </a:rPr>
              <a:t>(İG-4 ilişkili)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Riedel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latin typeface="Comic Sans MS" panose="030F0702030302020204" pitchFamily="66" charset="0"/>
              </a:rPr>
              <a:t>tiroiditi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Paraziter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latin typeface="Comic Sans MS" panose="030F0702030302020204" pitchFamily="66" charset="0"/>
              </a:rPr>
              <a:t>tiroidit</a:t>
            </a:r>
            <a:r>
              <a:rPr lang="tr-TR" sz="2400" dirty="0" smtClean="0">
                <a:latin typeface="Comic Sans MS" panose="030F0702030302020204" pitchFamily="66" charset="0"/>
              </a:rPr>
              <a:t>: ekinokok, </a:t>
            </a:r>
            <a:r>
              <a:rPr lang="tr-TR" sz="2400" dirty="0" err="1" smtClean="0">
                <a:latin typeface="Comic Sans MS" panose="030F0702030302020204" pitchFamily="66" charset="0"/>
              </a:rPr>
              <a:t>strongiloidiyazis</a:t>
            </a:r>
            <a:r>
              <a:rPr lang="tr-TR" sz="2400" dirty="0" smtClean="0">
                <a:latin typeface="Comic Sans MS" panose="030F0702030302020204" pitchFamily="66" charset="0"/>
              </a:rPr>
              <a:t>,  “</a:t>
            </a:r>
            <a:r>
              <a:rPr lang="tr-TR" sz="2400" dirty="0" err="1" smtClean="0">
                <a:latin typeface="Comic Sans MS" panose="030F0702030302020204" pitchFamily="66" charset="0"/>
              </a:rPr>
              <a:t>cysticercosis</a:t>
            </a:r>
            <a:r>
              <a:rPr lang="tr-TR" sz="2400" dirty="0" smtClean="0">
                <a:latin typeface="Comic Sans MS" panose="030F0702030302020204" pitchFamily="66" charset="0"/>
              </a:rPr>
              <a:t>” </a:t>
            </a:r>
          </a:p>
          <a:p>
            <a:pPr lvl="1"/>
            <a:r>
              <a:rPr lang="tr-TR" sz="2400" dirty="0" err="1" smtClean="0">
                <a:latin typeface="Comic Sans MS" panose="030F0702030302020204" pitchFamily="66" charset="0"/>
              </a:rPr>
              <a:t>Travmatik</a:t>
            </a:r>
            <a:r>
              <a:rPr lang="tr-TR" sz="2400" dirty="0" smtClean="0">
                <a:latin typeface="Comic Sans MS" panose="030F0702030302020204" pitchFamily="66" charset="0"/>
              </a:rPr>
              <a:t>: </a:t>
            </a:r>
            <a:r>
              <a:rPr lang="tr-TR" sz="2400" dirty="0" err="1" smtClean="0">
                <a:latin typeface="Comic Sans MS" panose="030F0702030302020204" pitchFamily="66" charset="0"/>
              </a:rPr>
              <a:t>palpasyon</a:t>
            </a:r>
            <a:r>
              <a:rPr lang="tr-TR" sz="2400" dirty="0" smtClean="0">
                <a:latin typeface="Comic Sans MS" panose="030F0702030302020204" pitchFamily="66" charset="0"/>
              </a:rPr>
              <a:t> sonrası, emniyet kemerine bağlı 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1142976" y="6215082"/>
            <a:ext cx="5255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Harrison’s</a:t>
            </a:r>
            <a:r>
              <a:rPr lang="tr-TR" dirty="0" smtClean="0"/>
              <a:t>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Medicine</a:t>
            </a:r>
            <a:r>
              <a:rPr lang="tr-TR" dirty="0" smtClean="0"/>
              <a:t>, 19th </a:t>
            </a:r>
            <a:r>
              <a:rPr lang="tr-TR" dirty="0" err="1" smtClean="0"/>
              <a:t>edition</a:t>
            </a:r>
            <a:r>
              <a:rPr lang="tr-TR" smtClean="0"/>
              <a:t>,2298,2015.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921812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Tiroiditler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>
                <a:latin typeface="Comic Sans MS" pitchFamily="66" charset="0"/>
              </a:rPr>
              <a:t>Otoimmün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r>
              <a:rPr lang="tr-TR" dirty="0" smtClean="0">
                <a:latin typeface="Comic Sans MS" pitchFamily="66" charset="0"/>
              </a:rPr>
              <a:t>, kronik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r>
              <a:rPr lang="tr-TR" dirty="0" smtClean="0">
                <a:latin typeface="Comic Sans MS" pitchFamily="66" charset="0"/>
              </a:rPr>
              <a:t> veya </a:t>
            </a:r>
            <a:r>
              <a:rPr lang="tr-TR" dirty="0" err="1" smtClean="0">
                <a:latin typeface="Comic Sans MS" pitchFamily="66" charset="0"/>
              </a:rPr>
              <a:t>hashimoto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tiroiditi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Postpartum</a:t>
            </a:r>
            <a:r>
              <a:rPr lang="tr-TR" dirty="0" smtClean="0">
                <a:latin typeface="Comic Sans MS" pitchFamily="66" charset="0"/>
              </a:rPr>
              <a:t>, sessiz veya ağrısız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Subakut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r>
              <a:rPr lang="tr-TR" dirty="0" smtClean="0">
                <a:latin typeface="Comic Sans MS" pitchFamily="66" charset="0"/>
              </a:rPr>
              <a:t> (</a:t>
            </a:r>
            <a:r>
              <a:rPr lang="tr-TR" dirty="0" err="1" smtClean="0">
                <a:latin typeface="Comic Sans MS" pitchFamily="66" charset="0"/>
              </a:rPr>
              <a:t>süpüratif</a:t>
            </a:r>
            <a:r>
              <a:rPr lang="tr-TR" dirty="0" smtClean="0">
                <a:latin typeface="Comic Sans MS" pitchFamily="66" charset="0"/>
              </a:rPr>
              <a:t> olmayan)</a:t>
            </a:r>
          </a:p>
          <a:p>
            <a:r>
              <a:rPr lang="tr-TR" dirty="0" smtClean="0">
                <a:latin typeface="Comic Sans MS" pitchFamily="66" charset="0"/>
              </a:rPr>
              <a:t>Akut </a:t>
            </a:r>
            <a:r>
              <a:rPr lang="tr-TR" dirty="0" err="1" smtClean="0">
                <a:latin typeface="Comic Sans MS" pitchFamily="66" charset="0"/>
              </a:rPr>
              <a:t>enfeksiyoz</a:t>
            </a:r>
            <a:r>
              <a:rPr lang="tr-TR" dirty="0" smtClean="0">
                <a:latin typeface="Comic Sans MS" pitchFamily="66" charset="0"/>
              </a:rPr>
              <a:t>  </a:t>
            </a:r>
            <a:r>
              <a:rPr lang="tr-TR" dirty="0" err="1" smtClean="0">
                <a:latin typeface="Comic Sans MS" pitchFamily="66" charset="0"/>
              </a:rPr>
              <a:t>tiroidit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Riedel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tiroiditi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Postradyasyon</a:t>
            </a:r>
            <a:r>
              <a:rPr lang="tr-TR" dirty="0" smtClean="0">
                <a:latin typeface="Comic Sans MS" pitchFamily="66" charset="0"/>
              </a:rPr>
              <a:t> (I</a:t>
            </a:r>
            <a:r>
              <a:rPr lang="tr-TR" baseline="30000" dirty="0" smtClean="0">
                <a:latin typeface="Comic Sans MS" pitchFamily="66" charset="0"/>
              </a:rPr>
              <a:t>131</a:t>
            </a:r>
            <a:r>
              <a:rPr lang="tr-TR" dirty="0" smtClean="0">
                <a:latin typeface="Comic Sans MS" pitchFamily="66" charset="0"/>
              </a:rPr>
              <a:t> veya </a:t>
            </a:r>
            <a:r>
              <a:rPr lang="tr-TR" dirty="0" err="1" smtClean="0">
                <a:latin typeface="Comic Sans MS" pitchFamily="66" charset="0"/>
              </a:rPr>
              <a:t>external</a:t>
            </a:r>
            <a:r>
              <a:rPr lang="tr-TR" dirty="0" smtClean="0">
                <a:latin typeface="Comic Sans MS" pitchFamily="66" charset="0"/>
              </a:rPr>
              <a:t> radyoterapi) </a:t>
            </a:r>
            <a:r>
              <a:rPr lang="tr-TR" dirty="0" err="1" smtClean="0">
                <a:latin typeface="Comic Sans MS" pitchFamily="66" charset="0"/>
              </a:rPr>
              <a:t>tiroiditi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Sarkoidozis</a:t>
            </a:r>
            <a:r>
              <a:rPr lang="tr-TR" dirty="0" smtClean="0">
                <a:latin typeface="Comic Sans MS" pitchFamily="66" charset="0"/>
              </a:rPr>
              <a:t> 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1484784"/>
            <a:ext cx="6400800" cy="4032448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Hashimoto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Tiroiditi</a:t>
            </a:r>
            <a:endParaRPr lang="tr-TR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Kronik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Tiroidit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Otoimmün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Tiroidit</a:t>
            </a:r>
            <a:endParaRPr lang="tr-TR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Kronik </a:t>
            </a:r>
            <a:r>
              <a:rPr lang="tr-TR" dirty="0" err="1">
                <a:solidFill>
                  <a:schemeClr val="tx1"/>
                </a:solidFill>
                <a:latin typeface="Comic Sans MS" pitchFamily="66" charset="0"/>
              </a:rPr>
              <a:t>L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enfositik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Tiroidit</a:t>
            </a:r>
            <a:endParaRPr lang="tr-TR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Kronik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Otoimmün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tiroidit</a:t>
            </a:r>
            <a:endParaRPr lang="tr-TR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THYROID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tr-TR" sz="3600" dirty="0" smtClean="0"/>
          </a:p>
          <a:p>
            <a:pPr algn="ctr">
              <a:buNone/>
            </a:pPr>
            <a:r>
              <a:rPr lang="tr-TR" sz="3600" dirty="0" err="1" smtClean="0"/>
              <a:t>Thyreos</a:t>
            </a:r>
            <a:r>
              <a:rPr lang="tr-TR" sz="3600" dirty="0" smtClean="0"/>
              <a:t>:kalkan        </a:t>
            </a:r>
            <a:r>
              <a:rPr lang="tr-TR" sz="3600" dirty="0" err="1" smtClean="0"/>
              <a:t>Eidos</a:t>
            </a:r>
            <a:r>
              <a:rPr lang="tr-TR" sz="3600" dirty="0" smtClean="0"/>
              <a:t>:şekil</a:t>
            </a:r>
          </a:p>
          <a:p>
            <a:pPr algn="ctr">
              <a:buNone/>
            </a:pPr>
            <a:endParaRPr lang="tr-TR" sz="3600" dirty="0" smtClean="0"/>
          </a:p>
          <a:p>
            <a:pPr algn="ctr">
              <a:buNone/>
            </a:pPr>
            <a:r>
              <a:rPr lang="tr-TR" sz="3600" dirty="0" err="1" smtClean="0"/>
              <a:t>Thyreos</a:t>
            </a:r>
            <a:r>
              <a:rPr lang="tr-TR" sz="3600" dirty="0" smtClean="0"/>
              <a:t> + </a:t>
            </a:r>
            <a:r>
              <a:rPr lang="tr-TR" sz="3600" dirty="0" err="1" smtClean="0"/>
              <a:t>Eidos</a:t>
            </a:r>
            <a:endParaRPr lang="tr-TR" sz="3600" dirty="0" smtClean="0"/>
          </a:p>
          <a:p>
            <a:pPr algn="ctr">
              <a:buNone/>
            </a:pPr>
            <a:endParaRPr lang="tr-TR" sz="3600" dirty="0" smtClean="0"/>
          </a:p>
          <a:p>
            <a:pPr algn="ctr">
              <a:buNone/>
            </a:pPr>
            <a:endParaRPr lang="tr-TR" sz="3600" dirty="0" smtClean="0"/>
          </a:p>
          <a:p>
            <a:pPr algn="ctr">
              <a:buNone/>
            </a:pPr>
            <a:endParaRPr lang="tr-TR" sz="3600" dirty="0" smtClean="0"/>
          </a:p>
          <a:p>
            <a:pPr algn="ctr">
              <a:buNone/>
            </a:pPr>
            <a:r>
              <a:rPr lang="tr-TR" sz="3600" dirty="0" err="1" smtClean="0"/>
              <a:t>thyroid</a:t>
            </a:r>
            <a:endParaRPr lang="tr-TR" sz="3600" dirty="0"/>
          </a:p>
        </p:txBody>
      </p:sp>
      <p:sp>
        <p:nvSpPr>
          <p:cNvPr id="4" name="3 Sağ Ayraç"/>
          <p:cNvSpPr/>
          <p:nvPr/>
        </p:nvSpPr>
        <p:spPr>
          <a:xfrm rot="5400000">
            <a:off x="4164805" y="3407567"/>
            <a:ext cx="885828" cy="2071702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1052736"/>
          <a:ext cx="8229600" cy="494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520280"/>
                <a:gridCol w="3261048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Otoimmün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    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Etyolojili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   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Tiroiditler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Seyir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Görünüm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Guvatırlı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(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Hashimoto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Kronik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Guvatır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, lenfosit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infiltrasyonu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,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fibrozis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, tiroit hücre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hiperplazisi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Atrofik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Kronik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Atrofi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,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fibrozis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Jüvenil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Kronik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Genellikle lenfosit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infiltrasyonu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Geçici, kronik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tiroidite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gidebilir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Küçük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guvatr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, yer yer lenfosit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infiltrasyonu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Sessiz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(ağrısız)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Geçici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Küçük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guvatır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, yer yer lenfosit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infiltrasyonu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Fokal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Bazı vakalarda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 ilerler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Otopsi yapılan olguların tiroit bezinde % 20 saptanmış.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Comic Sans MS" pitchFamily="66" charset="0"/>
              </a:rPr>
              <a:t>TİROİDİTLER                        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Ağrı ve hassasiyete göre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11560" y="2204864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3765104"/>
              </a:tblGrid>
              <a:tr h="370840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A- 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üzerinde ağrı ve hassasiyet olanlar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b="1" dirty="0" smtClean="0">
                          <a:latin typeface="Comic Sans MS" pitchFamily="66" charset="0"/>
                        </a:rPr>
                        <a:t>Hastalık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b="1" dirty="0" smtClean="0">
                          <a:latin typeface="Comic Sans MS" pitchFamily="66" charset="0"/>
                        </a:rPr>
                        <a:t>Eşdeğer</a:t>
                      </a:r>
                      <a:r>
                        <a:rPr lang="tr-TR" b="1" baseline="0" dirty="0" smtClean="0">
                          <a:latin typeface="Comic Sans MS" pitchFamily="66" charset="0"/>
                        </a:rPr>
                        <a:t> isimler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granülomatöz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nonsüpüratif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De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Quervain’s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Enfeksiyöz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Akut veya kronik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Radyasyon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Palpasyon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veya travma sonrası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692275" y="450850"/>
            <a:ext cx="60483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indent="449263" eaLnBrk="1" hangingPunct="1"/>
            <a:r>
              <a:rPr lang="tr-TR" sz="24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Akut</a:t>
            </a:r>
            <a:r>
              <a:rPr lang="tr-TR" sz="2400" b="1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Comic Sans MS" pitchFamily="66" charset="0"/>
                <a:cs typeface="Times New Roman" pitchFamily="18" charset="0"/>
              </a:rPr>
              <a:t>tiroidite</a:t>
            </a:r>
            <a:r>
              <a:rPr lang="tr-TR" sz="2400" b="1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b="1" dirty="0">
                <a:latin typeface="Comic Sans MS" pitchFamily="66" charset="0"/>
                <a:cs typeface="Times New Roman" pitchFamily="18" charset="0"/>
              </a:rPr>
              <a:t>neden olan etkenler.</a:t>
            </a:r>
            <a:endParaRPr lang="tr-TR" sz="2400" b="1" dirty="0">
              <a:latin typeface="Comic Sans MS" pitchFamily="66" charset="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493540" y="298385"/>
            <a:ext cx="5030788" cy="6370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</a:rPr>
              <a:t/>
            </a:r>
            <a:br>
              <a:rPr lang="tr-TR" sz="2400" dirty="0">
                <a:latin typeface="Comic Sans MS" pitchFamily="66" charset="0"/>
              </a:rPr>
            </a:br>
            <a:r>
              <a:rPr lang="tr-TR" sz="2400" dirty="0">
                <a:latin typeface="Comic Sans MS" pitchFamily="66" charset="0"/>
              </a:rPr>
              <a:t>	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Staphylococus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Stereptococcus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pyogenes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“S.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Pneumoniae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Enterobacteriacae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Haemophilus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influenza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Pseudomonas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aeroginosa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Aspergillus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Coccidiodies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immitis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Candida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Allescheria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Comic Sans MS" pitchFamily="66" charset="0"/>
                <a:cs typeface="Times New Roman" pitchFamily="18" charset="0"/>
              </a:rPr>
              <a:t>boydii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”</a:t>
            </a: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260648"/>
            <a:ext cx="8424936" cy="720080"/>
          </a:xfrm>
        </p:spPr>
        <p:txBody>
          <a:bodyPr>
            <a:noAutofit/>
          </a:bodyPr>
          <a:lstStyle/>
          <a:p>
            <a:r>
              <a:rPr lang="tr-TR" sz="3600" dirty="0" smtClean="0">
                <a:latin typeface="Comic Sans MS" pitchFamily="66" charset="0"/>
              </a:rPr>
              <a:t>Ağrı ve hassasiyet( </a:t>
            </a:r>
            <a:r>
              <a:rPr lang="tr-TR" sz="6000" dirty="0" smtClean="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tr-TR" sz="4000" dirty="0" smtClean="0">
                <a:latin typeface="Comic Sans MS" pitchFamily="66" charset="0"/>
              </a:rPr>
              <a:t>)</a:t>
            </a:r>
            <a:r>
              <a:rPr lang="tr-TR" sz="3600" dirty="0" err="1" smtClean="0">
                <a:latin typeface="Comic Sans MS" pitchFamily="66" charset="0"/>
              </a:rPr>
              <a:t>Tiroiditler</a:t>
            </a:r>
            <a:endParaRPr lang="tr-TR" sz="36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187624" y="1268760"/>
          <a:ext cx="7272808" cy="506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3716"/>
                <a:gridCol w="4289092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B- 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üzerinde ağrı ve hassasiyet olmayanlar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Hastalık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Eşdeğer</a:t>
                      </a:r>
                      <a:r>
                        <a:rPr lang="tr-TR" b="1" baseline="0" dirty="0" smtClean="0">
                          <a:latin typeface="Comic Sans MS" pitchFamily="66" charset="0"/>
                        </a:rPr>
                        <a:t> isimler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Ağrısız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Sessiz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Lenfositik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lenfositik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oluşan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İlaçlar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la ilişkili olan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İnterferon-alfa</a:t>
                      </a: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İnterlökin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-2</a:t>
                      </a:r>
                    </a:p>
                    <a:p>
                      <a:r>
                        <a:rPr lang="tr-TR" dirty="0" smtClean="0">
                          <a:latin typeface="Comic Sans MS" pitchFamily="66" charset="0"/>
                        </a:rPr>
                        <a:t>Lityum</a:t>
                      </a: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Tirozin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kinaz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inhibitörleri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Kronik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lenfositik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  <a:p>
                      <a:r>
                        <a:rPr lang="tr-TR" dirty="0" smtClean="0">
                          <a:latin typeface="Comic Sans MS" pitchFamily="66" charset="0"/>
                        </a:rPr>
                        <a:t>-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alevlenme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Hashimoto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>
                        <a:latin typeface="Comic Sans MS" pitchFamily="66" charset="0"/>
                      </a:endParaRP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Amiodarona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bağlı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Fibröz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Riedel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tiroditi</a:t>
                      </a:r>
                      <a:endParaRPr lang="tr-TR" dirty="0">
                        <a:latin typeface="Comic Sans MS" pitchFamily="66" charset="0"/>
                      </a:endParaRP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İnvaziv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Tiroiditler</a:t>
            </a:r>
            <a:r>
              <a:rPr lang="tr-TR" dirty="0" smtClean="0">
                <a:latin typeface="Comic Sans MS" pitchFamily="66" charset="0"/>
              </a:rPr>
              <a:t> </a:t>
            </a:r>
            <a:endParaRPr lang="tr-TR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232248"/>
                <a:gridCol w="1882552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Özellik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Hashimoto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Postpartum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Boyun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ağrısı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YOK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YOK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VAR ++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Başlama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yaşı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Tüm, 30-50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Doğum sonrası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20-60 yaş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K/E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8-9/1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-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5/1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Sebep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Otoimmün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Otoimmün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Bilinmiyor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Patoloji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Lenfosit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inf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.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Germinal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merkez,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fibrozis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Lenfosit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İnfilt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Dev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hüc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.,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granülomlar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fonksiyonu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Hipo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,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ötiroit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daha az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tirotoksikoz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Tirotoksikoz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/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hipo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-tiroidi veya her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ikisi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>
                          <a:latin typeface="Comic Sans MS" pitchFamily="66" charset="0"/>
                        </a:rPr>
                        <a:t>Tirotoksikoz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/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hipotiroidi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veya her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ikisi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Anti-TPO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+++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+++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+/-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Eritrosit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sedimentasyon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hızı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Normal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Normal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latin typeface="Comic Sans MS" pitchFamily="66" charset="0"/>
                        </a:rPr>
                        <a:t>Yüksek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8794" y="571480"/>
            <a:ext cx="5238750" cy="5543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71670" y="714356"/>
            <a:ext cx="5238750" cy="5543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692696"/>
            <a:ext cx="8229600" cy="1143000"/>
          </a:xfrm>
        </p:spPr>
        <p:txBody>
          <a:bodyPr/>
          <a:lstStyle/>
          <a:p>
            <a:r>
              <a:rPr lang="tr-TR" sz="3600" dirty="0">
                <a:latin typeface="Comic Sans MS" pitchFamily="66" charset="0"/>
              </a:rPr>
              <a:t>Tedavi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500166" y="714356"/>
            <a:ext cx="6286544" cy="3763896"/>
          </a:xfrm>
        </p:spPr>
        <p:txBody>
          <a:bodyPr>
            <a:noAutofit/>
          </a:bodyPr>
          <a:lstStyle/>
          <a:p>
            <a:endParaRPr lang="tr-TR" sz="2400" dirty="0" smtClean="0">
              <a:latin typeface="Comic Sans MS" pitchFamily="66" charset="0"/>
            </a:endParaRPr>
          </a:p>
          <a:p>
            <a:endParaRPr lang="tr-TR" sz="2400" dirty="0">
              <a:solidFill>
                <a:srgbClr val="92D050"/>
              </a:solidFill>
              <a:latin typeface="Comic Sans MS" pitchFamily="66" charset="0"/>
            </a:endParaRPr>
          </a:p>
          <a:p>
            <a:r>
              <a:rPr lang="tr-TR" sz="2400" dirty="0" smtClean="0">
                <a:latin typeface="Comic Sans MS" pitchFamily="66" charset="0"/>
              </a:rPr>
              <a:t>Sessiz </a:t>
            </a:r>
            <a:r>
              <a:rPr lang="tr-TR" sz="2400" dirty="0" err="1" smtClean="0">
                <a:latin typeface="Comic Sans MS" pitchFamily="66" charset="0"/>
              </a:rPr>
              <a:t>tiroiditte</a:t>
            </a:r>
            <a:r>
              <a:rPr lang="tr-TR" sz="2400" dirty="0" smtClean="0">
                <a:latin typeface="Comic Sans MS" pitchFamily="66" charset="0"/>
              </a:rPr>
              <a:t>:Gerekirse beta </a:t>
            </a:r>
            <a:r>
              <a:rPr lang="tr-TR" sz="2400" dirty="0" err="1" smtClean="0">
                <a:latin typeface="Comic Sans MS" pitchFamily="66" charset="0"/>
              </a:rPr>
              <a:t>blokürler</a:t>
            </a:r>
            <a:r>
              <a:rPr lang="tr-TR" sz="2400" dirty="0" smtClean="0">
                <a:latin typeface="Comic Sans MS" pitchFamily="66" charset="0"/>
              </a:rPr>
              <a:t>,</a:t>
            </a:r>
          </a:p>
          <a:p>
            <a:endParaRPr lang="tr-TR" sz="2400" dirty="0" smtClean="0">
              <a:latin typeface="Comic Sans MS" pitchFamily="66" charset="0"/>
            </a:endParaRPr>
          </a:p>
          <a:p>
            <a:r>
              <a:rPr lang="tr-TR" sz="2400" dirty="0" err="1" smtClean="0">
                <a:latin typeface="Comic Sans MS" pitchFamily="66" charset="0"/>
              </a:rPr>
              <a:t>Subakut</a:t>
            </a:r>
            <a:r>
              <a:rPr lang="tr-TR" sz="2400" dirty="0" smtClean="0">
                <a:latin typeface="Comic Sans MS" pitchFamily="66" charset="0"/>
              </a:rPr>
              <a:t>  </a:t>
            </a:r>
            <a:r>
              <a:rPr lang="tr-TR" sz="2400" dirty="0" err="1" smtClean="0">
                <a:latin typeface="Comic Sans MS" pitchFamily="66" charset="0"/>
              </a:rPr>
              <a:t>Tiroidit</a:t>
            </a:r>
            <a:r>
              <a:rPr lang="tr-TR" sz="2400" dirty="0" smtClean="0">
                <a:latin typeface="Comic Sans MS" pitchFamily="66" charset="0"/>
              </a:rPr>
              <a:t>:</a:t>
            </a:r>
            <a:r>
              <a:rPr lang="tr-TR" sz="2400" dirty="0" err="1" smtClean="0">
                <a:latin typeface="Comic Sans MS" pitchFamily="66" charset="0"/>
              </a:rPr>
              <a:t>Steroid</a:t>
            </a:r>
            <a:r>
              <a:rPr lang="tr-TR" sz="2400" dirty="0" smtClean="0">
                <a:latin typeface="Comic Sans MS" pitchFamily="66" charset="0"/>
              </a:rPr>
              <a:t> olmayan </a:t>
            </a:r>
            <a:r>
              <a:rPr lang="tr-TR" sz="2400" dirty="0" err="1" smtClean="0">
                <a:latin typeface="Comic Sans MS" pitchFamily="66" charset="0"/>
              </a:rPr>
              <a:t>antienflamatuvarlar</a:t>
            </a:r>
            <a:r>
              <a:rPr lang="tr-TR" sz="2400" dirty="0" smtClean="0">
                <a:latin typeface="Comic Sans MS" pitchFamily="66" charset="0"/>
              </a:rPr>
              <a:t>,</a:t>
            </a:r>
            <a:endParaRPr lang="tr-TR" sz="2400" dirty="0">
              <a:latin typeface="Comic Sans MS" pitchFamily="66" charset="0"/>
            </a:endParaRPr>
          </a:p>
          <a:p>
            <a:pPr>
              <a:buFont typeface="Monotype Sorts" charset="2"/>
              <a:buNone/>
            </a:pPr>
            <a:r>
              <a:rPr lang="tr-TR" sz="2400" dirty="0">
                <a:latin typeface="Comic Sans MS" pitchFamily="66" charset="0"/>
              </a:rPr>
              <a:t>                                </a:t>
            </a:r>
            <a:r>
              <a:rPr lang="tr-TR" sz="2400" dirty="0" err="1" smtClean="0">
                <a:solidFill>
                  <a:srgbClr val="FF0000"/>
                </a:solidFill>
                <a:latin typeface="Comic Sans MS" pitchFamily="66" charset="0"/>
              </a:rPr>
              <a:t>Glukokortikoidler</a:t>
            </a:r>
            <a:r>
              <a:rPr lang="tr-TR" sz="2400" dirty="0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endParaRPr lang="tr-TR" sz="2400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Font typeface="Monotype Sorts" charset="2"/>
              <a:buNone/>
            </a:pPr>
            <a:r>
              <a:rPr lang="tr-TR" sz="2400" dirty="0" smtClean="0">
                <a:latin typeface="Comic Sans MS" pitchFamily="66" charset="0"/>
              </a:rPr>
              <a:t>                                Beta </a:t>
            </a:r>
            <a:r>
              <a:rPr lang="tr-TR" sz="2400" dirty="0" err="1" smtClean="0">
                <a:latin typeface="Comic Sans MS" pitchFamily="66" charset="0"/>
              </a:rPr>
              <a:t>blokürler</a:t>
            </a:r>
            <a:r>
              <a:rPr lang="tr-TR" sz="2400" dirty="0" smtClean="0">
                <a:latin typeface="Comic Sans MS" pitchFamily="66" charset="0"/>
              </a:rPr>
              <a:t>,</a:t>
            </a:r>
            <a:endParaRPr lang="tr-TR" sz="2400" dirty="0">
              <a:latin typeface="Comic Sans MS" pitchFamily="66" charset="0"/>
            </a:endParaRPr>
          </a:p>
          <a:p>
            <a:r>
              <a:rPr lang="tr-TR" sz="2400" dirty="0" err="1" smtClean="0">
                <a:latin typeface="Comic Sans MS" pitchFamily="66" charset="0"/>
              </a:rPr>
              <a:t>Hipotiroidi</a:t>
            </a:r>
            <a:r>
              <a:rPr lang="tr-TR" sz="2400" dirty="0" smtClean="0">
                <a:latin typeface="Comic Sans MS" pitchFamily="66" charset="0"/>
              </a:rPr>
              <a:t> geliştiğinde T4 </a:t>
            </a:r>
            <a:r>
              <a:rPr lang="tr-TR" sz="2400" dirty="0" err="1" smtClean="0">
                <a:latin typeface="Comic Sans MS" pitchFamily="66" charset="0"/>
              </a:rPr>
              <a:t>replasmanı</a:t>
            </a:r>
            <a:r>
              <a:rPr lang="tr-TR" sz="2400" dirty="0" smtClean="0">
                <a:latin typeface="Comic Sans MS" pitchFamily="66" charset="0"/>
              </a:rPr>
              <a:t>.</a:t>
            </a:r>
          </a:p>
          <a:p>
            <a:pPr>
              <a:buFont typeface="Monotype Sorts" charset="2"/>
              <a:buNone/>
            </a:pPr>
            <a:r>
              <a:rPr lang="tr-TR" sz="2400" dirty="0" smtClean="0">
                <a:latin typeface="Comic Sans MS" pitchFamily="66" charset="0"/>
              </a:rPr>
              <a:t>     </a:t>
            </a:r>
            <a:r>
              <a:rPr lang="tr-TR" sz="2400" dirty="0" smtClean="0">
                <a:solidFill>
                  <a:srgbClr val="FF0000"/>
                </a:solidFill>
                <a:latin typeface="Comic Sans MS" pitchFamily="66" charset="0"/>
              </a:rPr>
              <a:t>İyileşme sonrasıT4 kesilmeli.</a:t>
            </a:r>
          </a:p>
          <a:p>
            <a:pPr>
              <a:buFont typeface="Monotype Sorts" charset="2"/>
              <a:buNone/>
            </a:pPr>
            <a:r>
              <a:rPr lang="tr-TR" sz="2400" dirty="0" smtClean="0">
                <a:latin typeface="Comic Sans MS" pitchFamily="66" charset="0"/>
              </a:rPr>
              <a:t>    </a:t>
            </a:r>
          </a:p>
          <a:p>
            <a:pPr>
              <a:buFont typeface="Monotype Sorts" charset="2"/>
              <a:buNone/>
            </a:pP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err="1" smtClean="0">
                <a:latin typeface="Comic Sans MS" pitchFamily="66" charset="0"/>
              </a:rPr>
              <a:t>Hashimoto</a:t>
            </a:r>
            <a:r>
              <a:rPr lang="tr-TR" sz="3600" dirty="0" smtClean="0">
                <a:latin typeface="Comic Sans MS" pitchFamily="66" charset="0"/>
              </a:rPr>
              <a:t> ve </a:t>
            </a:r>
            <a:r>
              <a:rPr lang="tr-TR" sz="3600" dirty="0" err="1" smtClean="0">
                <a:latin typeface="Comic Sans MS" pitchFamily="66" charset="0"/>
              </a:rPr>
              <a:t>Riedel</a:t>
            </a:r>
            <a:r>
              <a:rPr lang="tr-TR" sz="3600" dirty="0" smtClean="0">
                <a:latin typeface="Comic Sans MS" pitchFamily="66" charset="0"/>
              </a:rPr>
              <a:t> </a:t>
            </a:r>
            <a:r>
              <a:rPr lang="tr-TR" sz="3600" dirty="0" err="1" smtClean="0">
                <a:latin typeface="Comic Sans MS" pitchFamily="66" charset="0"/>
              </a:rPr>
              <a:t>Tiroiditinin</a:t>
            </a:r>
            <a:r>
              <a:rPr lang="tr-TR" sz="3600" dirty="0" smtClean="0">
                <a:latin typeface="Comic Sans MS" pitchFamily="66" charset="0"/>
              </a:rPr>
              <a:t> Klinik Özellikleri</a:t>
            </a:r>
            <a:endParaRPr lang="tr-TR" sz="36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/>
                <a:gridCol w="3459832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Hashimoto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Riedel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Yaş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Herhangi, çoğunlukla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&gt;20 yaşla sıklığı artar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23-70 (&gt;50)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Cins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(K/E)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8-9/1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2-4/1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Semptomlar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Guvatır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Guvatır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basısı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büyüklüğü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Genellikle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düffüz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büyük, nadiren çok büyük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Tek taraflı veya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diffüz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, 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çok sert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 durumu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Çoğunlukla 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hipotiroit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, 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ötiroit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veya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tirotoksik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Nadiren 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hipotiroit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ve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hipoparatiroit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 antikorları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Hemen hemen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(+)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≤ % 45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İzlem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Genellikle</a:t>
                      </a:r>
                      <a:r>
                        <a:rPr lang="tr-TR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aseline="0" dirty="0" err="1" smtClean="0">
                          <a:latin typeface="Comic Sans MS" pitchFamily="66" charset="0"/>
                        </a:rPr>
                        <a:t>hipotiroidi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Sıklıkla geriler.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err="1" smtClean="0">
                <a:latin typeface="Comic Sans MS" pitchFamily="66" charset="0"/>
              </a:rPr>
              <a:t>Hashimoto</a:t>
            </a:r>
            <a:r>
              <a:rPr lang="tr-TR" sz="3600" dirty="0" smtClean="0">
                <a:latin typeface="Comic Sans MS" pitchFamily="66" charset="0"/>
              </a:rPr>
              <a:t>(</a:t>
            </a:r>
            <a:r>
              <a:rPr lang="tr-TR" sz="3600" dirty="0" err="1" smtClean="0">
                <a:latin typeface="Comic Sans MS" pitchFamily="66" charset="0"/>
              </a:rPr>
              <a:t>fibrotik</a:t>
            </a:r>
            <a:r>
              <a:rPr lang="tr-TR" sz="3600" dirty="0" smtClean="0">
                <a:latin typeface="Comic Sans MS" pitchFamily="66" charset="0"/>
              </a:rPr>
              <a:t>) ve </a:t>
            </a:r>
            <a:r>
              <a:rPr lang="tr-TR" sz="3600" dirty="0" err="1" smtClean="0">
                <a:latin typeface="Comic Sans MS" pitchFamily="66" charset="0"/>
              </a:rPr>
              <a:t>Riedel</a:t>
            </a:r>
            <a:r>
              <a:rPr lang="tr-TR" sz="3600" dirty="0" smtClean="0">
                <a:latin typeface="Comic Sans MS" pitchFamily="66" charset="0"/>
              </a:rPr>
              <a:t> </a:t>
            </a:r>
            <a:r>
              <a:rPr lang="tr-TR" sz="3600" dirty="0" err="1" smtClean="0">
                <a:latin typeface="Comic Sans MS" pitchFamily="66" charset="0"/>
              </a:rPr>
              <a:t>Tiroiditinin</a:t>
            </a:r>
            <a:r>
              <a:rPr lang="tr-TR" sz="3600" dirty="0" smtClean="0">
                <a:latin typeface="Comic Sans MS" pitchFamily="66" charset="0"/>
              </a:rPr>
              <a:t> Özellikleri</a:t>
            </a:r>
            <a:endParaRPr lang="tr-TR" sz="36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4847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/>
                <a:gridCol w="2874050"/>
                <a:gridCol w="3328982"/>
              </a:tblGrid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Hashimoto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fibrotik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Riedel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Otoimmün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hast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./</a:t>
                      </a:r>
                    </a:p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Subakut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tiroidit</a:t>
                      </a:r>
                      <a:endParaRPr lang="tr-TR" dirty="0" smtClean="0">
                        <a:latin typeface="Comic Sans MS" pitchFamily="66" charset="0"/>
                      </a:endParaRPr>
                    </a:p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(+)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ve (-)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(+)ve (+)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 dışına yayılım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(-)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(+)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Venülitis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(-)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(+)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Plazma h. yapımı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İgA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artar(%47)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İgG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hakim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 bezi/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hurtle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hücreleri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Normal doku var,</a:t>
                      </a:r>
                    </a:p>
                    <a:p>
                      <a:r>
                        <a:rPr lang="tr-TR" dirty="0" smtClean="0">
                          <a:latin typeface="Comic Sans MS" pitchFamily="66" charset="0"/>
                        </a:rPr>
                        <a:t>keskin sınırlı</a:t>
                      </a:r>
                      <a:r>
                        <a:rPr lang="tr-TR" sz="2800" dirty="0" smtClean="0">
                          <a:latin typeface="Comic Sans MS" pitchFamily="66" charset="0"/>
                        </a:rPr>
                        <a:t>/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(+)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Normal doku yok,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diffüz</a:t>
                      </a:r>
                      <a:r>
                        <a:rPr lang="tr-TR" sz="2800" dirty="0" smtClean="0">
                          <a:latin typeface="Comic Sans MS" pitchFamily="66" charset="0"/>
                        </a:rPr>
                        <a:t>/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(-)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7849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Tiroit antikorları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Hemen hemen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(+),yüksek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orta düzeyde(+)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USG</a:t>
                      </a:r>
                      <a:r>
                        <a:rPr lang="tr-TR" sz="2800" dirty="0" smtClean="0">
                          <a:latin typeface="Comic Sans MS" pitchFamily="66" charset="0"/>
                        </a:rPr>
                        <a:t>/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DOPPLER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Hipoekoik</a:t>
                      </a:r>
                      <a:r>
                        <a:rPr lang="tr-TR" sz="2800" dirty="0" smtClean="0">
                          <a:latin typeface="Comic Sans MS" pitchFamily="66" charset="0"/>
                        </a:rPr>
                        <a:t>/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akım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artmış</a:t>
                      </a:r>
                      <a:endParaRPr lang="tr-TR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Hipoekoik</a:t>
                      </a:r>
                      <a:r>
                        <a:rPr lang="tr-TR" sz="2800" dirty="0" smtClean="0">
                          <a:latin typeface="Comic Sans MS" pitchFamily="66" charset="0"/>
                        </a:rPr>
                        <a:t>/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akım azalmış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251520" y="404664"/>
            <a:ext cx="8762335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tr-TR" sz="2400" b="1" dirty="0" err="1">
                <a:latin typeface="Comic Sans MS" pitchFamily="66" charset="0"/>
                <a:cs typeface="Times New Roman" pitchFamily="18" charset="0"/>
              </a:rPr>
              <a:t>Hashimoto</a:t>
            </a:r>
            <a:r>
              <a:rPr lang="tr-TR" sz="2400" b="1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b="1" dirty="0" err="1">
                <a:latin typeface="Comic Sans MS" pitchFamily="66" charset="0"/>
                <a:cs typeface="Times New Roman" pitchFamily="18" charset="0"/>
              </a:rPr>
              <a:t>Tiroiditi</a:t>
            </a:r>
            <a:r>
              <a:rPr lang="tr-TR" sz="2400" b="1" dirty="0">
                <a:latin typeface="Comic Sans MS" pitchFamily="66" charset="0"/>
                <a:cs typeface="Times New Roman" pitchFamily="18" charset="0"/>
              </a:rPr>
              <a:t> ile görülen diğer </a:t>
            </a:r>
            <a:r>
              <a:rPr lang="tr-TR" sz="2400" b="1" dirty="0" err="1" smtClean="0">
                <a:latin typeface="Comic Sans MS" pitchFamily="66" charset="0"/>
                <a:cs typeface="Times New Roman" pitchFamily="18" charset="0"/>
              </a:rPr>
              <a:t>otoimmün</a:t>
            </a:r>
            <a:r>
              <a:rPr lang="tr-TR" sz="2400" b="1" dirty="0" smtClean="0">
                <a:latin typeface="Comic Sans MS" pitchFamily="66" charset="0"/>
                <a:cs typeface="Times New Roman" pitchFamily="18" charset="0"/>
              </a:rPr>
              <a:t> hastalıklar</a:t>
            </a:r>
            <a:endParaRPr lang="tr-TR" sz="2400" dirty="0">
              <a:latin typeface="Comic Sans MS" pitchFamily="66" charset="0"/>
            </a:endParaRPr>
          </a:p>
        </p:txBody>
      </p:sp>
      <p:graphicFrame>
        <p:nvGraphicFramePr>
          <p:cNvPr id="41993" name="Group 9"/>
          <p:cNvGraphicFramePr>
            <a:graphicFrameLocks noGrp="1"/>
          </p:cNvGraphicFramePr>
          <p:nvPr/>
        </p:nvGraphicFramePr>
        <p:xfrm>
          <a:off x="1547813" y="1052512"/>
          <a:ext cx="6192539" cy="5212080"/>
        </p:xfrm>
        <a:graphic>
          <a:graphicData uri="http://schemas.openxmlformats.org/drawingml/2006/table">
            <a:tbl>
              <a:tblPr/>
              <a:tblGrid>
                <a:gridCol w="6192539"/>
              </a:tblGrid>
              <a:tr h="5112791"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Sjögren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Sendromu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Pernisiyöz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Anemi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Romatoid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Artrit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Sistemik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Lupus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eritematozus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Progressif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sistemik Skleroz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Myastenia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Gravis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Otoimmün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Hepatit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Primer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biliyer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siroz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Vitiligo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Alopesia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Areata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just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Renal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Tübüler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Asidoz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Addison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Hastalığı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Hipoparatiroidizm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Tip 1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Diabetes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Mellitus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latin typeface="Comic Sans MS" pitchFamily="66" charset="0"/>
              </a:rPr>
              <a:t>Guatr; her ne sebeple olursa olsun tiroit bezinin büyümesidir.</a:t>
            </a:r>
          </a:p>
          <a:p>
            <a:r>
              <a:rPr lang="tr-TR" dirty="0" smtClean="0">
                <a:latin typeface="Comic Sans MS" pitchFamily="66" charset="0"/>
              </a:rPr>
              <a:t>Guatr; </a:t>
            </a:r>
            <a:r>
              <a:rPr lang="tr-TR" dirty="0" err="1" smtClean="0">
                <a:latin typeface="Comic Sans MS" pitchFamily="66" charset="0"/>
              </a:rPr>
              <a:t>diffüz</a:t>
            </a:r>
            <a:r>
              <a:rPr lang="tr-TR" dirty="0" smtClean="0">
                <a:latin typeface="Comic Sans MS" pitchFamily="66" charset="0"/>
              </a:rPr>
              <a:t>, </a:t>
            </a:r>
            <a:r>
              <a:rPr lang="tr-TR" dirty="0" err="1" smtClean="0">
                <a:latin typeface="Comic Sans MS" pitchFamily="66" charset="0"/>
              </a:rPr>
              <a:t>nodüler</a:t>
            </a:r>
            <a:r>
              <a:rPr lang="tr-TR" dirty="0" smtClean="0">
                <a:latin typeface="Comic Sans MS" pitchFamily="66" charset="0"/>
              </a:rPr>
              <a:t> ve </a:t>
            </a:r>
            <a:r>
              <a:rPr lang="tr-TR" dirty="0" err="1" smtClean="0">
                <a:latin typeface="Comic Sans MS" pitchFamily="66" charset="0"/>
              </a:rPr>
              <a:t>multinodüler</a:t>
            </a:r>
            <a:r>
              <a:rPr lang="tr-TR" dirty="0" smtClean="0">
                <a:latin typeface="Comic Sans MS" pitchFamily="66" charset="0"/>
              </a:rPr>
              <a:t> olabilir.</a:t>
            </a:r>
          </a:p>
          <a:p>
            <a:r>
              <a:rPr lang="tr-TR" dirty="0" smtClean="0">
                <a:latin typeface="Comic Sans MS" pitchFamily="66" charset="0"/>
              </a:rPr>
              <a:t>Guatr varken bireyde tiroit </a:t>
            </a:r>
            <a:r>
              <a:rPr lang="tr-TR" dirty="0" err="1" smtClean="0">
                <a:latin typeface="Comic Sans MS" pitchFamily="66" charset="0"/>
              </a:rPr>
              <a:t>statusu</a:t>
            </a:r>
            <a:endParaRPr lang="tr-TR" dirty="0" smtClean="0">
              <a:latin typeface="Comic Sans MS" pitchFamily="66" charset="0"/>
            </a:endParaRPr>
          </a:p>
          <a:p>
            <a:pPr lvl="1"/>
            <a:r>
              <a:rPr lang="tr-TR" dirty="0" err="1" smtClean="0">
                <a:latin typeface="Comic Sans MS" pitchFamily="66" charset="0"/>
              </a:rPr>
              <a:t>Ötiroit</a:t>
            </a:r>
            <a:endParaRPr lang="tr-TR" dirty="0" smtClean="0">
              <a:latin typeface="Comic Sans MS" pitchFamily="66" charset="0"/>
            </a:endParaRPr>
          </a:p>
          <a:p>
            <a:pPr lvl="1"/>
            <a:r>
              <a:rPr lang="tr-TR" dirty="0" err="1" smtClean="0">
                <a:latin typeface="Comic Sans MS" pitchFamily="66" charset="0"/>
              </a:rPr>
              <a:t>Hipotiroit</a:t>
            </a:r>
            <a:endParaRPr lang="tr-TR" dirty="0" smtClean="0">
              <a:latin typeface="Comic Sans MS" pitchFamily="66" charset="0"/>
            </a:endParaRPr>
          </a:p>
          <a:p>
            <a:pPr lvl="1"/>
            <a:r>
              <a:rPr lang="tr-TR" dirty="0" err="1" smtClean="0">
                <a:latin typeface="Comic Sans MS" pitchFamily="66" charset="0"/>
              </a:rPr>
              <a:t>Tirotoksik</a:t>
            </a:r>
            <a:r>
              <a:rPr lang="tr-TR" dirty="0" smtClean="0">
                <a:latin typeface="Comic Sans MS" pitchFamily="66" charset="0"/>
              </a:rPr>
              <a:t>  olabilir.</a:t>
            </a:r>
          </a:p>
          <a:p>
            <a:r>
              <a:rPr lang="tr-TR" dirty="0" err="1" smtClean="0">
                <a:latin typeface="Comic Sans MS" pitchFamily="66" charset="0"/>
              </a:rPr>
              <a:t>Primer</a:t>
            </a:r>
            <a:r>
              <a:rPr lang="tr-TR" dirty="0" smtClean="0">
                <a:latin typeface="Comic Sans MS" pitchFamily="66" charset="0"/>
              </a:rPr>
              <a:t> tiroit hastalığına ait fizik muayene bulguları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1268413"/>
            <a:ext cx="8374063" cy="4537075"/>
          </a:xfrm>
          <a:noFill/>
        </p:spPr>
        <p:txBody>
          <a:bodyPr/>
          <a:lstStyle/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“Bir tek kalbin kırılmasını önleyebilirsem, 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Boşuna yaşamış olmayacağım.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Bir yaşamdan acıyı alabilirsem,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Ya da bir acıyı hafifletebilirsem,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Ya da bir ardıç kuşunu yeniden yuvasına koyabilirsem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Boşuna yaşamış olmayacağım.”</a:t>
            </a:r>
          </a:p>
          <a:p>
            <a:pPr>
              <a:buFont typeface="Wingdings" charset="2"/>
              <a:buNone/>
            </a:pPr>
            <a:r>
              <a:rPr lang="tr-TR" b="1" dirty="0" smtClean="0">
                <a:effectLst/>
                <a:latin typeface="Monotype Corsiva" pitchFamily="66" charset="0"/>
              </a:rPr>
              <a:t>						E. </a:t>
            </a:r>
            <a:r>
              <a:rPr lang="tr-TR" b="1" dirty="0" err="1" smtClean="0">
                <a:effectLst/>
                <a:latin typeface="Monotype Corsiva" pitchFamily="66" charset="0"/>
              </a:rPr>
              <a:t>Dickinson</a:t>
            </a:r>
            <a:endParaRPr lang="tr-TR" b="1" dirty="0" smtClean="0">
              <a:effectLst/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mtClean="0"/>
              <a:t>Basit   Guatr- </a:t>
            </a:r>
            <a:r>
              <a:rPr lang="tr-TR" dirty="0" err="1" smtClean="0"/>
              <a:t>Toksik</a:t>
            </a:r>
            <a:r>
              <a:rPr lang="tr-TR" dirty="0" smtClean="0"/>
              <a:t> Olmayan Guatr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Tiroid</a:t>
            </a:r>
            <a:r>
              <a:rPr lang="tr-TR" dirty="0" smtClean="0"/>
              <a:t> fonksiyonları normaldir</a:t>
            </a:r>
          </a:p>
          <a:p>
            <a:endParaRPr lang="tr-TR" dirty="0" smtClean="0"/>
          </a:p>
          <a:p>
            <a:r>
              <a:rPr lang="tr-TR" dirty="0" err="1" smtClean="0"/>
              <a:t>Diffüz</a:t>
            </a:r>
            <a:r>
              <a:rPr lang="tr-TR" dirty="0" smtClean="0"/>
              <a:t> guatr</a:t>
            </a:r>
          </a:p>
          <a:p>
            <a:endParaRPr lang="tr-TR" dirty="0" smtClean="0"/>
          </a:p>
          <a:p>
            <a:r>
              <a:rPr lang="tr-TR" dirty="0" err="1" smtClean="0"/>
              <a:t>Nodüler</a:t>
            </a:r>
            <a:r>
              <a:rPr lang="tr-TR" dirty="0" smtClean="0"/>
              <a:t> guatr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Multinodüler</a:t>
            </a:r>
            <a:r>
              <a:rPr lang="tr-TR" dirty="0" smtClean="0"/>
              <a:t> guatr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Basit </a:t>
            </a:r>
            <a:r>
              <a:rPr lang="tr-TR" dirty="0" err="1" smtClean="0"/>
              <a:t>Diffüz</a:t>
            </a:r>
            <a:r>
              <a:rPr lang="tr-TR" dirty="0" smtClean="0"/>
              <a:t>  Guatr- </a:t>
            </a:r>
            <a:r>
              <a:rPr lang="tr-TR" dirty="0" err="1" smtClean="0"/>
              <a:t>Ötiroid</a:t>
            </a:r>
            <a:r>
              <a:rPr lang="tr-TR" dirty="0" smtClean="0"/>
              <a:t> </a:t>
            </a:r>
            <a:r>
              <a:rPr lang="tr-TR" dirty="0" err="1" smtClean="0"/>
              <a:t>Diffüz</a:t>
            </a:r>
            <a:r>
              <a:rPr lang="tr-TR" dirty="0" smtClean="0"/>
              <a:t> Guatr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Nodül yoktur. </a:t>
            </a:r>
          </a:p>
          <a:p>
            <a:r>
              <a:rPr lang="tr-TR" dirty="0" smtClean="0"/>
              <a:t>Benzer yapıda </a:t>
            </a:r>
            <a:r>
              <a:rPr lang="tr-TR" dirty="0" err="1" smtClean="0"/>
              <a:t>foliküller</a:t>
            </a:r>
            <a:r>
              <a:rPr lang="tr-TR" dirty="0" smtClean="0"/>
              <a:t> </a:t>
            </a:r>
            <a:r>
              <a:rPr lang="tr-TR" dirty="0" err="1" smtClean="0"/>
              <a:t>kolloidle</a:t>
            </a:r>
            <a:r>
              <a:rPr lang="tr-TR" dirty="0" smtClean="0"/>
              <a:t> doludur.</a:t>
            </a:r>
          </a:p>
          <a:p>
            <a:r>
              <a:rPr lang="tr-TR" dirty="0" smtClean="0"/>
              <a:t>Bu guatr dünyada en çok iyot eksikliğine  bağlı olarak gelişir.</a:t>
            </a:r>
          </a:p>
          <a:p>
            <a:r>
              <a:rPr lang="tr-TR" dirty="0" err="1" smtClean="0"/>
              <a:t>Populasyonun</a:t>
            </a:r>
            <a:r>
              <a:rPr lang="tr-TR" dirty="0" smtClean="0"/>
              <a:t> %5’inden fazla ise endemik guatrdır.</a:t>
            </a:r>
          </a:p>
          <a:p>
            <a:r>
              <a:rPr lang="tr-TR" dirty="0" smtClean="0"/>
              <a:t>Erişkinin günlük iyot ihtiyacı 150-300 </a:t>
            </a:r>
            <a:r>
              <a:rPr lang="tr-TR" dirty="0" err="1" smtClean="0"/>
              <a:t>mcg’dır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Endemik olmayan bölgelerde </a:t>
            </a:r>
            <a:r>
              <a:rPr lang="tr-TR" dirty="0" err="1" smtClean="0"/>
              <a:t>sporadik</a:t>
            </a:r>
            <a:r>
              <a:rPr lang="tr-TR" dirty="0" smtClean="0"/>
              <a:t> görülür.</a:t>
            </a:r>
          </a:p>
          <a:p>
            <a:r>
              <a:rPr lang="tr-TR" dirty="0" smtClean="0"/>
              <a:t>Sebebi çoğunlukla bilinmez.</a:t>
            </a:r>
          </a:p>
          <a:p>
            <a:r>
              <a:rPr lang="tr-TR" dirty="0" smtClean="0"/>
              <a:t>Basit guatrlı bireylerin aileleri de değerlendirilmelidir (</a:t>
            </a:r>
            <a:r>
              <a:rPr lang="tr-TR" dirty="0" err="1" smtClean="0"/>
              <a:t>familyal</a:t>
            </a:r>
            <a:r>
              <a:rPr lang="tr-TR" dirty="0" smtClean="0"/>
              <a:t>).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Basit </a:t>
            </a:r>
            <a:r>
              <a:rPr lang="tr-TR" dirty="0" err="1" smtClean="0"/>
              <a:t>Diffüz</a:t>
            </a:r>
            <a:r>
              <a:rPr lang="tr-TR" dirty="0" smtClean="0"/>
              <a:t>  Guatr- </a:t>
            </a:r>
            <a:r>
              <a:rPr lang="tr-TR" dirty="0" err="1" smtClean="0"/>
              <a:t>Ötiroid</a:t>
            </a:r>
            <a:r>
              <a:rPr lang="tr-TR" dirty="0" smtClean="0"/>
              <a:t> </a:t>
            </a:r>
            <a:r>
              <a:rPr lang="tr-TR" dirty="0" err="1" smtClean="0"/>
              <a:t>Diffüz</a:t>
            </a:r>
            <a:r>
              <a:rPr lang="tr-TR" dirty="0" smtClean="0"/>
              <a:t> Guatr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Gelişmiş ülkelerde guatrın en yaygın görülen sebebi </a:t>
            </a:r>
            <a:r>
              <a:rPr lang="tr-TR" dirty="0" err="1" smtClean="0"/>
              <a:t>Hashimoto</a:t>
            </a:r>
            <a:r>
              <a:rPr lang="tr-TR" dirty="0" smtClean="0"/>
              <a:t> </a:t>
            </a:r>
            <a:r>
              <a:rPr lang="tr-TR" dirty="0" err="1" smtClean="0"/>
              <a:t>tiroiditidir</a:t>
            </a:r>
            <a:r>
              <a:rPr lang="tr-TR" dirty="0" smtClean="0"/>
              <a:t> (</a:t>
            </a:r>
            <a:r>
              <a:rPr lang="tr-TR" dirty="0" err="1" smtClean="0"/>
              <a:t>otoimmün</a:t>
            </a:r>
            <a:r>
              <a:rPr lang="tr-TR" dirty="0" smtClean="0"/>
              <a:t> </a:t>
            </a:r>
            <a:r>
              <a:rPr lang="tr-TR" dirty="0" err="1" smtClean="0"/>
              <a:t>tiroid</a:t>
            </a:r>
            <a:r>
              <a:rPr lang="tr-TR" dirty="0" smtClean="0"/>
              <a:t> hastalığı). </a:t>
            </a:r>
          </a:p>
          <a:p>
            <a:r>
              <a:rPr lang="tr-TR" dirty="0" smtClean="0"/>
              <a:t>İyot eksikliği ve </a:t>
            </a:r>
            <a:r>
              <a:rPr lang="tr-TR" dirty="0" err="1" smtClean="0"/>
              <a:t>otoimmünite</a:t>
            </a:r>
            <a:r>
              <a:rPr lang="tr-TR" dirty="0" smtClean="0"/>
              <a:t> dışında guatr sebepleri;</a:t>
            </a:r>
          </a:p>
          <a:p>
            <a:pPr>
              <a:buNone/>
            </a:pPr>
            <a:r>
              <a:rPr lang="tr-TR" dirty="0" smtClean="0"/>
              <a:t>        -</a:t>
            </a:r>
            <a:r>
              <a:rPr lang="tr-TR" dirty="0" err="1" smtClean="0"/>
              <a:t>Dishormonogenez</a:t>
            </a:r>
            <a:r>
              <a:rPr lang="tr-TR" dirty="0" smtClean="0"/>
              <a:t> (</a:t>
            </a:r>
            <a:r>
              <a:rPr lang="tr-TR" dirty="0" err="1" smtClean="0"/>
              <a:t>hipotiroidi</a:t>
            </a:r>
            <a:r>
              <a:rPr lang="tr-TR" dirty="0" smtClean="0"/>
              <a:t>)</a:t>
            </a:r>
          </a:p>
          <a:p>
            <a:pPr>
              <a:buNone/>
            </a:pPr>
            <a:r>
              <a:rPr lang="tr-TR" dirty="0" smtClean="0"/>
              <a:t>        -Gen mutasyonları (adenom, </a:t>
            </a:r>
            <a:r>
              <a:rPr lang="tr-TR" dirty="0" err="1" smtClean="0"/>
              <a:t>karsinom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Basit </a:t>
            </a:r>
            <a:r>
              <a:rPr lang="tr-TR" dirty="0" err="1" smtClean="0"/>
              <a:t>Nodüler</a:t>
            </a:r>
            <a:r>
              <a:rPr lang="tr-TR" dirty="0" smtClean="0"/>
              <a:t> Guatr- </a:t>
            </a:r>
            <a:r>
              <a:rPr lang="tr-TR" dirty="0" err="1" smtClean="0"/>
              <a:t>Ötiroid</a:t>
            </a:r>
            <a:r>
              <a:rPr lang="tr-TR" dirty="0" smtClean="0"/>
              <a:t> </a:t>
            </a:r>
            <a:r>
              <a:rPr lang="tr-TR" dirty="0" err="1" smtClean="0"/>
              <a:t>Nodüler</a:t>
            </a:r>
            <a:r>
              <a:rPr lang="tr-TR" dirty="0" smtClean="0"/>
              <a:t> Guatr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olgular </a:t>
            </a:r>
            <a:r>
              <a:rPr lang="tr-TR" dirty="0" err="1" smtClean="0"/>
              <a:t>ötiroiddir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Bası belirtileri yapmıyor ve </a:t>
            </a:r>
            <a:r>
              <a:rPr lang="tr-TR" dirty="0" err="1" smtClean="0"/>
              <a:t>malign</a:t>
            </a:r>
            <a:r>
              <a:rPr lang="tr-TR" dirty="0" smtClean="0"/>
              <a:t> değillerse tedavi edilmezler.</a:t>
            </a:r>
          </a:p>
          <a:p>
            <a:r>
              <a:rPr lang="tr-TR" dirty="0" smtClean="0"/>
              <a:t>Bu olguların farmakolojik dozda iyoda maruz kalmaları engellenmelidir. Aksi halde </a:t>
            </a:r>
            <a:r>
              <a:rPr lang="tr-TR" dirty="0" err="1" smtClean="0"/>
              <a:t>toksik</a:t>
            </a:r>
            <a:r>
              <a:rPr lang="tr-TR" dirty="0" smtClean="0"/>
              <a:t> nodüller ve/veya </a:t>
            </a:r>
            <a:r>
              <a:rPr lang="tr-TR" dirty="0" err="1" smtClean="0"/>
              <a:t>tiroid</a:t>
            </a:r>
            <a:r>
              <a:rPr lang="tr-TR" dirty="0" smtClean="0"/>
              <a:t> </a:t>
            </a:r>
            <a:r>
              <a:rPr lang="tr-TR" dirty="0" err="1" smtClean="0"/>
              <a:t>otoimmünitesi</a:t>
            </a:r>
            <a:r>
              <a:rPr lang="tr-TR" dirty="0" smtClean="0"/>
              <a:t> alevlenmesi görülebilir.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57158" y="142852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latin typeface="Comic Sans MS" pitchFamily="66" charset="0"/>
              </a:rPr>
              <a:t>Erişkin Popülasyonda </a:t>
            </a:r>
          </a:p>
        </p:txBody>
      </p:sp>
      <p:graphicFrame>
        <p:nvGraphicFramePr>
          <p:cNvPr id="7212" name="Group 44"/>
          <p:cNvGraphicFramePr>
            <a:graphicFrameLocks noGrp="1"/>
          </p:cNvGraphicFramePr>
          <p:nvPr/>
        </p:nvGraphicFramePr>
        <p:xfrm>
          <a:off x="285720" y="1214422"/>
          <a:ext cx="8715436" cy="5522088"/>
        </p:xfrm>
        <a:graphic>
          <a:graphicData uri="http://schemas.openxmlformats.org/drawingml/2006/table">
            <a:tbl>
              <a:tblPr/>
              <a:tblGrid>
                <a:gridCol w="4945767"/>
                <a:gridCol w="3769669"/>
              </a:tblGrid>
              <a:tr h="239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Tiroid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nodülü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%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8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Kadı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/Erkek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4/1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Çocuklarda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&lt; %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11-18 yaş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% 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8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60 yaş sonrası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%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Tiroid kanseri prevalansı 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% 0,04/yıl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%0,05/yıl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>
          <a:xfrm>
            <a:off x="250825" y="404813"/>
            <a:ext cx="8510588" cy="863947"/>
          </a:xfrm>
        </p:spPr>
        <p:txBody>
          <a:bodyPr/>
          <a:lstStyle/>
          <a:p>
            <a:pPr eaLnBrk="1" hangingPunct="1"/>
            <a:r>
              <a:rPr lang="tr-TR" dirty="0" err="1" smtClean="0">
                <a:effectLst/>
                <a:latin typeface="Comic Sans MS" pitchFamily="66" charset="0"/>
              </a:rPr>
              <a:t>İnsidental</a:t>
            </a:r>
            <a:r>
              <a:rPr lang="tr-TR" dirty="0" smtClean="0">
                <a:effectLst/>
                <a:latin typeface="Comic Sans MS" pitchFamily="66" charset="0"/>
              </a:rPr>
              <a:t> </a:t>
            </a:r>
            <a:r>
              <a:rPr lang="tr-TR" dirty="0" err="1" smtClean="0">
                <a:effectLst/>
                <a:latin typeface="Comic Sans MS" pitchFamily="66" charset="0"/>
              </a:rPr>
              <a:t>tiroid</a:t>
            </a:r>
            <a:r>
              <a:rPr lang="tr-TR" dirty="0" smtClean="0">
                <a:effectLst/>
                <a:latin typeface="Comic Sans MS" pitchFamily="66" charset="0"/>
              </a:rPr>
              <a:t> nodülleri  </a:t>
            </a:r>
          </a:p>
        </p:txBody>
      </p:sp>
      <p:sp>
        <p:nvSpPr>
          <p:cNvPr id="8195" name="3 Metin kutusu"/>
          <p:cNvSpPr txBox="1">
            <a:spLocks noChangeArrowheads="1"/>
          </p:cNvSpPr>
          <p:nvPr/>
        </p:nvSpPr>
        <p:spPr bwMode="auto">
          <a:xfrm>
            <a:off x="1908175" y="2205038"/>
            <a:ext cx="5126038" cy="276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000">
                <a:latin typeface="Comic Sans MS" pitchFamily="66" charset="0"/>
              </a:rPr>
              <a:t>MRG                 % 50</a:t>
            </a:r>
          </a:p>
          <a:p>
            <a:pPr>
              <a:lnSpc>
                <a:spcPct val="150000"/>
              </a:lnSpc>
            </a:pPr>
            <a:r>
              <a:rPr lang="tr-TR" sz="4000">
                <a:latin typeface="Comic Sans MS" pitchFamily="66" charset="0"/>
              </a:rPr>
              <a:t>BT                    % 13</a:t>
            </a:r>
          </a:p>
          <a:p>
            <a:pPr>
              <a:lnSpc>
                <a:spcPct val="150000"/>
              </a:lnSpc>
            </a:pPr>
            <a:r>
              <a:rPr lang="tr-TR" sz="4000">
                <a:latin typeface="Comic Sans MS" pitchFamily="66" charset="0"/>
              </a:rPr>
              <a:t>FDG18-PET       %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</TotalTime>
  <Words>1146</Words>
  <Application>Microsoft Office PowerPoint</Application>
  <PresentationFormat>Ekran Gösterisi (4:3)</PresentationFormat>
  <Paragraphs>362</Paragraphs>
  <Slides>30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1" baseType="lpstr">
      <vt:lpstr>Ofis Teması</vt:lpstr>
      <vt:lpstr>ÖTİROİT GUATR VE  TİROİDİTLER</vt:lpstr>
      <vt:lpstr>THYROID</vt:lpstr>
      <vt:lpstr>Slayt 3</vt:lpstr>
      <vt:lpstr>Basit   Guatr- Toksik Olmayan Guatr</vt:lpstr>
      <vt:lpstr>Basit Diffüz  Guatr- Ötiroid Diffüz Guatr</vt:lpstr>
      <vt:lpstr>Basit Diffüz  Guatr- Ötiroid Diffüz Guatr</vt:lpstr>
      <vt:lpstr>Basit Nodüler Guatr- Ötiroid Nodüler Guatr</vt:lpstr>
      <vt:lpstr>Erişkin Popülasyonda </vt:lpstr>
      <vt:lpstr>İnsidental tiroid nodülleri  </vt:lpstr>
      <vt:lpstr>İnsidental tiroid nodüllerinin malignite riski </vt:lpstr>
      <vt:lpstr>Tiroid Nodüllerinin Klinik Değerlendirilmesi </vt:lpstr>
      <vt:lpstr>Ultrason ve Tiroid Kanseri Riski</vt:lpstr>
      <vt:lpstr>Ultrason ve Tiroid Kanseri Riski</vt:lpstr>
      <vt:lpstr>Tiroit Nodüllerinin Sebepleri </vt:lpstr>
      <vt:lpstr>Tiroid Nodüllerinin nedenleri </vt:lpstr>
      <vt:lpstr>Tiroiditler</vt:lpstr>
      <vt:lpstr>Tiroiditlerin Etyolojisi </vt:lpstr>
      <vt:lpstr>Tiroiditler</vt:lpstr>
      <vt:lpstr>Slayt 19</vt:lpstr>
      <vt:lpstr>Slayt 20</vt:lpstr>
      <vt:lpstr>TİROİDİTLER                        Ağrı ve hassasiyete göre</vt:lpstr>
      <vt:lpstr>Slayt 22</vt:lpstr>
      <vt:lpstr>Ağrı ve hassasiyet( -)Tiroiditler</vt:lpstr>
      <vt:lpstr>Tiroiditler </vt:lpstr>
      <vt:lpstr>Slayt 25</vt:lpstr>
      <vt:lpstr>Tedavi</vt:lpstr>
      <vt:lpstr>Hashimoto ve Riedel Tiroiditinin Klinik Özellikleri</vt:lpstr>
      <vt:lpstr>Hashimoto(fibrotik) ve Riedel Tiroiditinin Özellikleri</vt:lpstr>
      <vt:lpstr>Slayt 29</vt:lpstr>
      <vt:lpstr>Slayt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177</cp:revision>
  <dcterms:created xsi:type="dcterms:W3CDTF">2012-07-24T11:52:13Z</dcterms:created>
  <dcterms:modified xsi:type="dcterms:W3CDTF">2018-02-02T07:18:27Z</dcterms:modified>
</cp:coreProperties>
</file>