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96" r:id="rId5"/>
    <p:sldId id="260" r:id="rId6"/>
    <p:sldId id="263" r:id="rId7"/>
    <p:sldId id="302" r:id="rId8"/>
    <p:sldId id="303" r:id="rId9"/>
    <p:sldId id="304" r:id="rId10"/>
    <p:sldId id="305" r:id="rId11"/>
    <p:sldId id="306" r:id="rId12"/>
    <p:sldId id="301" r:id="rId13"/>
  </p:sldIdLst>
  <p:sldSz cx="12192000" cy="6858000"/>
  <p:notesSz cx="6858000" cy="9144000"/>
  <p:custShowLst>
    <p:custShow name="Özel Gösteri 1" id="0">
      <p:sldLst>
        <p:sld r:id="rId2"/>
        <p:sld r:id="rId3"/>
        <p:sld r:id="rId4"/>
        <p:sld r:id="rId5"/>
        <p:sld r:id="rId6"/>
        <p:sld r:id="rId7"/>
      </p:sldLst>
    </p:custShow>
  </p:custShow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60" d="100"/>
          <a:sy n="60" d="100"/>
        </p:scale>
        <p:origin x="-1614" y="-6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87256460"/>
      </p:ext>
    </p:extLst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38390429"/>
      </p:ext>
    </p:extLst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240032324"/>
      </p:ext>
    </p:extLst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66813312"/>
      </p:ext>
    </p:extLst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898761468"/>
      </p:ext>
    </p:extLst>
  </p:cSld>
  <p:clrMapOvr>
    <a:masterClrMapping/>
  </p:clrMapOvr>
  <p:transition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79785321"/>
      </p:ext>
    </p:extLst>
  </p:cSld>
  <p:clrMapOvr>
    <a:masterClrMapping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93621743"/>
      </p:ext>
    </p:extLst>
  </p:cSld>
  <p:clrMapOvr>
    <a:masterClrMapping/>
  </p:clrMapOvr>
  <p:transition>
    <p:pull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0165775"/>
      </p:ext>
    </p:extLst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41612752"/>
      </p:ext>
    </p:extLst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91962364"/>
      </p:ext>
    </p:extLst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06922613"/>
      </p:ext>
    </p:extLst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91692506"/>
      </p:ext>
    </p:extLst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32718843"/>
      </p:ext>
    </p:extLst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67345616"/>
      </p:ext>
    </p:extLst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13226164"/>
      </p:ext>
    </p:extLst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63722515"/>
      </p:ext>
    </p:extLst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1899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>
    <p:pull dir="d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tr-TR" sz="3200" dirty="0" smtClean="0"/>
              <a:t>YAŞLILIK DÖNEMİ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tr-TR" smtClean="0"/>
              <a:t>Münevver ERYALÇIN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241225869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89212" y="677917"/>
            <a:ext cx="8915400" cy="523330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800" dirty="0" smtClean="0"/>
              <a:t>Yetişkinliğin ileri yıllarındaki bedensel, bilişsel, toplumsal değişimlerin çoğu düşüş yönündedir. </a:t>
            </a:r>
          </a:p>
          <a:p>
            <a:pPr>
              <a:lnSpc>
                <a:spcPct val="150000"/>
              </a:lnSpc>
            </a:pPr>
            <a:r>
              <a:rPr lang="tr-TR" sz="2800" dirty="0" smtClean="0"/>
              <a:t>65 yaş üstü kişilerde en yaygın kronik sorunlar:</a:t>
            </a:r>
          </a:p>
          <a:p>
            <a:pPr>
              <a:lnSpc>
                <a:spcPct val="150000"/>
              </a:lnSpc>
            </a:pPr>
            <a:r>
              <a:rPr lang="tr-TR" sz="2800" dirty="0" smtClean="0"/>
              <a:t>Yüksek tansiyon</a:t>
            </a:r>
          </a:p>
          <a:p>
            <a:pPr>
              <a:lnSpc>
                <a:spcPct val="150000"/>
              </a:lnSpc>
            </a:pPr>
            <a:r>
              <a:rPr lang="tr-TR" sz="2800" dirty="0" smtClean="0"/>
              <a:t>İşitme kaybı/eksikliği</a:t>
            </a:r>
          </a:p>
          <a:p>
            <a:pPr>
              <a:lnSpc>
                <a:spcPct val="150000"/>
              </a:lnSpc>
            </a:pPr>
            <a:r>
              <a:rPr lang="tr-TR" sz="2800" dirty="0" smtClean="0"/>
              <a:t>Görme eksikliği</a:t>
            </a:r>
          </a:p>
        </p:txBody>
      </p:sp>
    </p:spTree>
  </p:cSld>
  <p:clrMapOvr>
    <a:masterClrMapping/>
  </p:clrMapOvr>
  <p:transition>
    <p:pull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Kemik erimesi</a:t>
            </a:r>
          </a:p>
          <a:p>
            <a:r>
              <a:rPr lang="tr-TR" dirty="0" smtClean="0"/>
              <a:t>Parkinson</a:t>
            </a:r>
          </a:p>
          <a:p>
            <a:r>
              <a:rPr lang="tr-TR" dirty="0" smtClean="0"/>
              <a:t>Alzheimer </a:t>
            </a:r>
          </a:p>
          <a:p>
            <a:endParaRPr lang="tr-TR" dirty="0" smtClean="0"/>
          </a:p>
          <a:p>
            <a:r>
              <a:rPr lang="tr-TR" dirty="0" smtClean="0"/>
              <a:t>Öğrenme, bellek, düşünce ve yaratıcılık gibi bilişsel işlevlerde de düşüş yaşanmaktadır. </a:t>
            </a:r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</a:p>
          <a:p>
            <a:r>
              <a:rPr lang="tr-TR" dirty="0" err="1" smtClean="0"/>
              <a:t>Gander</a:t>
            </a:r>
            <a:r>
              <a:rPr lang="tr-TR" dirty="0" smtClean="0"/>
              <a:t>, M. J. ve </a:t>
            </a:r>
            <a:r>
              <a:rPr lang="tr-TR" dirty="0" err="1" smtClean="0"/>
              <a:t>Gardiner</a:t>
            </a:r>
            <a:r>
              <a:rPr lang="tr-TR" dirty="0" smtClean="0"/>
              <a:t>, H. W. (1993). </a:t>
            </a:r>
            <a:r>
              <a:rPr lang="tr-TR" i="1" dirty="0" err="1" smtClean="0"/>
              <a:t>Cocuk</a:t>
            </a:r>
            <a:r>
              <a:rPr lang="tr-TR" i="1" dirty="0" smtClean="0"/>
              <a:t> ve Ergen </a:t>
            </a:r>
            <a:r>
              <a:rPr lang="tr-TR" i="1" dirty="0" err="1" smtClean="0"/>
              <a:t>Gelisimi</a:t>
            </a:r>
            <a:r>
              <a:rPr lang="tr-TR" dirty="0" smtClean="0"/>
              <a:t>. (</a:t>
            </a:r>
            <a:r>
              <a:rPr lang="tr-TR" dirty="0" err="1" smtClean="0"/>
              <a:t>Çev</a:t>
            </a:r>
            <a:r>
              <a:rPr lang="tr-TR" dirty="0" smtClean="0"/>
              <a:t>.) Çelen, N., Dönmez, A. ve Onur, B. Ankara: İmge </a:t>
            </a:r>
            <a:r>
              <a:rPr lang="tr-TR" dirty="0" err="1" smtClean="0"/>
              <a:t>kitabevi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Zastrow</a:t>
            </a:r>
            <a:r>
              <a:rPr lang="tr-TR" dirty="0" smtClean="0"/>
              <a:t>, C., &amp; </a:t>
            </a:r>
            <a:r>
              <a:rPr lang="tr-TR" dirty="0" err="1" smtClean="0"/>
              <a:t>Kirst</a:t>
            </a:r>
            <a:r>
              <a:rPr lang="tr-TR" dirty="0" smtClean="0"/>
              <a:t>-</a:t>
            </a:r>
            <a:r>
              <a:rPr lang="tr-TR" dirty="0" err="1" smtClean="0"/>
              <a:t>Ashman</a:t>
            </a:r>
            <a:r>
              <a:rPr lang="tr-TR" dirty="0" smtClean="0"/>
              <a:t>, K. K. (2014). İnsan davranışı ve sosyal çevre I (1. Baskı). </a:t>
            </a:r>
            <a:r>
              <a:rPr lang="tr-TR" i="1" dirty="0" smtClean="0"/>
              <a:t>Ankara: </a:t>
            </a:r>
            <a:r>
              <a:rPr lang="tr-TR" i="1" dirty="0" err="1" smtClean="0"/>
              <a:t>Nika</a:t>
            </a:r>
            <a:r>
              <a:rPr lang="tr-TR" dirty="0" smtClean="0"/>
              <a:t>.</a:t>
            </a:r>
          </a:p>
        </p:txBody>
      </p:sp>
    </p:spTree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37360" y="625643"/>
            <a:ext cx="9767252" cy="59711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3200" dirty="0" smtClean="0"/>
              <a:t>Genellikle 65 yaş ileri yetişkinliğin başlama yaşı olarak kabul edilir.</a:t>
            </a:r>
          </a:p>
          <a:p>
            <a:pPr>
              <a:lnSpc>
                <a:spcPct val="150000"/>
              </a:lnSpc>
            </a:pPr>
            <a:r>
              <a:rPr lang="tr-TR" sz="3200" dirty="0" smtClean="0"/>
              <a:t>Bir bireyin 65 yaşında olduğunu söylemek onun genel sağlığı fiziksel ya da psikolojik dayanıklılığı zihinsel yetenekleri yaratıcılığı konusunda bize hiçbir bilgi vermez.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4224528011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90503" y="1410789"/>
            <a:ext cx="9114109" cy="4500433"/>
          </a:xfrm>
        </p:spPr>
        <p:txBody>
          <a:bodyPr>
            <a:normAutofit/>
          </a:bodyPr>
          <a:lstStyle/>
          <a:p>
            <a:r>
              <a:rPr lang="tr-TR" sz="3200" dirty="0" smtClean="0"/>
              <a:t>Yaşlı bireyler biyolojik ve davranışsal işlevler bakımından gençlerden ve orta yaşlı yetişkinlerden daha fazla değişiklik gösterir.</a:t>
            </a:r>
          </a:p>
          <a:p>
            <a:r>
              <a:rPr lang="tr-TR" sz="3200" dirty="0" err="1" smtClean="0"/>
              <a:t>Gerontoloji</a:t>
            </a:r>
            <a:r>
              <a:rPr lang="tr-TR" sz="3200" dirty="0" smtClean="0"/>
              <a:t> yaşlılığın tüm yönlerini inceleyen bilim dalıdır</a:t>
            </a:r>
          </a:p>
          <a:p>
            <a:r>
              <a:rPr lang="tr-TR" sz="3200" dirty="0" err="1" smtClean="0"/>
              <a:t>Geriyatri</a:t>
            </a:r>
            <a:r>
              <a:rPr lang="tr-TR" sz="3200" dirty="0" smtClean="0"/>
              <a:t> ise yaşlıların sağlık sorunlarını açıklamaya ve tedavi etmeye yönelik etkinlikleri içerir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2242693622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89212" y="842211"/>
            <a:ext cx="8915400" cy="5069011"/>
          </a:xfrm>
        </p:spPr>
        <p:txBody>
          <a:bodyPr>
            <a:normAutofit/>
          </a:bodyPr>
          <a:lstStyle/>
          <a:p>
            <a:r>
              <a:rPr lang="tr-TR" sz="3200" dirty="0" err="1" smtClean="0"/>
              <a:t>Hooyman</a:t>
            </a:r>
            <a:r>
              <a:rPr lang="tr-TR" sz="3200" dirty="0" smtClean="0"/>
              <a:t> ve </a:t>
            </a:r>
            <a:r>
              <a:rPr lang="tr-TR" sz="3200" dirty="0" err="1" smtClean="0"/>
              <a:t>Kiyak</a:t>
            </a:r>
            <a:r>
              <a:rPr lang="tr-TR" sz="3200" dirty="0" smtClean="0"/>
              <a:t> (1993) </a:t>
            </a:r>
            <a:r>
              <a:rPr lang="tr-TR" sz="3200" dirty="0" err="1" smtClean="0"/>
              <a:t>gerontologların</a:t>
            </a:r>
            <a:r>
              <a:rPr lang="tr-TR" sz="3200" dirty="0" smtClean="0"/>
              <a:t> yaşlanmayı 4 farklı süreç olarak gördüklerini belirtmektedir:</a:t>
            </a:r>
          </a:p>
          <a:p>
            <a:r>
              <a:rPr lang="tr-TR" sz="3200" dirty="0" smtClean="0"/>
              <a:t>1.Kronolojik yaşlanma</a:t>
            </a:r>
          </a:p>
          <a:p>
            <a:r>
              <a:rPr lang="tr-TR" sz="3200" dirty="0" smtClean="0"/>
              <a:t>2.Biyolojik yaşlanma</a:t>
            </a:r>
          </a:p>
          <a:p>
            <a:r>
              <a:rPr lang="tr-TR" sz="3200" dirty="0" smtClean="0"/>
              <a:t>3.Psikolojik yaşlanma</a:t>
            </a:r>
          </a:p>
          <a:p>
            <a:r>
              <a:rPr lang="tr-TR" sz="3200" dirty="0" smtClean="0"/>
              <a:t>4. Toplumsal yaşlanma</a:t>
            </a:r>
            <a:endParaRPr lang="tr-TR" sz="32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721895"/>
            <a:ext cx="8915400" cy="51893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dirty="0" smtClean="0"/>
              <a:t>Toplumsal </a:t>
            </a:r>
            <a:r>
              <a:rPr lang="tr-TR" sz="2800" dirty="0" err="1" smtClean="0"/>
              <a:t>gerontologlar</a:t>
            </a:r>
            <a:r>
              <a:rPr lang="tr-TR" sz="2800" dirty="0" smtClean="0"/>
              <a:t> toplumsal değişimlerin yaşlılık ve toplumsal yapılar üzerindeki etkilerini yaşlanma karşısındaki toplumsal tutumları ve bunların yaşlı nüfusa etkilerini incelemektedir.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xmlns="" val="2710355515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862149"/>
            <a:ext cx="8915400" cy="5049073"/>
          </a:xfrm>
        </p:spPr>
        <p:txBody>
          <a:bodyPr>
            <a:normAutofit/>
          </a:bodyPr>
          <a:lstStyle/>
          <a:p>
            <a:r>
              <a:rPr lang="tr-TR" sz="3200" dirty="0" smtClean="0"/>
              <a:t>Yaş, yaşam olaylarının zamanını kestirmede zayıf kalmaktadır.</a:t>
            </a:r>
          </a:p>
          <a:p>
            <a:r>
              <a:rPr lang="tr-TR" sz="3200" dirty="0" smtClean="0"/>
              <a:t>Ayrıca bir kişinin sağlığını, iş durumunu, aile durumunu, ilgilerini, gereksinimlerini kestirmede etkili olmamaktadır.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2691285580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89212" y="986589"/>
            <a:ext cx="8915400" cy="4924633"/>
          </a:xfrm>
        </p:spPr>
        <p:txBody>
          <a:bodyPr>
            <a:normAutofit/>
          </a:bodyPr>
          <a:lstStyle/>
          <a:p>
            <a:r>
              <a:rPr lang="tr-TR" sz="2800" dirty="0" smtClean="0"/>
              <a:t>Yaşam beklentisi kavramı, bireyin doğumundan itibaren ne kadar yaşayacağına ilişkin beklentiyi dile getirmektedir. </a:t>
            </a:r>
            <a:endParaRPr lang="tr-TR" sz="2800" dirty="0"/>
          </a:p>
        </p:txBody>
      </p:sp>
    </p:spTree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89212" y="649705"/>
            <a:ext cx="8915400" cy="5261517"/>
          </a:xfrm>
        </p:spPr>
        <p:txBody>
          <a:bodyPr>
            <a:normAutofit/>
          </a:bodyPr>
          <a:lstStyle/>
          <a:p>
            <a:r>
              <a:rPr lang="tr-TR" sz="2800" dirty="0" smtClean="0"/>
              <a:t>Yaşlılıkta Bedensel Değişimler</a:t>
            </a:r>
          </a:p>
          <a:p>
            <a:r>
              <a:rPr lang="tr-TR" sz="2800" dirty="0" smtClean="0"/>
              <a:t>İleri yetişkinliğe doğru genel fiziksel sağlıkta önemli değişimler görülür. </a:t>
            </a:r>
          </a:p>
          <a:p>
            <a:r>
              <a:rPr lang="tr-TR" sz="2800" dirty="0" smtClean="0"/>
              <a:t>Örneğin kalp hastalıkları ve tansiyon artar.</a:t>
            </a:r>
          </a:p>
          <a:p>
            <a:r>
              <a:rPr lang="tr-TR" sz="2800" dirty="0" smtClean="0"/>
              <a:t>Neredeyse tüm duyularda yaşla birlikte düşüş görülür</a:t>
            </a:r>
            <a:endParaRPr lang="tr-TR" sz="2800" dirty="0"/>
          </a:p>
        </p:txBody>
      </p:sp>
    </p:spTree>
  </p:cSld>
  <p:clrMapOvr>
    <a:masterClrMapping/>
  </p:clrMapOvr>
  <p:transition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89212" y="697832"/>
            <a:ext cx="8915400" cy="5213390"/>
          </a:xfrm>
        </p:spPr>
        <p:txBody>
          <a:bodyPr>
            <a:normAutofit/>
          </a:bodyPr>
          <a:lstStyle/>
          <a:p>
            <a:r>
              <a:rPr lang="tr-TR" sz="2800" dirty="0" smtClean="0"/>
              <a:t>Hareket ve motor beceriler alanında yaşlı bireylerin harekete geçmede çok zaman harcadıkları ve daha az kas gücüne sahip oldukları görülür</a:t>
            </a:r>
          </a:p>
          <a:p>
            <a:r>
              <a:rPr lang="tr-TR" sz="2800" dirty="0" smtClean="0"/>
              <a:t>Yaşlılığa bağlı fiziksel değişimlerin </a:t>
            </a:r>
            <a:r>
              <a:rPr lang="tr-TR" sz="2800" dirty="0" err="1" smtClean="0"/>
              <a:t>psikososyal</a:t>
            </a:r>
            <a:r>
              <a:rPr lang="tr-TR" sz="2800" dirty="0" smtClean="0"/>
              <a:t> uyumu önemli ölçüde etkilediği bilinmektedir. </a:t>
            </a:r>
          </a:p>
        </p:txBody>
      </p:sp>
    </p:spTree>
  </p:cSld>
  <p:clrMapOvr>
    <a:masterClrMapping/>
  </p:clrMapOvr>
  <p:transition>
    <p:pull dir="d"/>
  </p:transition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Şehir Hayat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716</TotalTime>
  <Words>283</Words>
  <Application>Microsoft Office PowerPoint</Application>
  <PresentationFormat>Özel</PresentationFormat>
  <Paragraphs>36</Paragraphs>
  <Slides>12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  <vt:variant>
        <vt:lpstr>Özel Gösteriler</vt:lpstr>
      </vt:variant>
      <vt:variant>
        <vt:i4>1</vt:i4>
      </vt:variant>
    </vt:vector>
  </HeadingPairs>
  <TitlesOfParts>
    <vt:vector size="14" baseType="lpstr">
      <vt:lpstr>Duman</vt:lpstr>
      <vt:lpstr>YAŞLILIK DÖNEMİ</vt:lpstr>
      <vt:lpstr>Slayt 2</vt:lpstr>
      <vt:lpstr>Slayt 3</vt:lpstr>
      <vt:lpstr>Slayt 4</vt:lpstr>
      <vt:lpstr>Slayt 5</vt:lpstr>
      <vt:lpstr> </vt:lpstr>
      <vt:lpstr>Slayt 7</vt:lpstr>
      <vt:lpstr>Slayt 8</vt:lpstr>
      <vt:lpstr>Slayt 9</vt:lpstr>
      <vt:lpstr>Slayt 10</vt:lpstr>
      <vt:lpstr>Slayt 11</vt:lpstr>
      <vt:lpstr>Slayt 12</vt:lpstr>
      <vt:lpstr>Özel Gösteri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ABD Sağlık Hizmetleri Reformu</dc:title>
  <dc:creator>toshiba pc</dc:creator>
  <cp:lastModifiedBy>Münevver ERYALÇIN</cp:lastModifiedBy>
  <cp:revision>92</cp:revision>
  <dcterms:created xsi:type="dcterms:W3CDTF">2014-05-19T11:47:06Z</dcterms:created>
  <dcterms:modified xsi:type="dcterms:W3CDTF">2021-11-18T12:07:09Z</dcterms:modified>
</cp:coreProperties>
</file>