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6" r:id="rId5"/>
    <p:sldId id="260" r:id="rId6"/>
    <p:sldId id="263" r:id="rId7"/>
    <p:sldId id="302" r:id="rId8"/>
    <p:sldId id="303" r:id="rId9"/>
    <p:sldId id="304" r:id="rId10"/>
    <p:sldId id="305" r:id="rId11"/>
    <p:sldId id="306" r:id="rId12"/>
    <p:sldId id="301" r:id="rId13"/>
  </p:sldIdLst>
  <p:sldSz cx="12192000" cy="6858000"/>
  <p:notesSz cx="6858000" cy="9144000"/>
  <p:custShowLst>
    <p:custShow name="Özel Gösteri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-16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200" dirty="0" smtClean="0"/>
              <a:t>YAŞLILIK DÖNEMİ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mtClean="0"/>
              <a:t>Münevver ERYALÇIN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4122586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677917"/>
            <a:ext cx="8915400" cy="52333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/>
              <a:t>Yetişkinliğin ileri yıllarındaki bedensel, bilişsel, toplumsal değişimlerin çoğu düşüş yönündedir. 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65 yaş üstü kişilerde en yaygın kronik sorunlar: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Yüksek tansiyon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İşitme kaybı/eksikliği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Görme eksikliği</a:t>
            </a:r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Kemik erimesi</a:t>
            </a:r>
          </a:p>
          <a:p>
            <a:r>
              <a:rPr lang="tr-TR" dirty="0" smtClean="0"/>
              <a:t>Parkinson</a:t>
            </a:r>
          </a:p>
          <a:p>
            <a:r>
              <a:rPr lang="tr-TR" dirty="0" smtClean="0"/>
              <a:t>Alzheimer </a:t>
            </a:r>
          </a:p>
          <a:p>
            <a:endParaRPr lang="tr-TR" dirty="0" smtClean="0"/>
          </a:p>
          <a:p>
            <a:r>
              <a:rPr lang="tr-TR" dirty="0" smtClean="0"/>
              <a:t>Öğrenme, bellek, düşünce ve yaratıcılık gibi bilişsel işlevlerde de düşüş yaşanmaktadır. </a:t>
            </a:r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</a:p>
          <a:p>
            <a:r>
              <a:rPr lang="tr-TR" dirty="0" err="1" smtClean="0"/>
              <a:t>Gander</a:t>
            </a:r>
            <a:r>
              <a:rPr lang="tr-TR" dirty="0" smtClean="0"/>
              <a:t>, M. J. ve </a:t>
            </a:r>
            <a:r>
              <a:rPr lang="tr-TR" dirty="0" err="1" smtClean="0"/>
              <a:t>Gardiner</a:t>
            </a:r>
            <a:r>
              <a:rPr lang="tr-TR" dirty="0" smtClean="0"/>
              <a:t>, H. W. (1993). </a:t>
            </a:r>
            <a:r>
              <a:rPr lang="tr-TR" i="1" dirty="0" err="1" smtClean="0"/>
              <a:t>Cocuk</a:t>
            </a:r>
            <a:r>
              <a:rPr lang="tr-TR" i="1" dirty="0" smtClean="0"/>
              <a:t> ve Ergen </a:t>
            </a:r>
            <a:r>
              <a:rPr lang="tr-TR" i="1" dirty="0" err="1" smtClean="0"/>
              <a:t>Gelisimi</a:t>
            </a:r>
            <a:r>
              <a:rPr lang="tr-TR" dirty="0" smtClean="0"/>
              <a:t>. (</a:t>
            </a:r>
            <a:r>
              <a:rPr lang="tr-TR" dirty="0" err="1" smtClean="0"/>
              <a:t>Çev</a:t>
            </a:r>
            <a:r>
              <a:rPr lang="tr-TR" dirty="0" smtClean="0"/>
              <a:t>.) Çelen, N., Dönmez, A. ve Onur, B. Ankara: İmge </a:t>
            </a:r>
            <a:r>
              <a:rPr lang="tr-TR" dirty="0" err="1" smtClean="0"/>
              <a:t>kitabevi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Zastrow</a:t>
            </a:r>
            <a:r>
              <a:rPr lang="tr-TR" dirty="0" smtClean="0"/>
              <a:t>, C., &amp; </a:t>
            </a:r>
            <a:r>
              <a:rPr lang="tr-TR" dirty="0" err="1" smtClean="0"/>
              <a:t>Kirst</a:t>
            </a:r>
            <a:r>
              <a:rPr lang="tr-TR" dirty="0" smtClean="0"/>
              <a:t>-</a:t>
            </a:r>
            <a:r>
              <a:rPr lang="tr-TR" dirty="0" err="1" smtClean="0"/>
              <a:t>Ashman</a:t>
            </a:r>
            <a:r>
              <a:rPr lang="tr-TR" dirty="0" smtClean="0"/>
              <a:t>, K. K. (2014). İnsan davranışı ve sosyal çevre I (1. Baskı). </a:t>
            </a:r>
            <a:r>
              <a:rPr lang="tr-TR" i="1" dirty="0" smtClean="0"/>
              <a:t>Ankara: </a:t>
            </a:r>
            <a:r>
              <a:rPr lang="tr-TR" i="1" dirty="0" err="1" smtClean="0"/>
              <a:t>Nika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625643"/>
            <a:ext cx="9767252" cy="59711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Genellikle 65 yaş ileri yetişkinliğin başlama yaşı olarak kabul edilir.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Bir bireyin 65 yaşında olduğunu söylemek onun genel sağlığı fiziksel ya da psikolojik dayanıklılığı zihinsel yetenekleri yaratıcılığı konusunda bize hiçbir bilgi vermez.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0503" y="1410789"/>
            <a:ext cx="9114109" cy="450043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Yaşlı bireyler biyolojik ve davranışsal işlevler bakımından gençlerden ve orta yaşlı yetişkinlerden daha fazla değişiklik gösterir.</a:t>
            </a:r>
          </a:p>
          <a:p>
            <a:r>
              <a:rPr lang="tr-TR" sz="3200" dirty="0" err="1" smtClean="0"/>
              <a:t>Gerontoloji</a:t>
            </a:r>
            <a:r>
              <a:rPr lang="tr-TR" sz="3200" dirty="0" smtClean="0"/>
              <a:t> yaşlılığın tüm yönlerini inceleyen bilim dalıdır</a:t>
            </a:r>
          </a:p>
          <a:p>
            <a:r>
              <a:rPr lang="tr-TR" sz="3200" dirty="0" err="1" smtClean="0"/>
              <a:t>Geriyatri</a:t>
            </a:r>
            <a:r>
              <a:rPr lang="tr-TR" sz="3200" dirty="0" smtClean="0"/>
              <a:t> ise yaşlıların sağlık sorunlarını açıklamaya ve tedavi etmeye yönelik etkinlikleri içerir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24269362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842211"/>
            <a:ext cx="8915400" cy="5069011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Hooyman</a:t>
            </a:r>
            <a:r>
              <a:rPr lang="tr-TR" sz="3200" dirty="0" smtClean="0"/>
              <a:t> ve </a:t>
            </a:r>
            <a:r>
              <a:rPr lang="tr-TR" sz="3200" dirty="0" err="1" smtClean="0"/>
              <a:t>Kiyak</a:t>
            </a:r>
            <a:r>
              <a:rPr lang="tr-TR" sz="3200" dirty="0" smtClean="0"/>
              <a:t> (1993) </a:t>
            </a:r>
            <a:r>
              <a:rPr lang="tr-TR" sz="3200" dirty="0" err="1" smtClean="0"/>
              <a:t>gerontologların</a:t>
            </a:r>
            <a:r>
              <a:rPr lang="tr-TR" sz="3200" dirty="0" smtClean="0"/>
              <a:t> yaşlanmayı 4 farklı süreç olarak gördüklerini belirtmektedir:</a:t>
            </a:r>
          </a:p>
          <a:p>
            <a:r>
              <a:rPr lang="tr-TR" sz="3200" dirty="0" smtClean="0"/>
              <a:t>1.Kronolojik yaşlanma</a:t>
            </a:r>
          </a:p>
          <a:p>
            <a:r>
              <a:rPr lang="tr-TR" sz="3200" dirty="0" smtClean="0"/>
              <a:t>2.Biyolojik yaşlanma</a:t>
            </a:r>
          </a:p>
          <a:p>
            <a:r>
              <a:rPr lang="tr-TR" sz="3200" dirty="0" smtClean="0"/>
              <a:t>3.Psikolojik yaşlanma</a:t>
            </a:r>
          </a:p>
          <a:p>
            <a:r>
              <a:rPr lang="tr-TR" sz="3200" dirty="0" smtClean="0"/>
              <a:t>4. Toplumsal yaşlanma</a:t>
            </a:r>
            <a:endParaRPr lang="tr-TR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721895"/>
            <a:ext cx="8915400" cy="51893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Toplumsal </a:t>
            </a:r>
            <a:r>
              <a:rPr lang="tr-TR" sz="2800" dirty="0" err="1" smtClean="0"/>
              <a:t>gerontologlar</a:t>
            </a:r>
            <a:r>
              <a:rPr lang="tr-TR" sz="2800" dirty="0" smtClean="0"/>
              <a:t> toplumsal değişimlerin yaşlılık ve toplumsal yapılar üzerindeki etkilerini yaşlanma karşısındaki toplumsal tutumları ve bunların yaşlı nüfusa etkilerini incelemektedir.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271035551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862149"/>
            <a:ext cx="8915400" cy="504907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Yaş, yaşam olaylarının zamanını kestirmede zayıf kalmaktadır.</a:t>
            </a:r>
          </a:p>
          <a:p>
            <a:r>
              <a:rPr lang="tr-TR" sz="3200" dirty="0" smtClean="0"/>
              <a:t>Ayrıca bir kişinin sağlığını, iş durumunu, aile durumunu, ilgilerini, gereksinimlerini kestirmede etkili olmamaktadır.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69128558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986589"/>
            <a:ext cx="8915400" cy="492463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Yaşam beklentisi kavramı, bireyin doğumundan itibaren ne kadar yaşayacağına ilişkin beklentiyi dile getirmektedir. </a:t>
            </a:r>
            <a:endParaRPr lang="tr-TR" sz="2800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649705"/>
            <a:ext cx="8915400" cy="526151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Yaşlılıkta Bedensel Değişimler</a:t>
            </a:r>
          </a:p>
          <a:p>
            <a:r>
              <a:rPr lang="tr-TR" sz="2800" dirty="0" smtClean="0"/>
              <a:t>İleri yetişkinliğe doğru genel fiziksel sağlıkta önemli değişimler görülür. </a:t>
            </a:r>
          </a:p>
          <a:p>
            <a:r>
              <a:rPr lang="tr-TR" sz="2800" dirty="0" smtClean="0"/>
              <a:t>Örneğin kalp hastalıkları ve tansiyon artar.</a:t>
            </a:r>
          </a:p>
          <a:p>
            <a:r>
              <a:rPr lang="tr-TR" sz="2800" dirty="0" smtClean="0"/>
              <a:t>Neredeyse tüm duyularda yaşla birlikte düşüş görülür</a:t>
            </a:r>
            <a:endParaRPr lang="tr-TR" sz="2800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697832"/>
            <a:ext cx="8915400" cy="521339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Hareket ve motor beceriler alanında yaşlı bireylerin harekete geçmede çok zaman harcadıkları ve daha az kas gücüne sahip oldukları görülür</a:t>
            </a:r>
          </a:p>
          <a:p>
            <a:r>
              <a:rPr lang="tr-TR" sz="2800" dirty="0" smtClean="0"/>
              <a:t>Yaşlılığa bağlı fiziksel değişimlerin </a:t>
            </a:r>
            <a:r>
              <a:rPr lang="tr-TR" sz="2800" dirty="0" err="1" smtClean="0"/>
              <a:t>psikososyal</a:t>
            </a:r>
            <a:r>
              <a:rPr lang="tr-TR" sz="2800" dirty="0" smtClean="0"/>
              <a:t> uyumu önemli ölçüde etkilediği bilinmektedir. </a:t>
            </a:r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716</TotalTime>
  <Words>283</Words>
  <Application>Microsoft Office PowerPoint</Application>
  <PresentationFormat>Özel</PresentationFormat>
  <Paragraphs>36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  <vt:variant>
        <vt:lpstr>Özel Gösteriler</vt:lpstr>
      </vt:variant>
      <vt:variant>
        <vt:i4>1</vt:i4>
      </vt:variant>
    </vt:vector>
  </HeadingPairs>
  <TitlesOfParts>
    <vt:vector size="14" baseType="lpstr">
      <vt:lpstr>Duman</vt:lpstr>
      <vt:lpstr>YAŞLILIK DÖNEMİ</vt:lpstr>
      <vt:lpstr>Slayt 2</vt:lpstr>
      <vt:lpstr>Slayt 3</vt:lpstr>
      <vt:lpstr>Slayt 4</vt:lpstr>
      <vt:lpstr>Slayt 5</vt:lpstr>
      <vt:lpstr> </vt:lpstr>
      <vt:lpstr>Slayt 7</vt:lpstr>
      <vt:lpstr>Slayt 8</vt:lpstr>
      <vt:lpstr>Slayt 9</vt:lpstr>
      <vt:lpstr>Slayt 10</vt:lpstr>
      <vt:lpstr>Slayt 11</vt:lpstr>
      <vt:lpstr>Slayt 12</vt:lpstr>
      <vt:lpstr>Özel Gösteri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Münevver ERYALÇIN</cp:lastModifiedBy>
  <cp:revision>92</cp:revision>
  <dcterms:created xsi:type="dcterms:W3CDTF">2014-05-19T11:47:06Z</dcterms:created>
  <dcterms:modified xsi:type="dcterms:W3CDTF">2021-11-18T12:07:09Z</dcterms:modified>
</cp:coreProperties>
</file>