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32"/>
  </p:normalViewPr>
  <p:slideViewPr>
    <p:cSldViewPr snapToGrid="0" snapToObjects="1" showGuides="1">
      <p:cViewPr varScale="1">
        <p:scale>
          <a:sx n="102" d="100"/>
          <a:sy n="102" d="100"/>
        </p:scale>
        <p:origin x="856" y="1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93B4210-3428-964D-9D40-1AAC7FB9EBD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CC8E237-3A37-FB4A-9EBA-E4B88315E35A}" type="slidenum">
              <a:rPr lang="tr-TR" smtClean="0"/>
              <a:t>‹#›</a:t>
            </a:fld>
            <a:endParaRPr lang="tr-TR"/>
          </a:p>
        </p:txBody>
      </p:sp>
    </p:spTree>
    <p:extLst>
      <p:ext uri="{BB962C8B-B14F-4D97-AF65-F5344CB8AC3E}">
        <p14:creationId xmlns:p14="http://schemas.microsoft.com/office/powerpoint/2010/main" val="3633315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93B4210-3428-964D-9D40-1AAC7FB9EBD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CC8E237-3A37-FB4A-9EBA-E4B88315E35A}" type="slidenum">
              <a:rPr lang="tr-TR" smtClean="0"/>
              <a:t>‹#›</a:t>
            </a:fld>
            <a:endParaRPr lang="tr-TR"/>
          </a:p>
        </p:txBody>
      </p:sp>
    </p:spTree>
    <p:extLst>
      <p:ext uri="{BB962C8B-B14F-4D97-AF65-F5344CB8AC3E}">
        <p14:creationId xmlns:p14="http://schemas.microsoft.com/office/powerpoint/2010/main" val="1827084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93B4210-3428-964D-9D40-1AAC7FB9EBD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CC8E237-3A37-FB4A-9EBA-E4B88315E35A}"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449103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93B4210-3428-964D-9D40-1AAC7FB9EBD2}"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CC8E237-3A37-FB4A-9EBA-E4B88315E35A}" type="slidenum">
              <a:rPr lang="tr-TR" smtClean="0"/>
              <a:t>‹#›</a:t>
            </a:fld>
            <a:endParaRPr lang="tr-TR"/>
          </a:p>
        </p:txBody>
      </p:sp>
    </p:spTree>
    <p:extLst>
      <p:ext uri="{BB962C8B-B14F-4D97-AF65-F5344CB8AC3E}">
        <p14:creationId xmlns:p14="http://schemas.microsoft.com/office/powerpoint/2010/main" val="6190791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93B4210-3428-964D-9D40-1AAC7FB9EBD2}"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CC8E237-3A37-FB4A-9EBA-E4B88315E35A}"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917056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93B4210-3428-964D-9D40-1AAC7FB9EBD2}"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CC8E237-3A37-FB4A-9EBA-E4B88315E35A}" type="slidenum">
              <a:rPr lang="tr-TR" smtClean="0"/>
              <a:t>‹#›</a:t>
            </a:fld>
            <a:endParaRPr lang="tr-TR"/>
          </a:p>
        </p:txBody>
      </p:sp>
    </p:spTree>
    <p:extLst>
      <p:ext uri="{BB962C8B-B14F-4D97-AF65-F5344CB8AC3E}">
        <p14:creationId xmlns:p14="http://schemas.microsoft.com/office/powerpoint/2010/main" val="28620809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93B4210-3428-964D-9D40-1AAC7FB9EBD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CC8E237-3A37-FB4A-9EBA-E4B88315E35A}" type="slidenum">
              <a:rPr lang="tr-TR" smtClean="0"/>
              <a:t>‹#›</a:t>
            </a:fld>
            <a:endParaRPr lang="tr-TR"/>
          </a:p>
        </p:txBody>
      </p:sp>
    </p:spTree>
    <p:extLst>
      <p:ext uri="{BB962C8B-B14F-4D97-AF65-F5344CB8AC3E}">
        <p14:creationId xmlns:p14="http://schemas.microsoft.com/office/powerpoint/2010/main" val="8346623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93B4210-3428-964D-9D40-1AAC7FB9EBD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CC8E237-3A37-FB4A-9EBA-E4B88315E35A}" type="slidenum">
              <a:rPr lang="tr-TR" smtClean="0"/>
              <a:t>‹#›</a:t>
            </a:fld>
            <a:endParaRPr lang="tr-TR"/>
          </a:p>
        </p:txBody>
      </p:sp>
    </p:spTree>
    <p:extLst>
      <p:ext uri="{BB962C8B-B14F-4D97-AF65-F5344CB8AC3E}">
        <p14:creationId xmlns:p14="http://schemas.microsoft.com/office/powerpoint/2010/main" val="1862484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93B4210-3428-964D-9D40-1AAC7FB9EBD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CC8E237-3A37-FB4A-9EBA-E4B88315E35A}" type="slidenum">
              <a:rPr lang="tr-TR" smtClean="0"/>
              <a:t>‹#›</a:t>
            </a:fld>
            <a:endParaRPr lang="tr-TR"/>
          </a:p>
        </p:txBody>
      </p:sp>
    </p:spTree>
    <p:extLst>
      <p:ext uri="{BB962C8B-B14F-4D97-AF65-F5344CB8AC3E}">
        <p14:creationId xmlns:p14="http://schemas.microsoft.com/office/powerpoint/2010/main" val="2664725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93B4210-3428-964D-9D40-1AAC7FB9EBD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CC8E237-3A37-FB4A-9EBA-E4B88315E35A}" type="slidenum">
              <a:rPr lang="tr-TR" smtClean="0"/>
              <a:t>‹#›</a:t>
            </a:fld>
            <a:endParaRPr lang="tr-TR"/>
          </a:p>
        </p:txBody>
      </p:sp>
    </p:spTree>
    <p:extLst>
      <p:ext uri="{BB962C8B-B14F-4D97-AF65-F5344CB8AC3E}">
        <p14:creationId xmlns:p14="http://schemas.microsoft.com/office/powerpoint/2010/main" val="2504436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93B4210-3428-964D-9D40-1AAC7FB9EBD2}"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CC8E237-3A37-FB4A-9EBA-E4B88315E35A}" type="slidenum">
              <a:rPr lang="tr-TR" smtClean="0"/>
              <a:t>‹#›</a:t>
            </a:fld>
            <a:endParaRPr lang="tr-TR"/>
          </a:p>
        </p:txBody>
      </p:sp>
    </p:spTree>
    <p:extLst>
      <p:ext uri="{BB962C8B-B14F-4D97-AF65-F5344CB8AC3E}">
        <p14:creationId xmlns:p14="http://schemas.microsoft.com/office/powerpoint/2010/main" val="3969270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93B4210-3428-964D-9D40-1AAC7FB9EBD2}"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CC8E237-3A37-FB4A-9EBA-E4B88315E35A}" type="slidenum">
              <a:rPr lang="tr-TR" smtClean="0"/>
              <a:t>‹#›</a:t>
            </a:fld>
            <a:endParaRPr lang="tr-TR"/>
          </a:p>
        </p:txBody>
      </p:sp>
    </p:spTree>
    <p:extLst>
      <p:ext uri="{BB962C8B-B14F-4D97-AF65-F5344CB8AC3E}">
        <p14:creationId xmlns:p14="http://schemas.microsoft.com/office/powerpoint/2010/main" val="1998212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93B4210-3428-964D-9D40-1AAC7FB9EBD2}"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CC8E237-3A37-FB4A-9EBA-E4B88315E35A}" type="slidenum">
              <a:rPr lang="tr-TR" smtClean="0"/>
              <a:t>‹#›</a:t>
            </a:fld>
            <a:endParaRPr lang="tr-TR"/>
          </a:p>
        </p:txBody>
      </p:sp>
    </p:spTree>
    <p:extLst>
      <p:ext uri="{BB962C8B-B14F-4D97-AF65-F5344CB8AC3E}">
        <p14:creationId xmlns:p14="http://schemas.microsoft.com/office/powerpoint/2010/main" val="479102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3B4210-3428-964D-9D40-1AAC7FB9EBD2}" type="datetimeFigureOut">
              <a:rPr lang="tr-TR" smtClean="0"/>
              <a:t>7.05.2020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CC8E237-3A37-FB4A-9EBA-E4B88315E35A}" type="slidenum">
              <a:rPr lang="tr-TR" smtClean="0"/>
              <a:t>‹#›</a:t>
            </a:fld>
            <a:endParaRPr lang="tr-TR"/>
          </a:p>
        </p:txBody>
      </p:sp>
    </p:spTree>
    <p:extLst>
      <p:ext uri="{BB962C8B-B14F-4D97-AF65-F5344CB8AC3E}">
        <p14:creationId xmlns:p14="http://schemas.microsoft.com/office/powerpoint/2010/main" val="3854941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93B4210-3428-964D-9D40-1AAC7FB9EBD2}"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CC8E237-3A37-FB4A-9EBA-E4B88315E35A}" type="slidenum">
              <a:rPr lang="tr-TR" smtClean="0"/>
              <a:t>‹#›</a:t>
            </a:fld>
            <a:endParaRPr lang="tr-TR"/>
          </a:p>
        </p:txBody>
      </p:sp>
    </p:spTree>
    <p:extLst>
      <p:ext uri="{BB962C8B-B14F-4D97-AF65-F5344CB8AC3E}">
        <p14:creationId xmlns:p14="http://schemas.microsoft.com/office/powerpoint/2010/main" val="2641502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93B4210-3428-964D-9D40-1AAC7FB9EBD2}"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CC8E237-3A37-FB4A-9EBA-E4B88315E35A}" type="slidenum">
              <a:rPr lang="tr-TR" smtClean="0"/>
              <a:t>‹#›</a:t>
            </a:fld>
            <a:endParaRPr lang="tr-TR"/>
          </a:p>
        </p:txBody>
      </p:sp>
    </p:spTree>
    <p:extLst>
      <p:ext uri="{BB962C8B-B14F-4D97-AF65-F5344CB8AC3E}">
        <p14:creationId xmlns:p14="http://schemas.microsoft.com/office/powerpoint/2010/main" val="181591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93B4210-3428-964D-9D40-1AAC7FB9EBD2}" type="datetimeFigureOut">
              <a:rPr lang="tr-TR" smtClean="0"/>
              <a:t>7.05.2020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CC8E237-3A37-FB4A-9EBA-E4B88315E35A}" type="slidenum">
              <a:rPr lang="tr-TR" smtClean="0"/>
              <a:t>‹#›</a:t>
            </a:fld>
            <a:endParaRPr lang="tr-TR"/>
          </a:p>
        </p:txBody>
      </p:sp>
    </p:spTree>
    <p:extLst>
      <p:ext uri="{BB962C8B-B14F-4D97-AF65-F5344CB8AC3E}">
        <p14:creationId xmlns:p14="http://schemas.microsoft.com/office/powerpoint/2010/main" val="34684418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09B24C-16A4-1241-8E09-FDD2AE4107AE}"/>
              </a:ext>
            </a:extLst>
          </p:cNvPr>
          <p:cNvSpPr>
            <a:spLocks noGrp="1"/>
          </p:cNvSpPr>
          <p:nvPr>
            <p:ph type="ctrTitle"/>
          </p:nvPr>
        </p:nvSpPr>
        <p:spPr/>
        <p:txBody>
          <a:bodyPr/>
          <a:lstStyle/>
          <a:p>
            <a:pPr algn="ctr"/>
            <a:r>
              <a:rPr lang="tr-TR" b="1" dirty="0">
                <a:latin typeface="Arial" panose="020B0604020202020204" pitchFamily="34" charset="0"/>
                <a:cs typeface="Arial" panose="020B0604020202020204" pitchFamily="34" charset="0"/>
              </a:rPr>
              <a:t>ZEKÂT</a:t>
            </a:r>
          </a:p>
        </p:txBody>
      </p:sp>
    </p:spTree>
    <p:extLst>
      <p:ext uri="{BB962C8B-B14F-4D97-AF65-F5344CB8AC3E}">
        <p14:creationId xmlns:p14="http://schemas.microsoft.com/office/powerpoint/2010/main" val="7371440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43B1DB-984F-B64A-923C-903566B37103}"/>
              </a:ext>
            </a:extLst>
          </p:cNvPr>
          <p:cNvSpPr>
            <a:spLocks noGrp="1"/>
          </p:cNvSpPr>
          <p:nvPr>
            <p:ph type="title"/>
          </p:nvPr>
        </p:nvSpPr>
        <p:spPr/>
        <p:txBody>
          <a:bodyPr/>
          <a:lstStyle/>
          <a:p>
            <a:br>
              <a:rPr lang="tr-TR" b="1" dirty="0"/>
            </a:br>
            <a:r>
              <a:rPr lang="tr-TR" b="1" dirty="0"/>
              <a:t>Zekât Kimlere Verilir</a:t>
            </a:r>
            <a:r>
              <a:rPr lang="tr-TR" b="1" dirty="0">
                <a:latin typeface="Arial" panose="020B0604020202020204" pitchFamily="34" charset="0"/>
                <a:cs typeface="Arial" panose="020B0604020202020204" pitchFamily="34" charset="0"/>
              </a:rPr>
              <a:t>?</a:t>
            </a:r>
            <a:endParaRPr lang="tr-TR" dirty="0"/>
          </a:p>
        </p:txBody>
      </p:sp>
      <p:sp>
        <p:nvSpPr>
          <p:cNvPr id="3" name="İçerik Yer Tutucusu 2">
            <a:extLst>
              <a:ext uri="{FF2B5EF4-FFF2-40B4-BE49-F238E27FC236}">
                <a16:creationId xmlns:a16="http://schemas.microsoft.com/office/drawing/2014/main" id="{A84FF4CD-CEC7-1841-A47C-FE71D5017B71}"/>
              </a:ext>
            </a:extLst>
          </p:cNvPr>
          <p:cNvSpPr>
            <a:spLocks noGrp="1"/>
          </p:cNvSpPr>
          <p:nvPr>
            <p:ph idx="1"/>
          </p:nvPr>
        </p:nvSpPr>
        <p:spPr/>
        <p:txBody>
          <a:bodyPr/>
          <a:lstStyle/>
          <a:p>
            <a:r>
              <a:rPr lang="tr-TR" b="1" dirty="0"/>
              <a:t>Fakirler</a:t>
            </a:r>
          </a:p>
          <a:p>
            <a:r>
              <a:rPr lang="tr-TR" b="1" dirty="0"/>
              <a:t>Miskinler</a:t>
            </a:r>
          </a:p>
          <a:p>
            <a:r>
              <a:rPr lang="tr-TR" b="1" dirty="0" err="1"/>
              <a:t>Âmiller</a:t>
            </a:r>
            <a:r>
              <a:rPr lang="tr-TR" b="1" dirty="0"/>
              <a:t> </a:t>
            </a:r>
          </a:p>
          <a:p>
            <a:r>
              <a:rPr lang="tr-TR" b="1" dirty="0" err="1"/>
              <a:t>Müellefe</a:t>
            </a:r>
            <a:r>
              <a:rPr lang="tr-TR" b="1" dirty="0"/>
              <a:t>-i </a:t>
            </a:r>
            <a:r>
              <a:rPr lang="tr-TR" b="1" dirty="0" err="1"/>
              <a:t>Kulub</a:t>
            </a:r>
            <a:endParaRPr lang="tr-TR" b="1" dirty="0"/>
          </a:p>
        </p:txBody>
      </p:sp>
    </p:spTree>
    <p:extLst>
      <p:ext uri="{BB962C8B-B14F-4D97-AF65-F5344CB8AC3E}">
        <p14:creationId xmlns:p14="http://schemas.microsoft.com/office/powerpoint/2010/main" val="1532027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9FF6E0-8B85-D445-A013-7C8DE267BFE9}"/>
              </a:ext>
            </a:extLst>
          </p:cNvPr>
          <p:cNvSpPr>
            <a:spLocks noGrp="1"/>
          </p:cNvSpPr>
          <p:nvPr>
            <p:ph type="title"/>
          </p:nvPr>
        </p:nvSpPr>
        <p:spPr/>
        <p:txBody>
          <a:bodyPr/>
          <a:lstStyle/>
          <a:p>
            <a:br>
              <a:rPr lang="tr-TR" b="1" dirty="0"/>
            </a:br>
            <a:r>
              <a:rPr lang="tr-TR" b="1" dirty="0"/>
              <a:t>Zekât Kimlere Verilir</a:t>
            </a:r>
            <a:r>
              <a:rPr lang="tr-TR" b="1" dirty="0">
                <a:latin typeface="Arial" panose="020B0604020202020204" pitchFamily="34" charset="0"/>
                <a:cs typeface="Arial" panose="020B0604020202020204" pitchFamily="34" charset="0"/>
              </a:rPr>
              <a:t>?</a:t>
            </a:r>
            <a:endParaRPr lang="tr-TR" dirty="0"/>
          </a:p>
        </p:txBody>
      </p:sp>
      <p:sp>
        <p:nvSpPr>
          <p:cNvPr id="3" name="İçerik Yer Tutucusu 2">
            <a:extLst>
              <a:ext uri="{FF2B5EF4-FFF2-40B4-BE49-F238E27FC236}">
                <a16:creationId xmlns:a16="http://schemas.microsoft.com/office/drawing/2014/main" id="{58561452-722D-6840-A268-8D68B18C4D5C}"/>
              </a:ext>
            </a:extLst>
          </p:cNvPr>
          <p:cNvSpPr>
            <a:spLocks noGrp="1"/>
          </p:cNvSpPr>
          <p:nvPr>
            <p:ph idx="1"/>
          </p:nvPr>
        </p:nvSpPr>
        <p:spPr/>
        <p:txBody>
          <a:bodyPr/>
          <a:lstStyle/>
          <a:p>
            <a:r>
              <a:rPr lang="tr-TR" b="1" dirty="0"/>
              <a:t>Köleler</a:t>
            </a:r>
          </a:p>
          <a:p>
            <a:r>
              <a:rPr lang="tr-TR" b="1" dirty="0"/>
              <a:t>Borçlular</a:t>
            </a:r>
          </a:p>
          <a:p>
            <a:r>
              <a:rPr lang="tr-TR" b="1" dirty="0"/>
              <a:t>Allah Yolunda Çalışanlar</a:t>
            </a:r>
          </a:p>
          <a:p>
            <a:r>
              <a:rPr lang="tr-TR" b="1" dirty="0"/>
              <a:t>Yolda Kalmış Kimseler</a:t>
            </a:r>
          </a:p>
        </p:txBody>
      </p:sp>
    </p:spTree>
    <p:extLst>
      <p:ext uri="{BB962C8B-B14F-4D97-AF65-F5344CB8AC3E}">
        <p14:creationId xmlns:p14="http://schemas.microsoft.com/office/powerpoint/2010/main" val="604646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0991D6-E8F9-F94E-BFFF-272CC6061261}"/>
              </a:ext>
            </a:extLst>
          </p:cNvPr>
          <p:cNvSpPr>
            <a:spLocks noGrp="1"/>
          </p:cNvSpPr>
          <p:nvPr>
            <p:ph type="title"/>
          </p:nvPr>
        </p:nvSpPr>
        <p:spPr/>
        <p:txBody>
          <a:bodyPr/>
          <a:lstStyle/>
          <a:p>
            <a:br>
              <a:rPr lang="tr-TR" b="1" dirty="0"/>
            </a:br>
            <a:r>
              <a:rPr lang="tr-TR" b="1" dirty="0"/>
              <a:t>Kendilerine Zekat Verilmeyenler</a:t>
            </a:r>
          </a:p>
        </p:txBody>
      </p:sp>
      <p:sp>
        <p:nvSpPr>
          <p:cNvPr id="3" name="İçerik Yer Tutucusu 2">
            <a:extLst>
              <a:ext uri="{FF2B5EF4-FFF2-40B4-BE49-F238E27FC236}">
                <a16:creationId xmlns:a16="http://schemas.microsoft.com/office/drawing/2014/main" id="{69C7777F-1DD0-A54F-892B-D281E391AF0C}"/>
              </a:ext>
            </a:extLst>
          </p:cNvPr>
          <p:cNvSpPr>
            <a:spLocks noGrp="1"/>
          </p:cNvSpPr>
          <p:nvPr>
            <p:ph idx="1"/>
          </p:nvPr>
        </p:nvSpPr>
        <p:spPr/>
        <p:txBody>
          <a:bodyPr/>
          <a:lstStyle/>
          <a:p>
            <a:r>
              <a:rPr lang="tr-TR" b="1" dirty="0"/>
              <a:t>Zenginler</a:t>
            </a:r>
          </a:p>
          <a:p>
            <a:r>
              <a:rPr lang="tr-TR" b="1" dirty="0"/>
              <a:t>Müslüman olmayanlar</a:t>
            </a:r>
          </a:p>
          <a:p>
            <a:r>
              <a:rPr lang="tr-TR" b="1" dirty="0"/>
              <a:t>Müslüman’ın bakmakla yükümlü olduğu kimseler</a:t>
            </a:r>
          </a:p>
          <a:p>
            <a:r>
              <a:rPr lang="tr-TR" b="1" dirty="0"/>
              <a:t>Bina yapımı</a:t>
            </a:r>
          </a:p>
          <a:p>
            <a:r>
              <a:rPr lang="tr-TR" b="1" dirty="0"/>
              <a:t>Hz. Peygamber’in Yakınları</a:t>
            </a:r>
          </a:p>
          <a:p>
            <a:r>
              <a:rPr lang="tr-TR" b="1" dirty="0"/>
              <a:t>Akıl Baliğ olmayanlar</a:t>
            </a:r>
          </a:p>
        </p:txBody>
      </p:sp>
    </p:spTree>
    <p:extLst>
      <p:ext uri="{BB962C8B-B14F-4D97-AF65-F5344CB8AC3E}">
        <p14:creationId xmlns:p14="http://schemas.microsoft.com/office/powerpoint/2010/main" val="3834289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B49C80-01BD-444A-8C8D-157FF014784E}"/>
              </a:ext>
            </a:extLst>
          </p:cNvPr>
          <p:cNvSpPr>
            <a:spLocks noGrp="1"/>
          </p:cNvSpPr>
          <p:nvPr>
            <p:ph type="title"/>
          </p:nvPr>
        </p:nvSpPr>
        <p:spPr/>
        <p:txBody>
          <a:bodyPr/>
          <a:lstStyle/>
          <a:p>
            <a:br>
              <a:rPr lang="tr-TR" dirty="0"/>
            </a:br>
            <a:r>
              <a:rPr lang="tr-TR" b="1" dirty="0"/>
              <a:t>Zekâta Tabi Malların Nisabı</a:t>
            </a:r>
          </a:p>
        </p:txBody>
      </p:sp>
      <p:sp>
        <p:nvSpPr>
          <p:cNvPr id="3" name="İçerik Yer Tutucusu 2">
            <a:extLst>
              <a:ext uri="{FF2B5EF4-FFF2-40B4-BE49-F238E27FC236}">
                <a16:creationId xmlns:a16="http://schemas.microsoft.com/office/drawing/2014/main" id="{5D81EE7C-113A-B844-B0BE-5CC79523E29A}"/>
              </a:ext>
            </a:extLst>
          </p:cNvPr>
          <p:cNvSpPr>
            <a:spLocks noGrp="1"/>
          </p:cNvSpPr>
          <p:nvPr>
            <p:ph idx="1"/>
          </p:nvPr>
        </p:nvSpPr>
        <p:spPr/>
        <p:txBody>
          <a:bodyPr/>
          <a:lstStyle/>
          <a:p>
            <a:pPr marL="0" indent="0">
              <a:buNone/>
            </a:pPr>
            <a:r>
              <a:rPr lang="tr-TR" dirty="0"/>
              <a:t>Nisap, bir malın, ürünün ve paranın zekata tabi olmasını belirleyen ölçüdür. Her mal ve ürünün nisabı vardır. </a:t>
            </a:r>
          </a:p>
          <a:p>
            <a:r>
              <a:rPr lang="tr-TR" b="1" dirty="0"/>
              <a:t>Altın ve Gümüş</a:t>
            </a:r>
          </a:p>
          <a:p>
            <a:pPr marL="0" indent="0">
              <a:buNone/>
            </a:pPr>
            <a:r>
              <a:rPr lang="tr-TR" dirty="0"/>
              <a:t>Altının nisabı 20 miskal yani 80,18 gramdır. Nisap miktarını bulan altının 1/40’ı zekat olarak verilir.</a:t>
            </a:r>
          </a:p>
          <a:p>
            <a:pPr marL="0" indent="0">
              <a:buNone/>
            </a:pPr>
            <a:r>
              <a:rPr lang="tr-TR" dirty="0"/>
              <a:t>Gümüşün nisabı, 200 dirhem yani 561,2 gramdır. Nisap miktarı gümüşe sahip olan kişinin de bunun 1/40’ını zekat olarak vermesi gerekir.</a:t>
            </a:r>
          </a:p>
        </p:txBody>
      </p:sp>
    </p:spTree>
    <p:extLst>
      <p:ext uri="{BB962C8B-B14F-4D97-AF65-F5344CB8AC3E}">
        <p14:creationId xmlns:p14="http://schemas.microsoft.com/office/powerpoint/2010/main" val="1057797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EFD4F10-6C04-5A49-9737-463F7F49928F}"/>
              </a:ext>
            </a:extLst>
          </p:cNvPr>
          <p:cNvSpPr>
            <a:spLocks noGrp="1"/>
          </p:cNvSpPr>
          <p:nvPr>
            <p:ph idx="1"/>
          </p:nvPr>
        </p:nvSpPr>
        <p:spPr>
          <a:xfrm>
            <a:off x="2438899" y="1206674"/>
            <a:ext cx="8915400" cy="3777622"/>
          </a:xfrm>
        </p:spPr>
        <p:txBody>
          <a:bodyPr/>
          <a:lstStyle/>
          <a:p>
            <a:pPr marL="0" indent="0">
              <a:buNone/>
            </a:pPr>
            <a:endParaRPr lang="tr-TR" dirty="0"/>
          </a:p>
          <a:p>
            <a:pPr marL="0" indent="0">
              <a:buNone/>
            </a:pPr>
            <a:r>
              <a:rPr lang="tr-TR" dirty="0"/>
              <a:t>Zekata tabi olan altın ve gümüş çeşitlerini şöyle sıralayabiliriz:</a:t>
            </a:r>
          </a:p>
          <a:p>
            <a:pPr marL="0" indent="0">
              <a:buNone/>
            </a:pPr>
            <a:endParaRPr lang="tr-TR" dirty="0"/>
          </a:p>
          <a:p>
            <a:r>
              <a:rPr lang="tr-TR" dirty="0"/>
              <a:t>Altın paralar ve gümüş paralar</a:t>
            </a:r>
          </a:p>
          <a:p>
            <a:r>
              <a:rPr lang="tr-TR" dirty="0"/>
              <a:t>Bilezik, kolye, rozet, kravat iğnesi, saat zinciri, </a:t>
            </a:r>
            <a:r>
              <a:rPr lang="tr-TR" dirty="0" err="1"/>
              <a:t>reşat</a:t>
            </a:r>
            <a:r>
              <a:rPr lang="tr-TR" dirty="0"/>
              <a:t> ve cumhuriyet altını ve benzeri işlenmiş olan her türlü altın ve gümüş</a:t>
            </a:r>
          </a:p>
          <a:p>
            <a:r>
              <a:rPr lang="tr-TR" dirty="0"/>
              <a:t>Kullanım veya süs için yapılan altın ve gümüş kaplar ve süs eşyası</a:t>
            </a:r>
          </a:p>
        </p:txBody>
      </p:sp>
    </p:spTree>
    <p:extLst>
      <p:ext uri="{BB962C8B-B14F-4D97-AF65-F5344CB8AC3E}">
        <p14:creationId xmlns:p14="http://schemas.microsoft.com/office/powerpoint/2010/main" val="4128040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567122A-98E7-4047-9BD6-F703E20AE6F0}"/>
              </a:ext>
            </a:extLst>
          </p:cNvPr>
          <p:cNvSpPr>
            <a:spLocks noGrp="1"/>
          </p:cNvSpPr>
          <p:nvPr>
            <p:ph idx="1"/>
          </p:nvPr>
        </p:nvSpPr>
        <p:spPr>
          <a:xfrm>
            <a:off x="2476477" y="1006257"/>
            <a:ext cx="8915400" cy="3777622"/>
          </a:xfrm>
        </p:spPr>
        <p:txBody>
          <a:bodyPr/>
          <a:lstStyle/>
          <a:p>
            <a:r>
              <a:rPr lang="tr-TR" b="1" dirty="0"/>
              <a:t>Paralar</a:t>
            </a:r>
          </a:p>
          <a:p>
            <a:pPr marL="0" indent="0" algn="just">
              <a:buNone/>
            </a:pPr>
            <a:r>
              <a:rPr lang="tr-TR" dirty="0"/>
              <a:t>Altını temsil eden ve altın yerine ödemelerde kullanılan para türünün (banknot) kullanıldığı devirde yaşayan fakihler, bu paraları ‘karşılığı hemen ödenebilen borç senedi’ olarak değerlendirmiş ve borcunun dışında, üzerinden bir yıl geçmiş </a:t>
            </a:r>
            <a:r>
              <a:rPr lang="tr-TR" dirty="0" err="1"/>
              <a:t>nisab</a:t>
            </a:r>
            <a:r>
              <a:rPr lang="tr-TR" dirty="0"/>
              <a:t> miktarı parası olanların 1/40’ını zekat olarak vermeleri gerektiğini söylemişler.</a:t>
            </a:r>
          </a:p>
          <a:p>
            <a:pPr algn="just"/>
            <a:r>
              <a:rPr lang="tr-TR" b="1" dirty="0"/>
              <a:t>Maden ve Gömüler</a:t>
            </a:r>
          </a:p>
          <a:p>
            <a:pPr marL="0" indent="0" algn="just">
              <a:buNone/>
            </a:pPr>
            <a:r>
              <a:rPr lang="tr-TR" dirty="0"/>
              <a:t>Yer </a:t>
            </a:r>
            <a:r>
              <a:rPr lang="tr-TR" dirty="0" err="1"/>
              <a:t>altındn</a:t>
            </a:r>
            <a:r>
              <a:rPr lang="tr-TR" dirty="0"/>
              <a:t> çıkarılan ve zekata tabi olan madenden kasıt, altın, gümüş, demir, bakır gibi ateşte eriyen katı madenlerdir.</a:t>
            </a:r>
          </a:p>
          <a:p>
            <a:pPr marL="0" indent="0" algn="just">
              <a:buNone/>
            </a:pPr>
            <a:r>
              <a:rPr lang="tr-TR" dirty="0"/>
              <a:t>Cıva haricindeki petrol gibi sıvı madenlerle yakut ve mücevher gibi ateşten etkilenmeyen katı madenler zekata tabi değildir.</a:t>
            </a:r>
          </a:p>
        </p:txBody>
      </p:sp>
    </p:spTree>
    <p:extLst>
      <p:ext uri="{BB962C8B-B14F-4D97-AF65-F5344CB8AC3E}">
        <p14:creationId xmlns:p14="http://schemas.microsoft.com/office/powerpoint/2010/main" val="979978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77397E-6A9A-5E40-B86D-4405C79D7202}"/>
              </a:ext>
            </a:extLst>
          </p:cNvPr>
          <p:cNvSpPr>
            <a:spLocks noGrp="1"/>
          </p:cNvSpPr>
          <p:nvPr>
            <p:ph idx="1"/>
          </p:nvPr>
        </p:nvSpPr>
        <p:spPr>
          <a:xfrm>
            <a:off x="2292262" y="1127341"/>
            <a:ext cx="8911725" cy="3468647"/>
          </a:xfrm>
        </p:spPr>
        <p:txBody>
          <a:bodyPr/>
          <a:lstStyle/>
          <a:p>
            <a:r>
              <a:rPr lang="tr-TR" b="1" dirty="0"/>
              <a:t>Toprak Ürünleri</a:t>
            </a:r>
          </a:p>
          <a:p>
            <a:pPr marL="0" indent="0" algn="just">
              <a:buNone/>
            </a:pPr>
            <a:r>
              <a:rPr lang="tr-TR" dirty="0"/>
              <a:t>Normal hallerde insanların gıdasına elverişli olup bozulmadan saklanması mümkün olan toprak ürünleri zekata tabidir.</a:t>
            </a:r>
          </a:p>
          <a:p>
            <a:pPr marL="0" indent="0" algn="just">
              <a:buNone/>
            </a:pPr>
            <a:r>
              <a:rPr lang="tr-TR" dirty="0"/>
              <a:t>‘Beş </a:t>
            </a:r>
            <a:r>
              <a:rPr lang="tr-TR" dirty="0" err="1"/>
              <a:t>veskten</a:t>
            </a:r>
            <a:r>
              <a:rPr lang="tr-TR" dirty="0"/>
              <a:t> (653 kg) az olan ürünlerde zekat yoktur.’ (Buhari, ‘Zekat’,4)</a:t>
            </a:r>
          </a:p>
          <a:p>
            <a:pPr marL="0" indent="0" algn="just">
              <a:buNone/>
            </a:pPr>
            <a:r>
              <a:rPr lang="tr-TR" dirty="0"/>
              <a:t>Zekata tabi ürünler, herhangi bir ücret veya külfete ihtiyaç göstermeden yağmur, nehir, kanal veya barajla sulanıyorsa 1/10; eğer hayvan ile çekilen su veya satın alınan su ile sulanıyorsa 1720 oranında zekata tabi olur.</a:t>
            </a:r>
          </a:p>
        </p:txBody>
      </p:sp>
    </p:spTree>
    <p:extLst>
      <p:ext uri="{BB962C8B-B14F-4D97-AF65-F5344CB8AC3E}">
        <p14:creationId xmlns:p14="http://schemas.microsoft.com/office/powerpoint/2010/main" val="896335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0F9CC04-FFBD-8B41-94A5-EACD37A11580}"/>
              </a:ext>
            </a:extLst>
          </p:cNvPr>
          <p:cNvSpPr>
            <a:spLocks noGrp="1"/>
          </p:cNvSpPr>
          <p:nvPr>
            <p:ph idx="1"/>
          </p:nvPr>
        </p:nvSpPr>
        <p:spPr>
          <a:xfrm>
            <a:off x="2338691" y="1540189"/>
            <a:ext cx="8915400" cy="3777622"/>
          </a:xfrm>
        </p:spPr>
        <p:txBody>
          <a:bodyPr/>
          <a:lstStyle/>
          <a:p>
            <a:r>
              <a:rPr lang="tr-TR" b="1" dirty="0"/>
              <a:t>Hayvanlar</a:t>
            </a:r>
          </a:p>
          <a:p>
            <a:pPr marL="0" indent="0">
              <a:buNone/>
            </a:pPr>
            <a:r>
              <a:rPr lang="tr-TR" dirty="0"/>
              <a:t>Zekata tabi olan hayvanlar deve, sığır, manda, koyun ve keçi cinsinden ibarettir.</a:t>
            </a:r>
          </a:p>
          <a:p>
            <a:pPr marL="0" indent="0">
              <a:buNone/>
            </a:pPr>
            <a:r>
              <a:rPr lang="tr-TR" b="1" dirty="0"/>
              <a:t>Hayvanların zekata tabi olma şartları</a:t>
            </a:r>
          </a:p>
          <a:p>
            <a:pPr>
              <a:buFont typeface="Wingdings" pitchFamily="2" charset="2"/>
              <a:buChar char="v"/>
            </a:pPr>
            <a:r>
              <a:rPr lang="tr-TR" dirty="0"/>
              <a:t>Zikredilen hayvanların zekata tabi olabilmesi için </a:t>
            </a:r>
            <a:r>
              <a:rPr lang="tr-TR" b="1" dirty="0" err="1"/>
              <a:t>saime</a:t>
            </a:r>
            <a:r>
              <a:rPr lang="tr-TR" dirty="0"/>
              <a:t> olması yani senenin büyük bir kısmında otlaklarda otlayarak karınlarını doyurur olmaları gerekir.</a:t>
            </a:r>
          </a:p>
          <a:p>
            <a:pPr>
              <a:buFont typeface="Wingdings" pitchFamily="2" charset="2"/>
              <a:buChar char="v"/>
            </a:pPr>
            <a:r>
              <a:rPr lang="tr-TR" dirty="0"/>
              <a:t>Saime hayvanların, binmek veya tarlada çalıştırılmak maksadıyla elde bulundurulmaması gerekir.</a:t>
            </a:r>
          </a:p>
          <a:p>
            <a:pPr>
              <a:buFont typeface="Wingdings" pitchFamily="2" charset="2"/>
              <a:buChar char="v"/>
            </a:pPr>
            <a:r>
              <a:rPr lang="tr-TR" dirty="0"/>
              <a:t>Saime hayvanlara zekat gerekmesi için sayılarının nisap miktarına ulaşması ve üzerinden bir kamerî yıl geçmesi gerekir.</a:t>
            </a:r>
          </a:p>
        </p:txBody>
      </p:sp>
    </p:spTree>
    <p:extLst>
      <p:ext uri="{BB962C8B-B14F-4D97-AF65-F5344CB8AC3E}">
        <p14:creationId xmlns:p14="http://schemas.microsoft.com/office/powerpoint/2010/main" val="2290272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7A471D-E9E7-904B-81E0-D5EFCF119D18}"/>
              </a:ext>
            </a:extLst>
          </p:cNvPr>
          <p:cNvSpPr>
            <a:spLocks noGrp="1"/>
          </p:cNvSpPr>
          <p:nvPr>
            <p:ph idx="1"/>
          </p:nvPr>
        </p:nvSpPr>
        <p:spPr>
          <a:xfrm>
            <a:off x="2376269" y="1056361"/>
            <a:ext cx="8915400" cy="3777622"/>
          </a:xfrm>
        </p:spPr>
        <p:txBody>
          <a:bodyPr/>
          <a:lstStyle/>
          <a:p>
            <a:r>
              <a:rPr lang="tr-TR" b="1" dirty="0"/>
              <a:t>Hayvanların Nisap Miktarı</a:t>
            </a:r>
          </a:p>
          <a:p>
            <a:pPr>
              <a:buFont typeface="Wingdings" pitchFamily="2" charset="2"/>
              <a:buChar char="v"/>
            </a:pPr>
            <a:r>
              <a:rPr lang="tr-TR" b="1" dirty="0"/>
              <a:t>	Deve için 5 adet</a:t>
            </a:r>
          </a:p>
          <a:p>
            <a:pPr marL="0" indent="0">
              <a:buNone/>
            </a:pPr>
            <a:r>
              <a:rPr lang="tr-TR" dirty="0"/>
              <a:t>	Mesela, 5-9 deve için 1 adet koyun</a:t>
            </a:r>
          </a:p>
          <a:p>
            <a:pPr marL="496888" indent="-496888">
              <a:buFont typeface="Wingdings" pitchFamily="2" charset="2"/>
              <a:buChar char="v"/>
            </a:pPr>
            <a:r>
              <a:rPr lang="tr-TR" b="1" dirty="0"/>
              <a:t>Sığır için 30 adet</a:t>
            </a:r>
          </a:p>
          <a:p>
            <a:pPr marL="0" indent="0">
              <a:buNone/>
            </a:pPr>
            <a:r>
              <a:rPr lang="tr-TR" dirty="0"/>
              <a:t>	30 adet sığır için 1 yaşını doldurup 2 yaşına girmiş bir buzağı verilir.</a:t>
            </a:r>
          </a:p>
          <a:p>
            <a:pPr marL="447675" indent="-436563">
              <a:buFont typeface="Wingdings" pitchFamily="2" charset="2"/>
              <a:buChar char="v"/>
            </a:pPr>
            <a:r>
              <a:rPr lang="tr-TR" b="1" dirty="0"/>
              <a:t>Koyun ve Keçiler için 40 adet</a:t>
            </a:r>
          </a:p>
          <a:p>
            <a:pPr marL="11112" indent="0">
              <a:buNone/>
            </a:pPr>
            <a:r>
              <a:rPr lang="tr-TR" dirty="0"/>
              <a:t>	40 ile 120 koyun arasına 1 adet koyun</a:t>
            </a:r>
          </a:p>
          <a:p>
            <a:pPr marL="11112" indent="0">
              <a:buNone/>
            </a:pPr>
            <a:endParaRPr lang="tr-TR" dirty="0"/>
          </a:p>
        </p:txBody>
      </p:sp>
    </p:spTree>
    <p:extLst>
      <p:ext uri="{BB962C8B-B14F-4D97-AF65-F5344CB8AC3E}">
        <p14:creationId xmlns:p14="http://schemas.microsoft.com/office/powerpoint/2010/main" val="2528528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97AAEC-051C-ED44-A40B-83D284D8B90B}"/>
              </a:ext>
            </a:extLst>
          </p:cNvPr>
          <p:cNvSpPr>
            <a:spLocks noGrp="1"/>
          </p:cNvSpPr>
          <p:nvPr>
            <p:ph type="title"/>
          </p:nvPr>
        </p:nvSpPr>
        <p:spPr/>
        <p:txBody>
          <a:bodyPr/>
          <a:lstStyle/>
          <a:p>
            <a:r>
              <a:rPr lang="tr-TR" b="1" dirty="0"/>
              <a:t>Zekat Olarak Verilecek Hayvanda Aranan Şartlar</a:t>
            </a:r>
          </a:p>
        </p:txBody>
      </p:sp>
      <p:sp>
        <p:nvSpPr>
          <p:cNvPr id="3" name="İçerik Yer Tutucusu 2">
            <a:extLst>
              <a:ext uri="{FF2B5EF4-FFF2-40B4-BE49-F238E27FC236}">
                <a16:creationId xmlns:a16="http://schemas.microsoft.com/office/drawing/2014/main" id="{05474A7A-7F41-4E4F-AF92-EE7D0D382ACA}"/>
              </a:ext>
            </a:extLst>
          </p:cNvPr>
          <p:cNvSpPr>
            <a:spLocks noGrp="1"/>
          </p:cNvSpPr>
          <p:nvPr>
            <p:ph idx="1"/>
          </p:nvPr>
        </p:nvSpPr>
        <p:spPr/>
        <p:txBody>
          <a:bodyPr/>
          <a:lstStyle/>
          <a:p>
            <a:r>
              <a:rPr lang="tr-TR" dirty="0"/>
              <a:t>Zekat olarak verilecek olan hayvan kusursuz olmalıdır. Mesela hasta, dişlerini düşürecek kadar ileri derecede yaşlı ve çok zayıf olmamalıdır.</a:t>
            </a:r>
          </a:p>
          <a:p>
            <a:r>
              <a:rPr lang="tr-TR" dirty="0"/>
              <a:t>Develerde zekat verilirken zekat olarak verilecek olan hayvan dişi olmalıdır.</a:t>
            </a:r>
          </a:p>
          <a:p>
            <a:r>
              <a:rPr lang="tr-TR" dirty="0"/>
              <a:t>Zekat olarak verilecek olan hayvan belli </a:t>
            </a:r>
            <a:r>
              <a:rPr lang="tr-TR"/>
              <a:t>yaşta olmalıdır.</a:t>
            </a:r>
            <a:endParaRPr lang="tr-TR" dirty="0"/>
          </a:p>
        </p:txBody>
      </p:sp>
    </p:spTree>
    <p:extLst>
      <p:ext uri="{BB962C8B-B14F-4D97-AF65-F5344CB8AC3E}">
        <p14:creationId xmlns:p14="http://schemas.microsoft.com/office/powerpoint/2010/main" val="466542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DDF66C-E593-2D43-91F8-1EF71034B702}"/>
              </a:ext>
            </a:extLst>
          </p:cNvPr>
          <p:cNvSpPr>
            <a:spLocks noGrp="1"/>
          </p:cNvSpPr>
          <p:nvPr>
            <p:ph type="title"/>
          </p:nvPr>
        </p:nvSpPr>
        <p:spPr/>
        <p:txBody>
          <a:bodyPr/>
          <a:lstStyle/>
          <a:p>
            <a:br>
              <a:rPr lang="tr-TR" b="1" dirty="0"/>
            </a:br>
            <a:r>
              <a:rPr lang="tr-TR" b="1" dirty="0"/>
              <a:t>Zekât Kimlere Verilir</a:t>
            </a:r>
            <a:r>
              <a:rPr lang="tr-TR" b="1" dirty="0">
                <a:latin typeface="Arial" panose="020B0604020202020204" pitchFamily="34" charset="0"/>
                <a:cs typeface="Arial" panose="020B0604020202020204" pitchFamily="34" charset="0"/>
              </a:rPr>
              <a:t>?</a:t>
            </a:r>
          </a:p>
        </p:txBody>
      </p:sp>
      <p:sp>
        <p:nvSpPr>
          <p:cNvPr id="3" name="İçerik Yer Tutucusu 2">
            <a:extLst>
              <a:ext uri="{FF2B5EF4-FFF2-40B4-BE49-F238E27FC236}">
                <a16:creationId xmlns:a16="http://schemas.microsoft.com/office/drawing/2014/main" id="{C3C6CC61-B66E-144B-83EE-12534ED4926E}"/>
              </a:ext>
            </a:extLst>
          </p:cNvPr>
          <p:cNvSpPr>
            <a:spLocks noGrp="1"/>
          </p:cNvSpPr>
          <p:nvPr>
            <p:ph idx="1"/>
          </p:nvPr>
        </p:nvSpPr>
        <p:spPr/>
        <p:txBody>
          <a:bodyPr/>
          <a:lstStyle/>
          <a:p>
            <a:pPr algn="just"/>
            <a:r>
              <a:rPr lang="tr-TR" dirty="0"/>
              <a:t>Sadakalar (zekât gelirleri) ancak şunlar içindir: Yoksullar, düşkünler, sadakaların toplanmasında görevli olanlar, kalpleri kazanılacak olanlar, </a:t>
            </a:r>
            <a:r>
              <a:rPr lang="tr-TR" dirty="0" err="1"/>
              <a:t>âzat</a:t>
            </a:r>
            <a:r>
              <a:rPr lang="tr-TR" dirty="0"/>
              <a:t> edilecek köleler, borçlular, Allah yolunda (çalışanlar) ve yolda kalmışlar. İşte Allah’ın kesin buyruğu budur. Allah bilmekte ve hikmetle yönetmektedir. (</a:t>
            </a:r>
            <a:r>
              <a:rPr lang="tr-TR" dirty="0" err="1"/>
              <a:t>Tevbe</a:t>
            </a:r>
            <a:r>
              <a:rPr lang="tr-TR" dirty="0"/>
              <a:t>, 60)</a:t>
            </a:r>
          </a:p>
        </p:txBody>
      </p:sp>
    </p:spTree>
    <p:extLst>
      <p:ext uri="{BB962C8B-B14F-4D97-AF65-F5344CB8AC3E}">
        <p14:creationId xmlns:p14="http://schemas.microsoft.com/office/powerpoint/2010/main" val="387625101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{0DA05C7F-19FE-0E41-864F-5C0F803EA858}tf10001069</Template>
  <TotalTime>62</TotalTime>
  <Words>564</Words>
  <Application>Microsoft Macintosh PowerPoint</Application>
  <PresentationFormat>Geniş ekran</PresentationFormat>
  <Paragraphs>57</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Century Gothic</vt:lpstr>
      <vt:lpstr>Wingdings</vt:lpstr>
      <vt:lpstr>Wingdings 3</vt:lpstr>
      <vt:lpstr>Duman</vt:lpstr>
      <vt:lpstr>ZEKÂT</vt:lpstr>
      <vt:lpstr> Zekâta Tabi Malların Nisabı</vt:lpstr>
      <vt:lpstr>PowerPoint Sunusu</vt:lpstr>
      <vt:lpstr>PowerPoint Sunusu</vt:lpstr>
      <vt:lpstr>PowerPoint Sunusu</vt:lpstr>
      <vt:lpstr>PowerPoint Sunusu</vt:lpstr>
      <vt:lpstr>PowerPoint Sunusu</vt:lpstr>
      <vt:lpstr>Zekat Olarak Verilecek Hayvanda Aranan Şartlar</vt:lpstr>
      <vt:lpstr> Zekât Kimlere Verilir?</vt:lpstr>
      <vt:lpstr> Zekât Kimlere Verilir?</vt:lpstr>
      <vt:lpstr> Zekât Kimlere Verilir?</vt:lpstr>
      <vt:lpstr> Kendilerine Zekat Verilmeyenler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ZEKÂT</dc:title>
  <dc:creator>alime çelik</dc:creator>
  <cp:lastModifiedBy>alime çelik</cp:lastModifiedBy>
  <cp:revision>9</cp:revision>
  <dcterms:created xsi:type="dcterms:W3CDTF">2020-05-07T14:13:32Z</dcterms:created>
  <dcterms:modified xsi:type="dcterms:W3CDTF">2020-05-07T15:22:47Z</dcterms:modified>
</cp:coreProperties>
</file>