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b="1" dirty="0" smtClean="0">
                <a:latin typeface="Times New Roman" pitchFamily="18" charset="0"/>
                <a:cs typeface="Times New Roman" pitchFamily="18" charset="0"/>
              </a:rPr>
              <a:t>Sosyal Hizmet Mesleğine İlişkin Etik Sorumluluklar </a:t>
            </a:r>
            <a:endParaRPr lang="tr-TR" sz="24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5793507"/>
          </a:xfrm>
        </p:spPr>
        <p:txBody>
          <a:bodyPr>
            <a:normAutofit lnSpcReduction="10000"/>
          </a:bodyPr>
          <a:lstStyle/>
          <a:p>
            <a:pPr>
              <a:buNone/>
            </a:pPr>
            <a:r>
              <a:rPr lang="tr-TR" sz="1800" b="1" dirty="0" smtClean="0">
                <a:latin typeface="Times New Roman" pitchFamily="18" charset="0"/>
                <a:cs typeface="Times New Roman" pitchFamily="18" charset="0"/>
              </a:rPr>
              <a:t>5.01.    Mesleğin </a:t>
            </a:r>
            <a:r>
              <a:rPr lang="tr-TR" sz="1800" b="1" dirty="0" smtClean="0">
                <a:latin typeface="Times New Roman" pitchFamily="18" charset="0"/>
                <a:cs typeface="Times New Roman" pitchFamily="18" charset="0"/>
              </a:rPr>
              <a:t>Bütünlüğü</a:t>
            </a:r>
          </a:p>
          <a:p>
            <a:pPr>
              <a:buNone/>
            </a:pPr>
            <a:endParaRPr lang="tr-TR" sz="1800" b="1" dirty="0" smtClean="0">
              <a:latin typeface="Times New Roman" pitchFamily="18" charset="0"/>
              <a:cs typeface="Times New Roman" pitchFamily="18" charset="0"/>
            </a:endParaRPr>
          </a:p>
          <a:p>
            <a:pPr>
              <a:buNone/>
            </a:pPr>
            <a:r>
              <a:rPr lang="tr-TR" sz="1800" dirty="0" smtClean="0">
                <a:latin typeface="Times New Roman" pitchFamily="18" charset="0"/>
                <a:cs typeface="Times New Roman" pitchFamily="18" charset="0"/>
              </a:rPr>
              <a:t>Sosyal hizmet uzmanları:</a:t>
            </a:r>
          </a:p>
          <a:p>
            <a:pPr>
              <a:buNone/>
            </a:pPr>
            <a:r>
              <a:rPr lang="tr-TR" sz="1800" dirty="0" smtClean="0">
                <a:latin typeface="Times New Roman" pitchFamily="18" charset="0"/>
                <a:cs typeface="Times New Roman" pitchFamily="18" charset="0"/>
              </a:rPr>
              <a:t>a)    </a:t>
            </a:r>
            <a:r>
              <a:rPr lang="tr-TR" sz="1800" dirty="0" smtClean="0">
                <a:latin typeface="Times New Roman" pitchFamily="18" charset="0"/>
                <a:cs typeface="Times New Roman" pitchFamily="18" charset="0"/>
              </a:rPr>
              <a:t>Sosyal </a:t>
            </a:r>
            <a:r>
              <a:rPr lang="tr-TR" sz="1800" dirty="0" smtClean="0">
                <a:latin typeface="Times New Roman" pitchFamily="18" charset="0"/>
                <a:cs typeface="Times New Roman" pitchFamily="18" charset="0"/>
              </a:rPr>
              <a:t>hizmet mesleğinin değerlerini, etik ilke ve sorumluluklarını, bilgisini ve yöntembilimini korumalı; bunların anlatılmasına, anlaşılmasına ve geliştirilmesine katkıda bulunmalıdır. Bunun için gerekli inceleme, araştırma, müzakere ve mesleğe yönelik sorumlu eleştiriyi yapmalıdır.</a:t>
            </a:r>
          </a:p>
          <a:p>
            <a:pPr>
              <a:buNone/>
            </a:pPr>
            <a:r>
              <a:rPr lang="tr-TR" sz="1800" dirty="0" smtClean="0">
                <a:latin typeface="Times New Roman" pitchFamily="18" charset="0"/>
                <a:cs typeface="Times New Roman" pitchFamily="18" charset="0"/>
              </a:rPr>
              <a:t>b)    </a:t>
            </a:r>
            <a:r>
              <a:rPr lang="tr-TR" sz="1800" dirty="0" smtClean="0">
                <a:latin typeface="Times New Roman" pitchFamily="18" charset="0"/>
                <a:cs typeface="Times New Roman" pitchFamily="18" charset="0"/>
              </a:rPr>
              <a:t>Uygulamada </a:t>
            </a:r>
            <a:r>
              <a:rPr lang="tr-TR" sz="1800" dirty="0" smtClean="0">
                <a:latin typeface="Times New Roman" pitchFamily="18" charset="0"/>
                <a:cs typeface="Times New Roman" pitchFamily="18" charset="0"/>
              </a:rPr>
              <a:t>mesleki standartları yükseltmek ve geliştirmek için çalışmalı; etkili ve mesleki standartlara uygun olmayan sosyal hizmet uygulamalarını önlemek için harekete geçmelidir.</a:t>
            </a:r>
          </a:p>
          <a:p>
            <a:pPr>
              <a:buNone/>
            </a:pPr>
            <a:r>
              <a:rPr lang="tr-TR" sz="1800" dirty="0" smtClean="0">
                <a:latin typeface="Times New Roman" pitchFamily="18" charset="0"/>
                <a:cs typeface="Times New Roman" pitchFamily="18" charset="0"/>
              </a:rPr>
              <a:t>c)    </a:t>
            </a:r>
            <a:r>
              <a:rPr lang="tr-TR" sz="1800" dirty="0" smtClean="0">
                <a:latin typeface="Times New Roman" pitchFamily="18" charset="0"/>
                <a:cs typeface="Times New Roman" pitchFamily="18" charset="0"/>
              </a:rPr>
              <a:t>Sosyal </a:t>
            </a:r>
            <a:r>
              <a:rPr lang="tr-TR" sz="1800" dirty="0" smtClean="0">
                <a:latin typeface="Times New Roman" pitchFamily="18" charset="0"/>
                <a:cs typeface="Times New Roman" pitchFamily="18" charset="0"/>
              </a:rPr>
              <a:t>hizmet mesleğinin değerine, bütünlüğüne ve yeterliliğine saygıyı artıran etkinliklere (eğitim, öğretim, araştırma, konsültasyon, hizmet sunumu, bilirkişilik, mesleğin toplumda temsili ve tanıtımı ile meslek örgütlerine katılım gibi) zaman ayırmalı ve mesleki uzmanlıklarıyla katkıda bulunmalıdır.</a:t>
            </a:r>
          </a:p>
          <a:p>
            <a:pPr>
              <a:buNone/>
            </a:pPr>
            <a:r>
              <a:rPr lang="tr-TR" sz="1800" dirty="0" smtClean="0">
                <a:latin typeface="Times New Roman" pitchFamily="18" charset="0"/>
                <a:cs typeface="Times New Roman" pitchFamily="18" charset="0"/>
              </a:rPr>
              <a:t>d)   </a:t>
            </a:r>
            <a:r>
              <a:rPr lang="tr-TR" sz="1800" dirty="0" smtClean="0">
                <a:latin typeface="Times New Roman" pitchFamily="18" charset="0"/>
                <a:cs typeface="Times New Roman" pitchFamily="18" charset="0"/>
              </a:rPr>
              <a:t>Sosyal </a:t>
            </a:r>
            <a:r>
              <a:rPr lang="tr-TR" sz="1800" dirty="0" smtClean="0">
                <a:latin typeface="Times New Roman" pitchFamily="18" charset="0"/>
                <a:cs typeface="Times New Roman" pitchFamily="18" charset="0"/>
              </a:rPr>
              <a:t>hizmet mesleğinin bilgi temeline ve literatürüne katkıda bulunmalı; uygulama, araştırma ve etikle ilgili bilgi ve deneyimlerini mesleki toplantı, konferans vb. ortamlar yoluyla paylaşmalıdır.</a:t>
            </a:r>
          </a:p>
          <a:p>
            <a:pPr>
              <a:buNone/>
            </a:pPr>
            <a:r>
              <a:rPr lang="tr-TR" sz="1800" dirty="0" smtClean="0">
                <a:latin typeface="Times New Roman" pitchFamily="18" charset="0"/>
                <a:cs typeface="Times New Roman" pitchFamily="18" charset="0"/>
              </a:rPr>
              <a:t>e)   </a:t>
            </a:r>
            <a:r>
              <a:rPr lang="tr-TR" sz="1800" dirty="0" err="1" smtClean="0">
                <a:latin typeface="Times New Roman" pitchFamily="18" charset="0"/>
                <a:cs typeface="Times New Roman" pitchFamily="18" charset="0"/>
              </a:rPr>
              <a:t>Varolan</a:t>
            </a:r>
            <a:r>
              <a:rPr lang="tr-TR" sz="1800" dirty="0" smtClean="0">
                <a:latin typeface="Times New Roman" pitchFamily="18" charset="0"/>
                <a:cs typeface="Times New Roman" pitchFamily="18" charset="0"/>
              </a:rPr>
              <a:t> </a:t>
            </a:r>
            <a:r>
              <a:rPr lang="tr-TR" sz="1800" dirty="0" smtClean="0">
                <a:latin typeface="Times New Roman" pitchFamily="18" charset="0"/>
                <a:cs typeface="Times New Roman" pitchFamily="18" charset="0"/>
              </a:rPr>
              <a:t>ve yeni ortaya çıkan gereksinimleri karşılamaya yönelik yeni yaklaşım ve yöntemleri izlemeli ve desteklemelidir.</a:t>
            </a:r>
          </a:p>
          <a:p>
            <a:pPr>
              <a:buNone/>
            </a:pPr>
            <a:r>
              <a:rPr lang="tr-TR" sz="1800" dirty="0" smtClean="0">
                <a:latin typeface="Times New Roman" pitchFamily="18" charset="0"/>
                <a:cs typeface="Times New Roman" pitchFamily="18" charset="0"/>
              </a:rPr>
              <a:t>f)    </a:t>
            </a:r>
            <a:r>
              <a:rPr lang="tr-TR" sz="1800" dirty="0" smtClean="0">
                <a:latin typeface="Times New Roman" pitchFamily="18" charset="0"/>
                <a:cs typeface="Times New Roman" pitchFamily="18" charset="0"/>
              </a:rPr>
              <a:t>Sosyal </a:t>
            </a:r>
            <a:r>
              <a:rPr lang="tr-TR" sz="1800" dirty="0" smtClean="0">
                <a:latin typeface="Times New Roman" pitchFamily="18" charset="0"/>
                <a:cs typeface="Times New Roman" pitchFamily="18" charset="0"/>
              </a:rPr>
              <a:t>hizmet mesleğinin kuramına, yöntemlerine ve uygulamalarına olan güveni artırmak için çalışmalıdır.</a:t>
            </a:r>
          </a:p>
          <a:p>
            <a:pPr>
              <a:buNone/>
            </a:pPr>
            <a:endParaRPr lang="tr-TR" sz="1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052736"/>
            <a:ext cx="8229600" cy="5073427"/>
          </a:xfrm>
        </p:spPr>
        <p:txBody>
          <a:bodyPr>
            <a:normAutofit/>
          </a:bodyPr>
          <a:lstStyle/>
          <a:p>
            <a:pPr algn="just">
              <a:buNone/>
            </a:pPr>
            <a:r>
              <a:rPr lang="tr-TR" sz="2000" b="1" dirty="0" smtClean="0">
                <a:latin typeface="Times New Roman" pitchFamily="18" charset="0"/>
                <a:cs typeface="Times New Roman" pitchFamily="18" charset="0"/>
              </a:rPr>
              <a:t>5.02. </a:t>
            </a:r>
            <a:r>
              <a:rPr lang="tr-TR" sz="2000" b="1" dirty="0" smtClean="0">
                <a:latin typeface="Times New Roman" pitchFamily="18" charset="0"/>
                <a:cs typeface="Times New Roman" pitchFamily="18" charset="0"/>
              </a:rPr>
              <a:t>Değerlendirme </a:t>
            </a:r>
            <a:r>
              <a:rPr lang="tr-TR" sz="2000" b="1" dirty="0" smtClean="0">
                <a:latin typeface="Times New Roman" pitchFamily="18" charset="0"/>
                <a:cs typeface="Times New Roman" pitchFamily="18" charset="0"/>
              </a:rPr>
              <a:t>ve </a:t>
            </a:r>
            <a:r>
              <a:rPr lang="tr-TR" sz="2000" b="1" dirty="0" smtClean="0">
                <a:latin typeface="Times New Roman" pitchFamily="18" charset="0"/>
                <a:cs typeface="Times New Roman" pitchFamily="18" charset="0"/>
              </a:rPr>
              <a:t>Araştırma</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Sosyal hizmet uzmanları</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a)  </a:t>
            </a:r>
            <a:r>
              <a:rPr lang="tr-TR" sz="2000" dirty="0" smtClean="0">
                <a:latin typeface="Times New Roman" pitchFamily="18" charset="0"/>
                <a:cs typeface="Times New Roman" pitchFamily="18" charset="0"/>
              </a:rPr>
              <a:t>Politika </a:t>
            </a:r>
            <a:r>
              <a:rPr lang="tr-TR" sz="2000" dirty="0" smtClean="0">
                <a:latin typeface="Times New Roman" pitchFamily="18" charset="0"/>
                <a:cs typeface="Times New Roman" pitchFamily="18" charset="0"/>
              </a:rPr>
              <a:t>ve programların yürütülmesini izlemeli ve değerlendirmelidir.</a:t>
            </a:r>
          </a:p>
          <a:p>
            <a:pPr algn="just">
              <a:buNone/>
            </a:pPr>
            <a:r>
              <a:rPr lang="tr-TR" sz="2000" dirty="0" smtClean="0">
                <a:latin typeface="Times New Roman" pitchFamily="18" charset="0"/>
                <a:cs typeface="Times New Roman" pitchFamily="18" charset="0"/>
              </a:rPr>
              <a:t>b)  </a:t>
            </a:r>
            <a:r>
              <a:rPr lang="tr-TR" sz="2000" dirty="0" smtClean="0">
                <a:latin typeface="Times New Roman" pitchFamily="18" charset="0"/>
                <a:cs typeface="Times New Roman" pitchFamily="18" charset="0"/>
              </a:rPr>
              <a:t>Bilginin </a:t>
            </a:r>
            <a:r>
              <a:rPr lang="tr-TR" sz="2000" dirty="0" smtClean="0">
                <a:latin typeface="Times New Roman" pitchFamily="18" charset="0"/>
                <a:cs typeface="Times New Roman" pitchFamily="18" charset="0"/>
              </a:rPr>
              <a:t>gelişmesine katkıda bulunmak için değerlendirme ve araştırma yapmayı kolaylaştırmalı ve desteklemelidir.</a:t>
            </a:r>
          </a:p>
          <a:p>
            <a:pPr algn="just">
              <a:buNone/>
            </a:pPr>
            <a:r>
              <a:rPr lang="tr-TR" sz="2000" dirty="0" smtClean="0">
                <a:latin typeface="Times New Roman" pitchFamily="18" charset="0"/>
                <a:cs typeface="Times New Roman" pitchFamily="18" charset="0"/>
              </a:rPr>
              <a:t>c)   </a:t>
            </a:r>
            <a:r>
              <a:rPr lang="tr-TR" sz="2000" dirty="0" smtClean="0">
                <a:latin typeface="Times New Roman" pitchFamily="18" charset="0"/>
                <a:cs typeface="Times New Roman" pitchFamily="18" charset="0"/>
              </a:rPr>
              <a:t>Sosyal </a:t>
            </a:r>
            <a:r>
              <a:rPr lang="tr-TR" sz="2000" dirty="0" smtClean="0">
                <a:latin typeface="Times New Roman" pitchFamily="18" charset="0"/>
                <a:cs typeface="Times New Roman" pitchFamily="18" charset="0"/>
              </a:rPr>
              <a:t>hizmetle ilgili ortaya çıkan yeni bilgileri ve bu bilgilerin geçerliğini sorgulamalı ve mesleki uygulamalarında ilgili araştırma bulgularını ve sonuçlarını kullanmalıdır.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normAutofit/>
          </a:bodyPr>
          <a:lstStyle/>
          <a:p>
            <a:pPr algn="just">
              <a:buNone/>
            </a:pPr>
            <a:r>
              <a:rPr lang="tr-TR" sz="1800" dirty="0" smtClean="0">
                <a:latin typeface="Times New Roman" pitchFamily="18" charset="0"/>
                <a:cs typeface="Times New Roman" pitchFamily="18" charset="0"/>
              </a:rPr>
              <a:t>d</a:t>
            </a:r>
            <a:r>
              <a:rPr lang="tr-TR" sz="1800" dirty="0" smtClean="0">
                <a:latin typeface="Times New Roman" pitchFamily="18" charset="0"/>
                <a:cs typeface="Times New Roman" pitchFamily="18" charset="0"/>
              </a:rPr>
              <a:t>) </a:t>
            </a:r>
            <a:r>
              <a:rPr lang="tr-TR" sz="1800" dirty="0" smtClean="0">
                <a:latin typeface="Times New Roman" pitchFamily="18" charset="0"/>
                <a:cs typeface="Times New Roman" pitchFamily="18" charset="0"/>
              </a:rPr>
              <a:t>Değerlendirme </a:t>
            </a:r>
            <a:r>
              <a:rPr lang="tr-TR" sz="1800" dirty="0" smtClean="0">
                <a:latin typeface="Times New Roman" pitchFamily="18" charset="0"/>
                <a:cs typeface="Times New Roman" pitchFamily="18" charset="0"/>
              </a:rPr>
              <a:t>ve araştırma yaparken bunların olası sonuçlarını </a:t>
            </a:r>
            <a:r>
              <a:rPr lang="tr-TR" sz="1800" dirty="0" smtClean="0">
                <a:latin typeface="Times New Roman" pitchFamily="18" charset="0"/>
                <a:cs typeface="Times New Roman" pitchFamily="18" charset="0"/>
              </a:rPr>
              <a:t>göz önünde </a:t>
            </a:r>
            <a:r>
              <a:rPr lang="tr-TR" sz="1800" dirty="0" smtClean="0">
                <a:latin typeface="Times New Roman" pitchFamily="18" charset="0"/>
                <a:cs typeface="Times New Roman" pitchFamily="18" charset="0"/>
              </a:rPr>
              <a:t>bulundurmalı; değerlendirme ve araştırmaya katılanların korunması için geliştirilen yönergeleri izlemelidir. Tereddüt oluşması durumunda referans olabilecek kişi ve kurumlara başvurmalıdır</a:t>
            </a:r>
            <a:r>
              <a:rPr lang="tr-TR" sz="1800" dirty="0" smtClean="0">
                <a:latin typeface="Times New Roman" pitchFamily="18" charset="0"/>
                <a:cs typeface="Times New Roman" pitchFamily="18" charset="0"/>
              </a:rPr>
              <a:t>.</a:t>
            </a:r>
          </a:p>
          <a:p>
            <a:pPr algn="just">
              <a:buNone/>
            </a:pPr>
            <a:endParaRPr lang="tr-TR" sz="1800" dirty="0" smtClean="0">
              <a:latin typeface="Times New Roman" pitchFamily="18" charset="0"/>
              <a:cs typeface="Times New Roman" pitchFamily="18" charset="0"/>
            </a:endParaRPr>
          </a:p>
          <a:p>
            <a:pPr algn="just">
              <a:buNone/>
            </a:pPr>
            <a:r>
              <a:rPr lang="tr-TR" sz="1800" dirty="0" smtClean="0">
                <a:latin typeface="Times New Roman" pitchFamily="18" charset="0"/>
                <a:cs typeface="Times New Roman" pitchFamily="18" charset="0"/>
              </a:rPr>
              <a:t>e) Değerlendirme </a:t>
            </a:r>
            <a:r>
              <a:rPr lang="tr-TR" sz="1800" dirty="0" smtClean="0">
                <a:latin typeface="Times New Roman" pitchFamily="18" charset="0"/>
                <a:cs typeface="Times New Roman" pitchFamily="18" charset="0"/>
              </a:rPr>
              <a:t>veya araştırmaya katılacak kişilere, gerektiğinde katılmayı reddedebileceklerini ve bu durumda ima biçiminde ya da fiili olarak hiçbir ceza ya da yoksunlukla karşılaşmayacaklarını ve katılım için ısrar edilmeyeceğini açıklamalıdır. Katılımcının özel hayatına/mahremiyetine ve onuruna saygı gösterileceğine ilişkin bilgi vererek gönüllü ve gerekirse yazılı onayını almalıdır. Bilgilendirilmiş onay: istenilen katılımın niteliği, kapsamı, süresi, araştırmaya katılmanın faydaları ve olası riskleri hakkındaki bilgileri içermelidir</a:t>
            </a:r>
            <a:r>
              <a:rPr lang="tr-TR" sz="1800" dirty="0" smtClean="0">
                <a:latin typeface="Times New Roman" pitchFamily="18" charset="0"/>
                <a:cs typeface="Times New Roman" pitchFamily="18" charset="0"/>
              </a:rPr>
              <a:t>.</a:t>
            </a:r>
          </a:p>
          <a:p>
            <a:pPr algn="just">
              <a:buNone/>
            </a:pPr>
            <a:endParaRPr lang="tr-TR" sz="1800" dirty="0" smtClean="0">
              <a:latin typeface="Times New Roman" pitchFamily="18" charset="0"/>
              <a:cs typeface="Times New Roman" pitchFamily="18" charset="0"/>
            </a:endParaRPr>
          </a:p>
          <a:p>
            <a:pPr algn="just">
              <a:buNone/>
            </a:pPr>
            <a:r>
              <a:rPr lang="tr-TR" sz="1800" dirty="0" smtClean="0">
                <a:latin typeface="Times New Roman" pitchFamily="18" charset="0"/>
                <a:cs typeface="Times New Roman" pitchFamily="18" charset="0"/>
              </a:rPr>
              <a:t>f)   </a:t>
            </a:r>
            <a:r>
              <a:rPr lang="tr-TR" sz="1800" dirty="0" smtClean="0">
                <a:latin typeface="Times New Roman" pitchFamily="18" charset="0"/>
                <a:cs typeface="Times New Roman" pitchFamily="18" charset="0"/>
              </a:rPr>
              <a:t>Değerlendirme </a:t>
            </a:r>
            <a:r>
              <a:rPr lang="tr-TR" sz="1800" dirty="0" smtClean="0">
                <a:latin typeface="Times New Roman" pitchFamily="18" charset="0"/>
                <a:cs typeface="Times New Roman" pitchFamily="18" charset="0"/>
              </a:rPr>
              <a:t>ve araştırma katılan kişi bilgilendirilmiş onay vermeye yeter değil ise, uygun açıklamayı yaparak mümkün olduğu ölçüde katılımcının onayını almalı, ayrıca velisinden/vasisinden yazılı onay almalıdır.</a:t>
            </a:r>
          </a:p>
          <a:p>
            <a:pPr algn="just">
              <a:buNone/>
            </a:pPr>
            <a:endParaRPr lang="tr-TR" sz="1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196752"/>
            <a:ext cx="8229600" cy="4929411"/>
          </a:xfrm>
        </p:spPr>
        <p:txBody>
          <a:bodyPr>
            <a:normAutofit/>
          </a:bodyPr>
          <a:lstStyle/>
          <a:p>
            <a:pPr algn="just">
              <a:buNone/>
            </a:pPr>
            <a:r>
              <a:rPr lang="tr-TR" sz="2000" dirty="0" smtClean="0">
                <a:latin typeface="Times New Roman" pitchFamily="18" charset="0"/>
                <a:cs typeface="Times New Roman" pitchFamily="18" charset="0"/>
              </a:rPr>
              <a:t>g) Kimi </a:t>
            </a:r>
            <a:r>
              <a:rPr lang="tr-TR" sz="2000" dirty="0" smtClean="0">
                <a:latin typeface="Times New Roman" pitchFamily="18" charset="0"/>
                <a:cs typeface="Times New Roman" pitchFamily="18" charset="0"/>
              </a:rPr>
              <a:t>doğal gözlem ve arşiv araştırmaları gibi bilgilendirilmiş onay prosedürlerini kullanmayan araştırma ve değerlendirme çalışmalarını dizayn etmemeli ve yürütmemelidir. Ancak, araştırmanın özenli ve sorumlu bir şekilde gözden geçirilmesi sonucunda bilimsel, eğitsel ya da uygulamadaki önemi ve sağlayacağı yararlar göz önüne alındığında ve araştırmanın başka bir yöntemle yapılmasının olanaksız olması durumunda onay prosedürleri geçerli </a:t>
            </a:r>
            <a:r>
              <a:rPr lang="tr-TR" sz="2000" dirty="0" smtClean="0">
                <a:latin typeface="Times New Roman" pitchFamily="18" charset="0"/>
                <a:cs typeface="Times New Roman" pitchFamily="18" charset="0"/>
              </a:rPr>
              <a:t>değildir.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h</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Değerlendirme </a:t>
            </a:r>
            <a:r>
              <a:rPr lang="tr-TR" sz="2000" dirty="0" smtClean="0">
                <a:latin typeface="Times New Roman" pitchFamily="18" charset="0"/>
                <a:cs typeface="Times New Roman" pitchFamily="18" charset="0"/>
              </a:rPr>
              <a:t>ve araştırmaya katılanların uygun destekleyici hizmetlere ulaşabilmelerini sağlamak için gerekli önlemleri almalıdır.</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i</a:t>
            </a:r>
            <a:r>
              <a:rPr lang="tr-TR" sz="2000" dirty="0" smtClean="0">
                <a:latin typeface="Times New Roman" pitchFamily="18" charset="0"/>
                <a:cs typeface="Times New Roman" pitchFamily="18" charset="0"/>
              </a:rPr>
              <a:t>)   </a:t>
            </a:r>
            <a:r>
              <a:rPr lang="tr-TR" sz="2000" dirty="0" smtClean="0">
                <a:latin typeface="Times New Roman" pitchFamily="18" charset="0"/>
                <a:cs typeface="Times New Roman" pitchFamily="18" charset="0"/>
              </a:rPr>
              <a:t>Araştırma </a:t>
            </a:r>
            <a:r>
              <a:rPr lang="tr-TR" sz="2000" dirty="0" smtClean="0">
                <a:latin typeface="Times New Roman" pitchFamily="18" charset="0"/>
                <a:cs typeface="Times New Roman" pitchFamily="18" charset="0"/>
              </a:rPr>
              <a:t>ve değerlendirme yaparken, katılımcıları fiziksel ya da zihinsel sıkıntı, zarar, tehlike ya da yoksunluklardan korumalıdır</a:t>
            </a:r>
            <a:r>
              <a:rPr lang="tr-TR" sz="2000" dirty="0" smtClean="0">
                <a:latin typeface="Times New Roman" pitchFamily="18" charset="0"/>
                <a:cs typeface="Times New Roman" pitchFamily="18" charset="0"/>
              </a:rPr>
              <a:t>. </a:t>
            </a:r>
            <a:endParaRPr lang="tr-TR" sz="2000" dirty="0" smtClean="0">
              <a:latin typeface="Times New Roman" pitchFamily="18" charset="0"/>
              <a:cs typeface="Times New Roman" pitchFamily="18" charset="0"/>
            </a:endParaRP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2000" dirty="0" smtClean="0">
                <a:latin typeface="Times New Roman" pitchFamily="18" charset="0"/>
                <a:cs typeface="Times New Roman" pitchFamily="18" charset="0"/>
              </a:rPr>
              <a:t>j) </a:t>
            </a:r>
            <a:r>
              <a:rPr lang="tr-TR" sz="2000" dirty="0" smtClean="0">
                <a:latin typeface="Times New Roman" pitchFamily="18" charset="0"/>
                <a:cs typeface="Times New Roman" pitchFamily="18" charset="0"/>
              </a:rPr>
              <a:t> Hizmetlerin </a:t>
            </a:r>
            <a:r>
              <a:rPr lang="tr-TR" sz="2000" dirty="0" smtClean="0">
                <a:latin typeface="Times New Roman" pitchFamily="18" charset="0"/>
                <a:cs typeface="Times New Roman" pitchFamily="18" charset="0"/>
              </a:rPr>
              <a:t>değerlendirilmesi ile ilgili bilgilerini mesleki amaçla ve mesleki açıdan ilgili kişilerle paylaşmalıdır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k)  </a:t>
            </a:r>
            <a:r>
              <a:rPr lang="tr-TR" sz="2000" dirty="0" smtClean="0">
                <a:latin typeface="Times New Roman" pitchFamily="18" charset="0"/>
                <a:cs typeface="Times New Roman" pitchFamily="18" charset="0"/>
              </a:rPr>
              <a:t>Araştırma </a:t>
            </a:r>
            <a:r>
              <a:rPr lang="tr-TR" sz="2000" dirty="0" smtClean="0">
                <a:latin typeface="Times New Roman" pitchFamily="18" charset="0"/>
                <a:cs typeface="Times New Roman" pitchFamily="18" charset="0"/>
              </a:rPr>
              <a:t>ve değerlendirme yaparken katılımcıların isimlerinin ve elde edilen verilerin açıklanmamasını ve gizliliğinin sağlanmasını güvence altına almalı; gizlilik ilkesi, gizliliğin sağlanması için alınacak önlemlerin sınırları ve araştırma bittikten sonra elde edilen verileri içeren kayıtların yok edileceği konularında bilgi vermelidir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l)  </a:t>
            </a:r>
            <a:r>
              <a:rPr lang="tr-TR" sz="2000" dirty="0" smtClean="0">
                <a:latin typeface="Times New Roman" pitchFamily="18" charset="0"/>
                <a:cs typeface="Times New Roman" pitchFamily="18" charset="0"/>
              </a:rPr>
              <a:t>Değerlendirme </a:t>
            </a:r>
            <a:r>
              <a:rPr lang="tr-TR" sz="2000" dirty="0" smtClean="0">
                <a:latin typeface="Times New Roman" pitchFamily="18" charset="0"/>
                <a:cs typeface="Times New Roman" pitchFamily="18" charset="0"/>
              </a:rPr>
              <a:t>ve araştırma sonuçlarını açıklarken (katılımcıların açığa vurma konusundaki bilgilendirilmiş onaylarını almadıkları sürece) kimlik bilgilerinin yok edilmesi suretiyle gizliliği sağlamalıdır.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gn="just">
              <a:buNone/>
            </a:pPr>
            <a:r>
              <a:rPr lang="tr-TR" sz="2000" dirty="0" smtClean="0">
                <a:latin typeface="Times New Roman" pitchFamily="18" charset="0"/>
                <a:cs typeface="Times New Roman" pitchFamily="18" charset="0"/>
              </a:rPr>
              <a:t>m) Değerlendirme </a:t>
            </a:r>
            <a:r>
              <a:rPr lang="tr-TR" sz="2000" dirty="0" smtClean="0">
                <a:latin typeface="Times New Roman" pitchFamily="18" charset="0"/>
                <a:cs typeface="Times New Roman" pitchFamily="18" charset="0"/>
              </a:rPr>
              <a:t>ve araştırma bulgularını gerçeğe uygun olarak yayınlamalıdır. Gerçekdışı ya da hatalı sonuçlar üretmemeli ve standart yayın yöntemleri kullanıldığında yayınlanan verilerde hatalar belirlenmesi halinde bunları düzeltmelidir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n)  </a:t>
            </a:r>
            <a:r>
              <a:rPr lang="tr-TR" sz="2000" dirty="0" smtClean="0">
                <a:latin typeface="Times New Roman" pitchFamily="18" charset="0"/>
                <a:cs typeface="Times New Roman" pitchFamily="18" charset="0"/>
              </a:rPr>
              <a:t>Araştırma </a:t>
            </a:r>
            <a:r>
              <a:rPr lang="tr-TR" sz="2000" dirty="0" smtClean="0">
                <a:latin typeface="Times New Roman" pitchFamily="18" charset="0"/>
                <a:cs typeface="Times New Roman" pitchFamily="18" charset="0"/>
              </a:rPr>
              <a:t>ve değerlendirme çalışmalarında çıkar çatışmalarına karşı duyarlı olmalı; bunlardan kaçınmalı; katılımcılarla ikili ilişkilere girmemeli; mevcut ya da olası çıkar çatışmaları hakkında araştırma ve değerlendirme sürecine giren katılımcıları bilgilendirmeli; böyle bir sorun ortaya çıktığında onların ortak yararlarının temel alındığı bir çözüm yolu bulunmalıdır</a:t>
            </a:r>
            <a:r>
              <a:rPr lang="tr-TR" sz="2000" dirty="0" smtClean="0">
                <a:latin typeface="Times New Roman" pitchFamily="18" charset="0"/>
                <a:cs typeface="Times New Roman" pitchFamily="18" charset="0"/>
              </a:rPr>
              <a:t>.</a:t>
            </a: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o)  </a:t>
            </a:r>
            <a:r>
              <a:rPr lang="tr-TR" sz="2000" dirty="0" smtClean="0">
                <a:latin typeface="Times New Roman" pitchFamily="18" charset="0"/>
                <a:cs typeface="Times New Roman" pitchFamily="18" charset="0"/>
              </a:rPr>
              <a:t>Araştırma </a:t>
            </a:r>
            <a:r>
              <a:rPr lang="tr-TR" sz="2000" dirty="0" smtClean="0">
                <a:latin typeface="Times New Roman" pitchFamily="18" charset="0"/>
                <a:cs typeface="Times New Roman" pitchFamily="18" charset="0"/>
              </a:rPr>
              <a:t>uygulamalarının sorumlu bir biçimde nasıl yapılacağı konusunda kendisini; varsa, öğrencilerini ve meslektaşlarını geliştirmelidir.</a:t>
            </a:r>
          </a:p>
          <a:p>
            <a:pPr algn="just">
              <a:buNone/>
            </a:pPr>
            <a:endParaRPr lang="tr-TR"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108</Words>
  <Application>Microsoft Office PowerPoint</Application>
  <PresentationFormat>Ekran Gösterisi (4:3)</PresentationFormat>
  <Paragraphs>37</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Sosyal Hizmet Mesleğine İlişkin Etik Sorumluluklar </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Mesleğine İlişkin Etik Sorumluluklar </dc:title>
  <dc:creator>İrfan Doğan</dc:creator>
  <cp:lastModifiedBy>sbf</cp:lastModifiedBy>
  <cp:revision>19</cp:revision>
  <dcterms:created xsi:type="dcterms:W3CDTF">2017-11-13T09:32:21Z</dcterms:created>
  <dcterms:modified xsi:type="dcterms:W3CDTF">2017-11-13T09:40:16Z</dcterms:modified>
</cp:coreProperties>
</file>