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34"/>
  </p:notesMasterIdLst>
  <p:sldIdLst>
    <p:sldId id="257" r:id="rId2"/>
    <p:sldId id="371" r:id="rId3"/>
    <p:sldId id="372" r:id="rId4"/>
    <p:sldId id="373" r:id="rId5"/>
    <p:sldId id="327" r:id="rId6"/>
    <p:sldId id="374" r:id="rId7"/>
    <p:sldId id="328" r:id="rId8"/>
    <p:sldId id="367" r:id="rId9"/>
    <p:sldId id="368" r:id="rId10"/>
    <p:sldId id="369" r:id="rId11"/>
    <p:sldId id="370" r:id="rId12"/>
    <p:sldId id="375" r:id="rId13"/>
    <p:sldId id="383" r:id="rId14"/>
    <p:sldId id="342" r:id="rId15"/>
    <p:sldId id="376" r:id="rId16"/>
    <p:sldId id="384" r:id="rId17"/>
    <p:sldId id="379" r:id="rId18"/>
    <p:sldId id="380" r:id="rId19"/>
    <p:sldId id="378" r:id="rId20"/>
    <p:sldId id="360" r:id="rId21"/>
    <p:sldId id="381" r:id="rId22"/>
    <p:sldId id="393" r:id="rId23"/>
    <p:sldId id="382" r:id="rId24"/>
    <p:sldId id="385" r:id="rId25"/>
    <p:sldId id="386" r:id="rId26"/>
    <p:sldId id="394" r:id="rId27"/>
    <p:sldId id="366" r:id="rId28"/>
    <p:sldId id="387" r:id="rId29"/>
    <p:sldId id="388" r:id="rId30"/>
    <p:sldId id="389" r:id="rId31"/>
    <p:sldId id="390" r:id="rId32"/>
    <p:sldId id="277" r:id="rId3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00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Açık Stil 1 - Vurgu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Açık Stil 1 - Vurgu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Açık Stil 1 - Vurgu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Açık Stil 1 - Vurgu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Orta Stil 2 - Vurgu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6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29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userId="6eb385fbd599c2de" providerId="LiveId" clId="{11669893-AC3C-4EFD-AB5A-520F83C374C4}"/>
    <pc:docChg chg="modSld">
      <pc:chgData name="" userId="6eb385fbd599c2de" providerId="LiveId" clId="{11669893-AC3C-4EFD-AB5A-520F83C374C4}" dt="2021-05-25T10:16:27.645" v="21" actId="20577"/>
      <pc:docMkLst>
        <pc:docMk/>
      </pc:docMkLst>
      <pc:sldChg chg="modSp">
        <pc:chgData name="" userId="6eb385fbd599c2de" providerId="LiveId" clId="{11669893-AC3C-4EFD-AB5A-520F83C374C4}" dt="2021-05-25T10:16:27.645" v="21" actId="20577"/>
        <pc:sldMkLst>
          <pc:docMk/>
          <pc:sldMk cId="4171362958" sldId="360"/>
        </pc:sldMkLst>
        <pc:spChg chg="mod">
          <ac:chgData name="" userId="6eb385fbd599c2de" providerId="LiveId" clId="{11669893-AC3C-4EFD-AB5A-520F83C374C4}" dt="2021-05-25T10:16:27.645" v="21" actId="20577"/>
          <ac:spMkLst>
            <pc:docMk/>
            <pc:sldMk cId="4171362958" sldId="360"/>
            <ac:spMk id="2" creationId="{00000000-0000-0000-0000-000000000000}"/>
          </ac:spMkLst>
        </pc:spChg>
      </pc:sldChg>
      <pc:sldChg chg="modSp">
        <pc:chgData name="" userId="6eb385fbd599c2de" providerId="LiveId" clId="{11669893-AC3C-4EFD-AB5A-520F83C374C4}" dt="2021-05-25T10:13:40.081" v="19" actId="20577"/>
        <pc:sldMkLst>
          <pc:docMk/>
          <pc:sldMk cId="1034194838" sldId="376"/>
        </pc:sldMkLst>
        <pc:graphicFrameChg chg="modGraphic">
          <ac:chgData name="" userId="6eb385fbd599c2de" providerId="LiveId" clId="{11669893-AC3C-4EFD-AB5A-520F83C374C4}" dt="2021-05-25T10:13:40.081" v="19" actId="20577"/>
          <ac:graphicFrameMkLst>
            <pc:docMk/>
            <pc:sldMk cId="1034194838" sldId="376"/>
            <ac:graphicFrameMk id="7" creationId="{00000000-0000-0000-0000-000000000000}"/>
          </ac:graphicFrameMkLst>
        </pc:graphicFrame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C894BA-5F33-489D-ACDE-82B58EA5129D}" type="datetimeFigureOut">
              <a:rPr lang="en-US" smtClean="0"/>
              <a:pPr/>
              <a:t>5/25/2021</a:t>
            </a:fld>
            <a:endParaRPr lang="en-US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0C7DD4-3DAB-471E-9294-1417E9F8FE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1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Dikdörtgen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Dikdörtgen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Başlık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8 Alt Başlık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/>
              <a:t>Asıl alt başlık stilini düzenlemek için tıklayın</a:t>
            </a:r>
            <a:endParaRPr kumimoji="0" lang="en-US"/>
          </a:p>
        </p:txBody>
      </p:sp>
      <p:sp>
        <p:nvSpPr>
          <p:cNvPr id="28" name="27 Veri Yer Tutucusu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77EC3A7-D815-4941-BA11-C4B05B5B2D38}" type="datetime1">
              <a:rPr lang="en-US" smtClean="0"/>
              <a:pPr/>
              <a:t>5/25/2021</a:t>
            </a:fld>
            <a:endParaRPr lang="tr-TR"/>
          </a:p>
        </p:txBody>
      </p:sp>
      <p:sp>
        <p:nvSpPr>
          <p:cNvPr id="17" name="16 Altbilgi Yer Tutucusu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tr-TR"/>
              <a:t>FDE 216-FP</a:t>
            </a:r>
          </a:p>
        </p:txBody>
      </p:sp>
      <p:sp>
        <p:nvSpPr>
          <p:cNvPr id="29" name="28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F2F9F7-2154-4FF4-A5B6-CD427F3B2732}" type="datetime1">
              <a:rPr lang="en-US" smtClean="0"/>
              <a:pPr/>
              <a:t>5/25/2021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8F8B377-3BD7-4D62-A5F2-4C3D6DF4C3B0}" type="datetime1">
              <a:rPr lang="en-US" smtClean="0"/>
              <a:pPr/>
              <a:t>5/25/2021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7" name="6 Dikdörtgen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A1807-4F15-4BCD-BCD3-327C2D3ABF99}" type="datetime1">
              <a:rPr lang="en-US" smtClean="0"/>
              <a:pPr/>
              <a:t>5/25/2021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8" name="7 İçerik Yer Tutucusu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/>
              <a:t>Asıl metin stillerini düzenle</a:t>
            </a:r>
          </a:p>
        </p:txBody>
      </p:sp>
      <p:sp>
        <p:nvSpPr>
          <p:cNvPr id="7" name="6 Dikdörtgen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AF53C-1D5C-4810-BFC6-120B0EC5C8DE}" type="datetime1">
              <a:rPr lang="en-US" smtClean="0"/>
              <a:pPr/>
              <a:t>5/25/2021</a:t>
            </a:fld>
            <a:endParaRPr lang="tr-TR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5153E53-1D5C-4D17-9CEE-2939BBAB07C1}" type="datetime1">
              <a:rPr lang="en-US" smtClean="0"/>
              <a:pPr/>
              <a:t>5/25/2021</a:t>
            </a:fld>
            <a:endParaRPr lang="tr-TR"/>
          </a:p>
        </p:txBody>
      </p:sp>
      <p:sp>
        <p:nvSpPr>
          <p:cNvPr id="10" name="9 Slayt Numarası Yer Tutucusu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11 Altbilgi Yer Tutucusu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tr-TR"/>
              <a:t>FDE 216-FP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1" name="10 İçerik Yer Tutucusu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3" name="12 İçerik Yer Tutucusu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74D5A0AB-CE4A-45E5-A7B5-FD7763201396}" type="datetime1">
              <a:rPr lang="en-US" smtClean="0"/>
              <a:pPr/>
              <a:t>5/25/2021</a:t>
            </a:fld>
            <a:endParaRPr lang="tr-TR"/>
          </a:p>
        </p:txBody>
      </p:sp>
      <p:sp>
        <p:nvSpPr>
          <p:cNvPr id="12" name="11 Slayt Numarası Yer Tutucusu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tr-TR"/>
              <a:t>FDE 216-FP</a:t>
            </a:r>
          </a:p>
        </p:txBody>
      </p:sp>
      <p:sp>
        <p:nvSpPr>
          <p:cNvPr id="16" name="15 Metin Yer Tutucusu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/>
              <a:t>Asıl metin stillerini düzenle</a:t>
            </a:r>
          </a:p>
        </p:txBody>
      </p:sp>
      <p:sp>
        <p:nvSpPr>
          <p:cNvPr id="15" name="14 Metin Yer Tutucusu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tr-TR"/>
              <a:t>Asıl metin stillerini düzenle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F6C94-4E3A-4F45-8346-A642D02C041D}" type="datetime1">
              <a:rPr lang="en-US" smtClean="0"/>
              <a:pPr/>
              <a:t>5/25/2021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3A955-6C41-456A-83DD-252F4AF20156}" type="datetime1">
              <a:rPr lang="en-US" smtClean="0"/>
              <a:pPr/>
              <a:t>5/25/2021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8F4B5-C77B-47AD-A0C2-9CFEC10F9876}" type="datetime1">
              <a:rPr lang="en-US" smtClean="0"/>
              <a:pPr/>
              <a:t>5/25/2021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</a:t>
            </a:r>
          </a:p>
        </p:txBody>
      </p:sp>
      <p:sp>
        <p:nvSpPr>
          <p:cNvPr id="9" name="8 İçerik Yer Tutucusu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tr-TR"/>
              <a:t>Asıl metin stillerini düzenle</a:t>
            </a:r>
          </a:p>
          <a:p>
            <a:pPr lvl="1" eaLnBrk="1" latinLnBrk="0" hangingPunct="1"/>
            <a:r>
              <a:rPr lang="tr-TR"/>
              <a:t>İkinci düzey</a:t>
            </a:r>
          </a:p>
          <a:p>
            <a:pPr lvl="2" eaLnBrk="1" latinLnBrk="0" hangingPunct="1"/>
            <a:r>
              <a:rPr lang="tr-TR"/>
              <a:t>Üçüncü düzey</a:t>
            </a:r>
          </a:p>
          <a:p>
            <a:pPr lvl="3" eaLnBrk="1" latinLnBrk="0" hangingPunct="1"/>
            <a:r>
              <a:rPr lang="tr-TR"/>
              <a:t>Dördüncü düzey</a:t>
            </a:r>
          </a:p>
          <a:p>
            <a:pPr lvl="4" eaLnBrk="1" latinLnBrk="0" hangingPunct="1"/>
            <a:r>
              <a:rPr lang="tr-TR"/>
              <a:t>Beşinci düzey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r-TR"/>
              <a:t>Asıl metin stillerini düzenle</a:t>
            </a:r>
          </a:p>
        </p:txBody>
      </p:sp>
      <p:sp>
        <p:nvSpPr>
          <p:cNvPr id="8" name="7 Dikdörtgen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Dikdörtgen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1" name="10 Dikdörtgen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Veri Yer Tutucusu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70C082ED-1B5E-4E0B-960D-DDECA75A5805}" type="datetime1">
              <a:rPr lang="en-US" smtClean="0"/>
              <a:pPr/>
              <a:t>5/25/2021</a:t>
            </a:fld>
            <a:endParaRPr lang="tr-TR"/>
          </a:p>
        </p:txBody>
      </p:sp>
      <p:sp>
        <p:nvSpPr>
          <p:cNvPr id="13" name="12 Slayt Numarası Yer Tutucusu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4" name="13 Altbilgi Yer Tutucusu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r>
              <a:rPr lang="tr-TR"/>
              <a:t>FDE 216-FP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/>
              <a:t>Resim eklemek için simgeyi tıklatın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Başlık Yer Tutucusu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r-TR"/>
              <a:t>Asıl başlık stili için tıklatın</a:t>
            </a:r>
            <a:endParaRPr kumimoji="0" lang="en-US"/>
          </a:p>
        </p:txBody>
      </p:sp>
      <p:sp>
        <p:nvSpPr>
          <p:cNvPr id="13" name="12 Metin Yer Tutucusu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/>
              <a:t>Asıl metin stillerini düzenlemek için tıklatın</a:t>
            </a:r>
          </a:p>
          <a:p>
            <a:pPr lvl="1" eaLnBrk="1" latinLnBrk="0" hangingPunct="1"/>
            <a:r>
              <a:rPr kumimoji="0" lang="tr-TR"/>
              <a:t>İkinci düzey</a:t>
            </a:r>
          </a:p>
          <a:p>
            <a:pPr lvl="2" eaLnBrk="1" latinLnBrk="0" hangingPunct="1"/>
            <a:r>
              <a:rPr kumimoji="0" lang="tr-TR"/>
              <a:t>Üçüncü düzey</a:t>
            </a:r>
          </a:p>
          <a:p>
            <a:pPr lvl="3" eaLnBrk="1" latinLnBrk="0" hangingPunct="1"/>
            <a:r>
              <a:rPr kumimoji="0" lang="tr-TR"/>
              <a:t>Dördüncü düzey</a:t>
            </a:r>
          </a:p>
          <a:p>
            <a:pPr lvl="4" eaLnBrk="1" latinLnBrk="0" hangingPunct="1"/>
            <a:r>
              <a:rPr kumimoji="0" lang="tr-TR"/>
              <a:t>Beşinci düzey</a:t>
            </a:r>
            <a:endParaRPr kumimoji="0" lang="en-US"/>
          </a:p>
        </p:txBody>
      </p:sp>
      <p:sp>
        <p:nvSpPr>
          <p:cNvPr id="14" name="13 Veri Yer Tutucusu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277E649-0496-4E9D-97EC-916438113347}" type="datetime1">
              <a:rPr lang="en-US" smtClean="0"/>
              <a:pPr/>
              <a:t>5/25/2021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r>
              <a:rPr lang="tr-TR"/>
              <a:t>FDE 216-FP</a:t>
            </a:r>
          </a:p>
        </p:txBody>
      </p:sp>
      <p:sp>
        <p:nvSpPr>
          <p:cNvPr id="7" name="6 Dikdörtgen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Dikdörtgen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8 Dikdörtgen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22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818866D-0444-4E98-9157-10C2F682FBB5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57158" y="601677"/>
            <a:ext cx="8458200" cy="2541571"/>
          </a:xfrm>
        </p:spPr>
        <p:txBody>
          <a:bodyPr>
            <a:noAutofit/>
          </a:bodyPr>
          <a:lstStyle/>
          <a:p>
            <a:pPr algn="ctr"/>
            <a:r>
              <a:rPr lang="tr-TR" sz="7200" b="1" dirty="0"/>
              <a:t>PACKAGING of </a:t>
            </a:r>
            <a:r>
              <a:rPr lang="tr-TR" sz="7200" b="1" dirty="0" err="1"/>
              <a:t>beverages</a:t>
            </a:r>
            <a:endParaRPr lang="tr-TR" sz="60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2334" y="3888828"/>
            <a:ext cx="6751942" cy="202849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r-TR" b="1" dirty="0" err="1">
                <a:solidFill>
                  <a:schemeClr val="tx1"/>
                </a:solidFill>
              </a:rPr>
              <a:t>Instructor</a:t>
            </a:r>
            <a:endParaRPr lang="tr-TR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tr-TR" dirty="0" err="1">
                <a:solidFill>
                  <a:schemeClr val="tx1"/>
                </a:solidFill>
              </a:rPr>
              <a:t>Assist</a:t>
            </a:r>
            <a:r>
              <a:rPr lang="tr-TR" dirty="0">
                <a:solidFill>
                  <a:schemeClr val="tx1"/>
                </a:solidFill>
              </a:rPr>
              <a:t>. Prof. Dr. Eda </a:t>
            </a:r>
            <a:r>
              <a:rPr lang="tr-TR" dirty="0" err="1">
                <a:solidFill>
                  <a:schemeClr val="tx1"/>
                </a:solidFill>
              </a:rPr>
              <a:t>Demirok</a:t>
            </a:r>
            <a:r>
              <a:rPr lang="tr-TR" dirty="0">
                <a:solidFill>
                  <a:schemeClr val="tx1"/>
                </a:solidFill>
              </a:rPr>
              <a:t> Soncu</a:t>
            </a:r>
          </a:p>
          <a:p>
            <a:pPr>
              <a:spcBef>
                <a:spcPts val="0"/>
              </a:spcBef>
            </a:pPr>
            <a:r>
              <a:rPr lang="tr-TR" dirty="0">
                <a:solidFill>
                  <a:schemeClr val="tx1"/>
                </a:solidFill>
              </a:rPr>
              <a:t>E-mail: </a:t>
            </a:r>
            <a:r>
              <a:rPr lang="tr-TR" b="1" dirty="0" err="1">
                <a:solidFill>
                  <a:schemeClr val="tx1"/>
                </a:solidFill>
              </a:rPr>
              <a:t>edemirok</a:t>
            </a:r>
            <a:r>
              <a:rPr lang="tr-TR" b="1" dirty="0">
                <a:solidFill>
                  <a:schemeClr val="tx1"/>
                </a:solidFill>
              </a:rPr>
              <a:t>@</a:t>
            </a:r>
            <a:r>
              <a:rPr lang="tr-TR" b="1" dirty="0" err="1">
                <a:solidFill>
                  <a:schemeClr val="tx1"/>
                </a:solidFill>
              </a:rPr>
              <a:t>eng</a:t>
            </a:r>
            <a:r>
              <a:rPr lang="tr-TR" b="1" dirty="0">
                <a:solidFill>
                  <a:schemeClr val="tx1"/>
                </a:solidFill>
              </a:rPr>
              <a:t>.</a:t>
            </a:r>
            <a:r>
              <a:rPr lang="tr-TR" b="1" dirty="0" err="1">
                <a:solidFill>
                  <a:schemeClr val="tx1"/>
                </a:solidFill>
              </a:rPr>
              <a:t>ankara</a:t>
            </a:r>
            <a:r>
              <a:rPr lang="tr-TR" b="1" dirty="0">
                <a:solidFill>
                  <a:schemeClr val="tx1"/>
                </a:solidFill>
              </a:rPr>
              <a:t>.edu.tr</a:t>
            </a:r>
          </a:p>
          <a:p>
            <a:pPr>
              <a:spcBef>
                <a:spcPts val="0"/>
              </a:spcBef>
            </a:pPr>
            <a:r>
              <a:rPr lang="tr-TR" dirty="0">
                <a:solidFill>
                  <a:schemeClr val="tx1"/>
                </a:solidFill>
              </a:rPr>
              <a:t>Phone: +90312 203 3300 (3639 </a:t>
            </a:r>
            <a:r>
              <a:rPr lang="tr-TR" dirty="0" err="1">
                <a:solidFill>
                  <a:schemeClr val="tx1"/>
                </a:solidFill>
              </a:rPr>
              <a:t>ext</a:t>
            </a:r>
            <a:r>
              <a:rPr lang="tr-TR" dirty="0">
                <a:solidFill>
                  <a:schemeClr val="tx1"/>
                </a:solidFill>
              </a:rPr>
              <a:t>.)</a:t>
            </a:r>
          </a:p>
          <a:p>
            <a:pPr>
              <a:spcBef>
                <a:spcPts val="0"/>
              </a:spcBef>
            </a:pPr>
            <a:r>
              <a:rPr lang="tr-TR" dirty="0">
                <a:solidFill>
                  <a:schemeClr val="tx1"/>
                </a:solidFill>
              </a:rPr>
              <a:t>Office: 2</a:t>
            </a:r>
            <a:r>
              <a:rPr lang="tr-TR" baseline="30000" dirty="0">
                <a:solidFill>
                  <a:schemeClr val="tx1"/>
                </a:solidFill>
              </a:rPr>
              <a:t>nd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floor</a:t>
            </a:r>
            <a:r>
              <a:rPr lang="tr-TR" dirty="0">
                <a:solidFill>
                  <a:schemeClr val="tx1"/>
                </a:solidFill>
              </a:rPr>
              <a:t> #212</a:t>
            </a: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3050240" y="6103187"/>
            <a:ext cx="5765118" cy="55971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Fde</a:t>
            </a:r>
            <a:r>
              <a:rPr lang="tr-TR" sz="2400" b="1" dirty="0">
                <a:solidFill>
                  <a:schemeClr val="tx1"/>
                </a:solidFill>
              </a:rPr>
              <a:t> 216 </a:t>
            </a:r>
            <a:r>
              <a:rPr lang="tr-TR" sz="2400" b="1" dirty="0" err="1">
                <a:solidFill>
                  <a:schemeClr val="tx1"/>
                </a:solidFill>
              </a:rPr>
              <a:t>food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packagıng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62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/>
              <a:t>What</a:t>
            </a:r>
            <a:r>
              <a:rPr lang="tr-TR" b="1" dirty="0"/>
              <a:t> is </a:t>
            </a:r>
            <a:r>
              <a:rPr lang="tr-TR" b="1" dirty="0" err="1"/>
              <a:t>the</a:t>
            </a:r>
            <a:r>
              <a:rPr lang="tr-TR" b="1" dirty="0"/>
              <a:t> </a:t>
            </a:r>
            <a:r>
              <a:rPr lang="tr-TR" b="1" dirty="0" err="1"/>
              <a:t>solution</a:t>
            </a:r>
            <a:r>
              <a:rPr lang="tr-TR" b="1" dirty="0"/>
              <a:t> </a:t>
            </a:r>
            <a:r>
              <a:rPr lang="tr-TR" b="1" dirty="0" err="1"/>
              <a:t>for</a:t>
            </a:r>
            <a:r>
              <a:rPr lang="tr-TR" b="1" dirty="0"/>
              <a:t> </a:t>
            </a:r>
            <a:r>
              <a:rPr lang="tr-TR" b="1" dirty="0" err="1"/>
              <a:t>oxidation</a:t>
            </a:r>
            <a:r>
              <a:rPr lang="tr-TR" b="1" dirty="0"/>
              <a:t>?</a:t>
            </a:r>
            <a:endParaRPr lang="en-US" b="1" dirty="0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B624-E152-4E55-AFD9-4281C9498B1B}" type="datetime1">
              <a:rPr lang="en-US" smtClean="0"/>
              <a:pPr/>
              <a:t>5/25/2021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10</a:t>
            </a:fld>
            <a:endParaRPr lang="tr-TR"/>
          </a:p>
        </p:txBody>
      </p:sp>
      <p:sp>
        <p:nvSpPr>
          <p:cNvPr id="10" name="9 İçerik Yer Tutucusu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options</a:t>
            </a:r>
            <a:r>
              <a:rPr lang="tr-TR" sz="2800" dirty="0"/>
              <a:t> </a:t>
            </a:r>
            <a:r>
              <a:rPr lang="tr-TR" sz="2800" dirty="0" err="1"/>
              <a:t>for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prevention</a:t>
            </a:r>
            <a:r>
              <a:rPr lang="tr-TR" sz="2800" dirty="0"/>
              <a:t> of </a:t>
            </a:r>
            <a:r>
              <a:rPr lang="tr-TR" sz="2800" dirty="0" err="1"/>
              <a:t>oxygen</a:t>
            </a:r>
            <a:r>
              <a:rPr lang="tr-TR" sz="2800" dirty="0"/>
              <a:t> </a:t>
            </a:r>
            <a:r>
              <a:rPr lang="tr-TR" sz="2800" dirty="0" err="1"/>
              <a:t>or</a:t>
            </a:r>
            <a:r>
              <a:rPr lang="tr-TR" sz="2800" dirty="0"/>
              <a:t> </a:t>
            </a:r>
            <a:r>
              <a:rPr lang="tr-TR" sz="2800" dirty="0" err="1"/>
              <a:t>light</a:t>
            </a:r>
            <a:r>
              <a:rPr lang="tr-TR" sz="2800" dirty="0"/>
              <a:t> </a:t>
            </a:r>
            <a:r>
              <a:rPr lang="tr-TR" sz="2800" dirty="0" err="1"/>
              <a:t>induced</a:t>
            </a:r>
            <a:r>
              <a:rPr lang="tr-TR" sz="2800" dirty="0"/>
              <a:t> </a:t>
            </a:r>
            <a:r>
              <a:rPr lang="tr-TR" sz="2800" dirty="0" err="1"/>
              <a:t>oxidation</a:t>
            </a:r>
            <a:endParaRPr lang="tr-TR" sz="2800" dirty="0"/>
          </a:p>
          <a:p>
            <a:pPr lvl="2"/>
            <a:r>
              <a:rPr lang="tr-TR" sz="2800" b="1" dirty="0" err="1">
                <a:solidFill>
                  <a:srgbClr val="0000FF"/>
                </a:solidFill>
              </a:rPr>
              <a:t>The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use</a:t>
            </a:r>
            <a:r>
              <a:rPr lang="tr-TR" sz="2800" b="1" dirty="0">
                <a:solidFill>
                  <a:srgbClr val="0000FF"/>
                </a:solidFill>
              </a:rPr>
              <a:t> of </a:t>
            </a:r>
            <a:r>
              <a:rPr lang="tr-TR" sz="2800" b="1" dirty="0" err="1">
                <a:solidFill>
                  <a:srgbClr val="0000FF"/>
                </a:solidFill>
              </a:rPr>
              <a:t>ascorbic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acid</a:t>
            </a:r>
            <a:r>
              <a:rPr lang="tr-TR" sz="2800" dirty="0"/>
              <a:t>, as O</a:t>
            </a:r>
            <a:r>
              <a:rPr lang="tr-TR" sz="2800" baseline="-25000" dirty="0"/>
              <a:t>2</a:t>
            </a:r>
            <a:r>
              <a:rPr lang="tr-TR" sz="2800" dirty="0"/>
              <a:t> </a:t>
            </a:r>
            <a:r>
              <a:rPr lang="tr-TR" sz="2800" dirty="0" err="1"/>
              <a:t>scavenger</a:t>
            </a:r>
            <a:endParaRPr lang="tr-TR" sz="2800" dirty="0"/>
          </a:p>
          <a:p>
            <a:pPr lvl="2"/>
            <a:r>
              <a:rPr lang="tr-TR" sz="2800" b="1" dirty="0" err="1"/>
              <a:t>The</a:t>
            </a:r>
            <a:r>
              <a:rPr lang="tr-TR" sz="2800" b="1" dirty="0"/>
              <a:t> </a:t>
            </a:r>
            <a:r>
              <a:rPr lang="tr-TR" sz="2800" b="1" dirty="0" err="1"/>
              <a:t>use</a:t>
            </a:r>
            <a:r>
              <a:rPr lang="tr-TR" sz="2800" b="1" dirty="0"/>
              <a:t> of </a:t>
            </a:r>
            <a:r>
              <a:rPr lang="tr-TR" sz="2800" b="1" dirty="0" err="1"/>
              <a:t>antioxidants</a:t>
            </a:r>
            <a:endParaRPr lang="tr-TR" sz="2800" b="1" dirty="0"/>
          </a:p>
          <a:p>
            <a:pPr lvl="2"/>
            <a:r>
              <a:rPr lang="tr-TR" sz="2800" b="1" dirty="0" err="1">
                <a:solidFill>
                  <a:srgbClr val="C00000"/>
                </a:solidFill>
              </a:rPr>
              <a:t>The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tr-TR" sz="2800" b="1" dirty="0" err="1">
                <a:solidFill>
                  <a:srgbClr val="C00000"/>
                </a:solidFill>
              </a:rPr>
              <a:t>use</a:t>
            </a:r>
            <a:r>
              <a:rPr lang="tr-TR" sz="2800" b="1" dirty="0">
                <a:solidFill>
                  <a:srgbClr val="C00000"/>
                </a:solidFill>
              </a:rPr>
              <a:t> of metal </a:t>
            </a:r>
            <a:r>
              <a:rPr lang="tr-TR" sz="2800" b="1" dirty="0" err="1">
                <a:solidFill>
                  <a:srgbClr val="C00000"/>
                </a:solidFill>
              </a:rPr>
              <a:t>containers</a:t>
            </a:r>
            <a:r>
              <a:rPr lang="tr-TR" sz="2800" dirty="0"/>
              <a:t>, </a:t>
            </a:r>
            <a:r>
              <a:rPr lang="tr-TR" sz="2800" dirty="0" err="1"/>
              <a:t>which</a:t>
            </a:r>
            <a:r>
              <a:rPr lang="tr-TR" sz="2800" dirty="0"/>
              <a:t> </a:t>
            </a:r>
            <a:r>
              <a:rPr lang="tr-TR" sz="2800" dirty="0" err="1"/>
              <a:t>have</a:t>
            </a:r>
            <a:r>
              <a:rPr lang="tr-TR" sz="2800" dirty="0"/>
              <a:t> no-</a:t>
            </a:r>
            <a:r>
              <a:rPr lang="tr-TR" sz="2800" dirty="0" err="1"/>
              <a:t>light</a:t>
            </a:r>
            <a:r>
              <a:rPr lang="tr-TR" sz="2800" dirty="0"/>
              <a:t> </a:t>
            </a:r>
            <a:r>
              <a:rPr lang="tr-TR" sz="2800" dirty="0" err="1"/>
              <a:t>transmission</a:t>
            </a:r>
            <a:r>
              <a:rPr lang="tr-TR" sz="2800" dirty="0"/>
              <a:t>, </a:t>
            </a:r>
          </a:p>
          <a:p>
            <a:pPr lvl="2"/>
            <a:r>
              <a:rPr lang="tr-TR" sz="2800" b="1" dirty="0" err="1">
                <a:solidFill>
                  <a:srgbClr val="006600"/>
                </a:solidFill>
              </a:rPr>
              <a:t>The</a:t>
            </a:r>
            <a:r>
              <a:rPr lang="tr-TR" sz="2800" b="1" dirty="0">
                <a:solidFill>
                  <a:srgbClr val="006600"/>
                </a:solidFill>
              </a:rPr>
              <a:t> </a:t>
            </a:r>
            <a:r>
              <a:rPr lang="tr-TR" sz="2800" b="1" dirty="0" err="1">
                <a:solidFill>
                  <a:srgbClr val="006600"/>
                </a:solidFill>
              </a:rPr>
              <a:t>use</a:t>
            </a:r>
            <a:r>
              <a:rPr lang="tr-TR" sz="2800" b="1" dirty="0">
                <a:solidFill>
                  <a:srgbClr val="006600"/>
                </a:solidFill>
              </a:rPr>
              <a:t> of </a:t>
            </a:r>
            <a:r>
              <a:rPr lang="tr-TR" sz="2800" b="1" dirty="0" err="1">
                <a:solidFill>
                  <a:srgbClr val="006600"/>
                </a:solidFill>
              </a:rPr>
              <a:t>colored</a:t>
            </a:r>
            <a:r>
              <a:rPr lang="tr-TR" sz="2800" b="1" dirty="0">
                <a:solidFill>
                  <a:srgbClr val="006600"/>
                </a:solidFill>
              </a:rPr>
              <a:t> </a:t>
            </a:r>
            <a:r>
              <a:rPr lang="tr-TR" sz="2800" b="1" dirty="0" err="1">
                <a:solidFill>
                  <a:srgbClr val="006600"/>
                </a:solidFill>
              </a:rPr>
              <a:t>bottles</a:t>
            </a:r>
            <a:r>
              <a:rPr lang="tr-TR" sz="2800" b="1" dirty="0">
                <a:solidFill>
                  <a:srgbClr val="006600"/>
                </a:solidFill>
              </a:rPr>
              <a:t> </a:t>
            </a:r>
            <a:r>
              <a:rPr lang="tr-TR" sz="2800" dirty="0"/>
              <a:t>(</a:t>
            </a:r>
            <a:r>
              <a:rPr lang="tr-TR" sz="2800" dirty="0" err="1"/>
              <a:t>tinted</a:t>
            </a:r>
            <a:r>
              <a:rPr lang="tr-TR" sz="2800" dirty="0"/>
              <a:t> </a:t>
            </a:r>
            <a:r>
              <a:rPr lang="tr-TR" sz="2800" dirty="0" err="1"/>
              <a:t>packaging</a:t>
            </a:r>
            <a:r>
              <a:rPr lang="tr-TR" sz="2800" dirty="0"/>
              <a:t>) can minimize </a:t>
            </a:r>
            <a:r>
              <a:rPr lang="tr-TR" sz="2800" dirty="0" err="1"/>
              <a:t>light</a:t>
            </a:r>
            <a:r>
              <a:rPr lang="tr-TR" sz="2800" dirty="0"/>
              <a:t> </a:t>
            </a:r>
            <a:r>
              <a:rPr lang="tr-TR" sz="2800" dirty="0" err="1"/>
              <a:t>or</a:t>
            </a:r>
            <a:r>
              <a:rPr lang="tr-TR" sz="2800" dirty="0"/>
              <a:t> </a:t>
            </a:r>
            <a:r>
              <a:rPr lang="tr-TR" sz="2800" dirty="0" err="1"/>
              <a:t>oxygen</a:t>
            </a:r>
            <a:r>
              <a:rPr lang="tr-TR" sz="2800" dirty="0"/>
              <a:t>-</a:t>
            </a:r>
            <a:r>
              <a:rPr lang="tr-TR" sz="2800" dirty="0" err="1"/>
              <a:t>induced</a:t>
            </a:r>
            <a:r>
              <a:rPr lang="tr-TR" sz="2800" dirty="0"/>
              <a:t> </a:t>
            </a:r>
            <a:r>
              <a:rPr lang="tr-TR" sz="2800" dirty="0" err="1"/>
              <a:t>reactions</a:t>
            </a:r>
            <a:endParaRPr lang="tr-TR" sz="2800" dirty="0"/>
          </a:p>
          <a:p>
            <a:pPr lvl="2"/>
            <a:r>
              <a:rPr lang="tr-TR" sz="2800" b="1" dirty="0">
                <a:solidFill>
                  <a:srgbClr val="0000FF"/>
                </a:solidFill>
              </a:rPr>
              <a:t>D</a:t>
            </a:r>
            <a:r>
              <a:rPr lang="en-US" sz="2800" b="1" dirty="0" err="1">
                <a:solidFill>
                  <a:srgbClr val="0000FF"/>
                </a:solidFill>
              </a:rPr>
              <a:t>uring</a:t>
            </a:r>
            <a:r>
              <a:rPr lang="en-US" sz="2800" b="1" dirty="0">
                <a:solidFill>
                  <a:srgbClr val="0000FF"/>
                </a:solidFill>
              </a:rPr>
              <a:t> product mixing and packaging</a:t>
            </a:r>
            <a:r>
              <a:rPr lang="tr-TR" sz="2800" b="1" dirty="0">
                <a:solidFill>
                  <a:srgbClr val="0000FF"/>
                </a:solidFill>
              </a:rPr>
              <a:t>, </a:t>
            </a:r>
            <a:r>
              <a:rPr lang="tr-TR" sz="2800" b="1" dirty="0" err="1">
                <a:solidFill>
                  <a:srgbClr val="0000FF"/>
                </a:solidFill>
              </a:rPr>
              <a:t>prevention</a:t>
            </a:r>
            <a:r>
              <a:rPr lang="tr-TR" sz="2800" b="1" dirty="0">
                <a:solidFill>
                  <a:srgbClr val="0000FF"/>
                </a:solidFill>
              </a:rPr>
              <a:t> of </a:t>
            </a:r>
            <a:r>
              <a:rPr lang="tr-TR" sz="2800" b="1" dirty="0" err="1">
                <a:solidFill>
                  <a:srgbClr val="0000FF"/>
                </a:solidFill>
              </a:rPr>
              <a:t>oxygen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ingress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4194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/>
              <a:t>Effect</a:t>
            </a:r>
            <a:r>
              <a:rPr lang="tr-TR" b="1" dirty="0"/>
              <a:t> of </a:t>
            </a:r>
            <a:r>
              <a:rPr lang="tr-TR" b="1" dirty="0" err="1"/>
              <a:t>heat</a:t>
            </a:r>
            <a:r>
              <a:rPr lang="tr-TR" b="1" dirty="0"/>
              <a:t> on </a:t>
            </a:r>
            <a:r>
              <a:rPr lang="tr-TR" b="1" dirty="0" err="1"/>
              <a:t>beverage</a:t>
            </a:r>
            <a:r>
              <a:rPr lang="tr-TR" b="1" dirty="0"/>
              <a:t> </a:t>
            </a:r>
            <a:r>
              <a:rPr lang="tr-TR" b="1" dirty="0" err="1"/>
              <a:t>quality</a:t>
            </a:r>
            <a:endParaRPr lang="en-US" b="1" dirty="0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>
          <a:xfrm>
            <a:off x="6477000" y="6492875"/>
            <a:ext cx="2667000" cy="365125"/>
          </a:xfrm>
        </p:spPr>
        <p:txBody>
          <a:bodyPr/>
          <a:lstStyle/>
          <a:p>
            <a:pPr algn="r"/>
            <a:fld id="{C1CDB624-E152-4E55-AFD9-4281C9498B1B}" type="datetime1">
              <a:rPr lang="en-US" smtClean="0"/>
              <a:pPr algn="r"/>
              <a:t>5/25/2021</a:t>
            </a:fld>
            <a:endParaRPr lang="tr-TR" dirty="0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>
          <a:xfrm>
            <a:off x="3722917" y="6152956"/>
            <a:ext cx="5421083" cy="365125"/>
          </a:xfrm>
        </p:spPr>
        <p:txBody>
          <a:bodyPr/>
          <a:lstStyle/>
          <a:p>
            <a:r>
              <a:rPr lang="tr-TR" dirty="0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11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247650" y="1600200"/>
            <a:ext cx="8518398" cy="4495800"/>
          </a:xfrm>
        </p:spPr>
        <p:txBody>
          <a:bodyPr>
            <a:noAutofit/>
          </a:bodyPr>
          <a:lstStyle/>
          <a:p>
            <a:r>
              <a:rPr lang="en-US" sz="2700" dirty="0"/>
              <a:t>Depending on the type of product and its ingredients, pasteurization may be necessary to ensure</a:t>
            </a:r>
            <a:r>
              <a:rPr lang="tr-TR" sz="2700" dirty="0"/>
              <a:t> </a:t>
            </a:r>
            <a:r>
              <a:rPr lang="tr-TR" sz="2700" dirty="0" err="1"/>
              <a:t>microbiological</a:t>
            </a:r>
            <a:r>
              <a:rPr lang="tr-TR" sz="2700" dirty="0"/>
              <a:t> </a:t>
            </a:r>
            <a:r>
              <a:rPr lang="tr-TR" sz="2700" dirty="0" err="1"/>
              <a:t>stability</a:t>
            </a:r>
            <a:r>
              <a:rPr lang="tr-TR" sz="2700" dirty="0"/>
              <a:t> </a:t>
            </a:r>
            <a:r>
              <a:rPr lang="tr-TR" sz="2700" dirty="0" err="1"/>
              <a:t>for</a:t>
            </a:r>
            <a:r>
              <a:rPr lang="tr-TR" sz="2700" dirty="0"/>
              <a:t> </a:t>
            </a:r>
            <a:r>
              <a:rPr lang="tr-TR" sz="2700" dirty="0" err="1"/>
              <a:t>espeacially</a:t>
            </a:r>
            <a:r>
              <a:rPr lang="tr-TR" sz="2700" dirty="0"/>
              <a:t> </a:t>
            </a:r>
            <a:r>
              <a:rPr lang="tr-TR" sz="2700" dirty="0" err="1"/>
              <a:t>non</a:t>
            </a:r>
            <a:r>
              <a:rPr lang="tr-TR" sz="2700" dirty="0"/>
              <a:t>-</a:t>
            </a:r>
            <a:r>
              <a:rPr lang="tr-TR" sz="2700" dirty="0" err="1"/>
              <a:t>carbonated</a:t>
            </a:r>
            <a:r>
              <a:rPr lang="tr-TR" sz="2700" dirty="0"/>
              <a:t> </a:t>
            </a:r>
            <a:r>
              <a:rPr lang="tr-TR" sz="2700" dirty="0" err="1"/>
              <a:t>soft</a:t>
            </a:r>
            <a:r>
              <a:rPr lang="tr-TR" sz="2700" dirty="0"/>
              <a:t> </a:t>
            </a:r>
            <a:r>
              <a:rPr lang="tr-TR" sz="2700" dirty="0" err="1"/>
              <a:t>drinks</a:t>
            </a:r>
            <a:endParaRPr lang="tr-TR" sz="2700" dirty="0"/>
          </a:p>
          <a:p>
            <a:r>
              <a:rPr lang="tr-TR" sz="2700" dirty="0" err="1"/>
              <a:t>For</a:t>
            </a:r>
            <a:r>
              <a:rPr lang="tr-TR" sz="2700" dirty="0"/>
              <a:t> </a:t>
            </a:r>
            <a:r>
              <a:rPr lang="tr-TR" sz="2700" dirty="0" err="1"/>
              <a:t>this</a:t>
            </a:r>
            <a:r>
              <a:rPr lang="tr-TR" sz="2700" dirty="0"/>
              <a:t> </a:t>
            </a:r>
            <a:r>
              <a:rPr lang="tr-TR" sz="2700" dirty="0" err="1"/>
              <a:t>heat</a:t>
            </a:r>
            <a:r>
              <a:rPr lang="tr-TR" sz="2700" dirty="0"/>
              <a:t> </a:t>
            </a:r>
            <a:r>
              <a:rPr lang="tr-TR" sz="2700" dirty="0" err="1"/>
              <a:t>treatment</a:t>
            </a:r>
            <a:r>
              <a:rPr lang="tr-TR" sz="2700" dirty="0"/>
              <a:t>; </a:t>
            </a:r>
          </a:p>
          <a:p>
            <a:pPr lvl="2"/>
            <a:r>
              <a:rPr lang="tr-TR" sz="2700" b="1" dirty="0">
                <a:solidFill>
                  <a:srgbClr val="C00000"/>
                </a:solidFill>
              </a:rPr>
              <a:t>Time-</a:t>
            </a:r>
            <a:r>
              <a:rPr lang="tr-TR" sz="2700" b="1" dirty="0" err="1">
                <a:solidFill>
                  <a:srgbClr val="C00000"/>
                </a:solidFill>
              </a:rPr>
              <a:t>temperature</a:t>
            </a:r>
            <a:r>
              <a:rPr lang="tr-TR" sz="2700" b="1" dirty="0">
                <a:solidFill>
                  <a:srgbClr val="C00000"/>
                </a:solidFill>
              </a:rPr>
              <a:t> </a:t>
            </a:r>
            <a:r>
              <a:rPr lang="tr-TR" sz="2700" b="1" dirty="0" err="1">
                <a:solidFill>
                  <a:srgbClr val="C00000"/>
                </a:solidFill>
              </a:rPr>
              <a:t>condition</a:t>
            </a:r>
            <a:r>
              <a:rPr lang="tr-TR" sz="2700" b="1" dirty="0">
                <a:solidFill>
                  <a:srgbClr val="C00000"/>
                </a:solidFill>
              </a:rPr>
              <a:t> is </a:t>
            </a:r>
            <a:r>
              <a:rPr lang="tr-TR" sz="2700" b="1" dirty="0" err="1">
                <a:solidFill>
                  <a:srgbClr val="C00000"/>
                </a:solidFill>
              </a:rPr>
              <a:t>important</a:t>
            </a:r>
            <a:r>
              <a:rPr lang="tr-TR" sz="2700" dirty="0"/>
              <a:t>. </a:t>
            </a:r>
            <a:r>
              <a:rPr lang="tr-TR" sz="2700" dirty="0" err="1"/>
              <a:t>In</a:t>
            </a:r>
            <a:r>
              <a:rPr lang="tr-TR" sz="2700" dirty="0"/>
              <a:t> general </a:t>
            </a:r>
            <a:r>
              <a:rPr lang="tr-TR" sz="2700" b="1" dirty="0"/>
              <a:t>HTST (</a:t>
            </a:r>
            <a:r>
              <a:rPr lang="tr-TR" sz="2700" b="1" dirty="0" err="1"/>
              <a:t>high</a:t>
            </a:r>
            <a:r>
              <a:rPr lang="tr-TR" sz="2700" b="1" dirty="0"/>
              <a:t> </a:t>
            </a:r>
            <a:r>
              <a:rPr lang="tr-TR" sz="2700" b="1" dirty="0" err="1"/>
              <a:t>temperature</a:t>
            </a:r>
            <a:r>
              <a:rPr lang="tr-TR" sz="2700" b="1" dirty="0"/>
              <a:t> </a:t>
            </a:r>
            <a:r>
              <a:rPr lang="tr-TR" sz="2700" b="1" dirty="0" err="1"/>
              <a:t>short</a:t>
            </a:r>
            <a:r>
              <a:rPr lang="tr-TR" sz="2700" b="1" dirty="0"/>
              <a:t> time) </a:t>
            </a:r>
            <a:r>
              <a:rPr lang="tr-TR" sz="2700" dirty="0" err="1"/>
              <a:t>process</a:t>
            </a:r>
            <a:r>
              <a:rPr lang="tr-TR" sz="2700" dirty="0"/>
              <a:t> is </a:t>
            </a:r>
            <a:r>
              <a:rPr lang="tr-TR" sz="2700" dirty="0" err="1"/>
              <a:t>preferred</a:t>
            </a:r>
            <a:endParaRPr lang="tr-TR" sz="2700" dirty="0"/>
          </a:p>
          <a:p>
            <a:pPr lvl="2"/>
            <a:r>
              <a:rPr lang="tr-TR" sz="2700" b="1" dirty="0" err="1">
                <a:solidFill>
                  <a:srgbClr val="0000FF"/>
                </a:solidFill>
              </a:rPr>
              <a:t>Immediate</a:t>
            </a:r>
            <a:r>
              <a:rPr lang="tr-TR" sz="2700" b="1" dirty="0">
                <a:solidFill>
                  <a:srgbClr val="0000FF"/>
                </a:solidFill>
              </a:rPr>
              <a:t> </a:t>
            </a:r>
            <a:r>
              <a:rPr lang="tr-TR" sz="2700" b="1" dirty="0" err="1">
                <a:solidFill>
                  <a:srgbClr val="0000FF"/>
                </a:solidFill>
              </a:rPr>
              <a:t>cooling</a:t>
            </a:r>
            <a:r>
              <a:rPr lang="tr-TR" sz="2700" b="1" dirty="0">
                <a:solidFill>
                  <a:srgbClr val="0000FF"/>
                </a:solidFill>
              </a:rPr>
              <a:t> </a:t>
            </a:r>
            <a:r>
              <a:rPr lang="tr-TR" sz="2700" b="1" dirty="0" err="1">
                <a:solidFill>
                  <a:srgbClr val="0000FF"/>
                </a:solidFill>
              </a:rPr>
              <a:t>just</a:t>
            </a:r>
            <a:r>
              <a:rPr lang="tr-TR" sz="2700" b="1" dirty="0">
                <a:solidFill>
                  <a:srgbClr val="0000FF"/>
                </a:solidFill>
              </a:rPr>
              <a:t> </a:t>
            </a:r>
            <a:r>
              <a:rPr lang="tr-TR" sz="2700" b="1" dirty="0" err="1">
                <a:solidFill>
                  <a:srgbClr val="0000FF"/>
                </a:solidFill>
              </a:rPr>
              <a:t>after</a:t>
            </a:r>
            <a:r>
              <a:rPr lang="tr-TR" sz="2700" b="1" dirty="0">
                <a:solidFill>
                  <a:srgbClr val="0000FF"/>
                </a:solidFill>
              </a:rPr>
              <a:t> </a:t>
            </a:r>
            <a:r>
              <a:rPr lang="tr-TR" sz="2700" b="1" dirty="0" err="1">
                <a:solidFill>
                  <a:srgbClr val="0000FF"/>
                </a:solidFill>
              </a:rPr>
              <a:t>pasteurization</a:t>
            </a:r>
            <a:r>
              <a:rPr lang="tr-TR" sz="2700" b="1" dirty="0">
                <a:solidFill>
                  <a:srgbClr val="0000FF"/>
                </a:solidFill>
              </a:rPr>
              <a:t> </a:t>
            </a:r>
            <a:r>
              <a:rPr lang="tr-TR" sz="2700" dirty="0"/>
              <a:t>is </a:t>
            </a:r>
            <a:r>
              <a:rPr lang="tr-TR" sz="2700" dirty="0" err="1"/>
              <a:t>also</a:t>
            </a:r>
            <a:r>
              <a:rPr lang="tr-TR" sz="2700" dirty="0"/>
              <a:t> </a:t>
            </a:r>
            <a:r>
              <a:rPr lang="tr-TR" sz="2700" dirty="0" err="1"/>
              <a:t>important</a:t>
            </a:r>
            <a:endParaRPr lang="tr-TR" sz="2700" dirty="0"/>
          </a:p>
          <a:p>
            <a:r>
              <a:rPr lang="tr-TR" sz="2700" dirty="0" err="1"/>
              <a:t>If</a:t>
            </a:r>
            <a:r>
              <a:rPr lang="tr-TR" sz="2700" dirty="0"/>
              <a:t> </a:t>
            </a:r>
            <a:r>
              <a:rPr lang="tr-TR" sz="2700" dirty="0" err="1"/>
              <a:t>improper</a:t>
            </a:r>
            <a:r>
              <a:rPr lang="tr-TR" sz="2700" dirty="0"/>
              <a:t> </a:t>
            </a:r>
            <a:r>
              <a:rPr lang="tr-TR" sz="2700" dirty="0" err="1"/>
              <a:t>conditions</a:t>
            </a:r>
            <a:r>
              <a:rPr lang="tr-TR" sz="2700" dirty="0"/>
              <a:t> </a:t>
            </a:r>
            <a:r>
              <a:rPr lang="tr-TR" sz="2700" dirty="0" err="1"/>
              <a:t>are</a:t>
            </a:r>
            <a:r>
              <a:rPr lang="tr-TR" sz="2700" dirty="0"/>
              <a:t> </a:t>
            </a:r>
            <a:r>
              <a:rPr lang="tr-TR" sz="2700" dirty="0" err="1"/>
              <a:t>used</a:t>
            </a:r>
            <a:r>
              <a:rPr lang="tr-TR" sz="2700" dirty="0"/>
              <a:t> </a:t>
            </a:r>
            <a:r>
              <a:rPr lang="tr-TR" sz="2700" dirty="0" err="1"/>
              <a:t>for</a:t>
            </a:r>
            <a:r>
              <a:rPr lang="tr-TR" sz="2700" dirty="0"/>
              <a:t> </a:t>
            </a:r>
            <a:r>
              <a:rPr lang="tr-TR" sz="2700" dirty="0" err="1"/>
              <a:t>pasteurization</a:t>
            </a:r>
            <a:r>
              <a:rPr lang="tr-TR" sz="2700" dirty="0"/>
              <a:t>, </a:t>
            </a:r>
            <a:r>
              <a:rPr lang="tr-TR" sz="2700" b="1" dirty="0" err="1">
                <a:solidFill>
                  <a:srgbClr val="C00000"/>
                </a:solidFill>
              </a:rPr>
              <a:t>cooked</a:t>
            </a:r>
            <a:r>
              <a:rPr lang="tr-TR" sz="2700" b="1" dirty="0">
                <a:solidFill>
                  <a:srgbClr val="C00000"/>
                </a:solidFill>
              </a:rPr>
              <a:t> </a:t>
            </a:r>
            <a:r>
              <a:rPr lang="tr-TR" sz="2700" b="1" dirty="0" err="1">
                <a:solidFill>
                  <a:srgbClr val="C00000"/>
                </a:solidFill>
              </a:rPr>
              <a:t>flavor</a:t>
            </a:r>
            <a:r>
              <a:rPr lang="tr-TR" sz="2700" dirty="0"/>
              <a:t> </a:t>
            </a:r>
            <a:r>
              <a:rPr lang="tr-TR" sz="2700" dirty="0" err="1"/>
              <a:t>or</a:t>
            </a:r>
            <a:r>
              <a:rPr lang="tr-TR" sz="2700" dirty="0"/>
              <a:t> </a:t>
            </a:r>
            <a:r>
              <a:rPr lang="tr-TR" sz="2700" b="1" dirty="0" err="1">
                <a:solidFill>
                  <a:srgbClr val="0000FF"/>
                </a:solidFill>
              </a:rPr>
              <a:t>darkened</a:t>
            </a:r>
            <a:r>
              <a:rPr lang="tr-TR" sz="2700" b="1" dirty="0">
                <a:solidFill>
                  <a:srgbClr val="0000FF"/>
                </a:solidFill>
              </a:rPr>
              <a:t> </a:t>
            </a:r>
            <a:r>
              <a:rPr lang="tr-TR" sz="2700" b="1" dirty="0" err="1">
                <a:solidFill>
                  <a:srgbClr val="0000FF"/>
                </a:solidFill>
              </a:rPr>
              <a:t>color</a:t>
            </a:r>
            <a:r>
              <a:rPr lang="tr-TR" sz="2700" b="1" dirty="0">
                <a:solidFill>
                  <a:srgbClr val="0000FF"/>
                </a:solidFill>
              </a:rPr>
              <a:t> </a:t>
            </a:r>
            <a:r>
              <a:rPr lang="tr-TR" sz="2700" dirty="0" err="1"/>
              <a:t>are</a:t>
            </a:r>
            <a:r>
              <a:rPr lang="tr-TR" sz="2700" dirty="0"/>
              <a:t> </a:t>
            </a:r>
            <a:r>
              <a:rPr lang="tr-TR" sz="2700" dirty="0" err="1"/>
              <a:t>formed</a:t>
            </a:r>
            <a:r>
              <a:rPr lang="tr-TR" sz="27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4194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3) </a:t>
            </a:r>
            <a:r>
              <a:rPr lang="tr-TR" b="1" dirty="0" err="1"/>
              <a:t>Microbial</a:t>
            </a:r>
            <a:r>
              <a:rPr lang="tr-TR" b="1" dirty="0"/>
              <a:t> </a:t>
            </a:r>
            <a:r>
              <a:rPr lang="tr-TR" b="1" dirty="0" err="1"/>
              <a:t>deterioration</a:t>
            </a:r>
            <a:endParaRPr lang="en-US" b="1" dirty="0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>
          <a:xfrm>
            <a:off x="6477000" y="6492875"/>
            <a:ext cx="2667000" cy="365125"/>
          </a:xfrm>
        </p:spPr>
        <p:txBody>
          <a:bodyPr/>
          <a:lstStyle/>
          <a:p>
            <a:pPr algn="r"/>
            <a:fld id="{C1CDB624-E152-4E55-AFD9-4281C9498B1B}" type="datetime1">
              <a:rPr lang="en-US" smtClean="0"/>
              <a:pPr algn="r"/>
              <a:t>5/25/2021</a:t>
            </a:fld>
            <a:endParaRPr lang="tr-TR" dirty="0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>
          <a:xfrm>
            <a:off x="3722917" y="6152956"/>
            <a:ext cx="5421083" cy="365125"/>
          </a:xfrm>
        </p:spPr>
        <p:txBody>
          <a:bodyPr/>
          <a:lstStyle/>
          <a:p>
            <a:r>
              <a:rPr lang="tr-TR" dirty="0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12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571500" y="1600200"/>
            <a:ext cx="8194548" cy="4495800"/>
          </a:xfrm>
        </p:spPr>
        <p:txBody>
          <a:bodyPr>
            <a:noAutofit/>
          </a:bodyPr>
          <a:lstStyle/>
          <a:p>
            <a:r>
              <a:rPr lang="tr-TR" sz="2700" dirty="0"/>
              <a:t>A</a:t>
            </a:r>
            <a:r>
              <a:rPr lang="en-US" sz="2700" dirty="0" err="1"/>
              <a:t>ll</a:t>
            </a:r>
            <a:r>
              <a:rPr lang="en-US" sz="2700" dirty="0"/>
              <a:t> beverages are acidic in nature</a:t>
            </a:r>
            <a:r>
              <a:rPr lang="tr-TR" sz="2700" dirty="0"/>
              <a:t>; </a:t>
            </a:r>
            <a:r>
              <a:rPr lang="tr-TR" sz="2700" dirty="0" err="1"/>
              <a:t>therefore</a:t>
            </a:r>
            <a:r>
              <a:rPr lang="tr-TR" sz="2700" dirty="0"/>
              <a:t>, </a:t>
            </a:r>
            <a:r>
              <a:rPr lang="en-US" sz="2700" dirty="0"/>
              <a:t>principal risk</a:t>
            </a:r>
            <a:r>
              <a:rPr lang="tr-TR" sz="2700" dirty="0"/>
              <a:t> </a:t>
            </a:r>
            <a:r>
              <a:rPr lang="tr-TR" sz="2700" dirty="0" err="1"/>
              <a:t>for</a:t>
            </a:r>
            <a:r>
              <a:rPr lang="tr-TR" sz="2700" dirty="0"/>
              <a:t> </a:t>
            </a:r>
            <a:r>
              <a:rPr lang="tr-TR" sz="2700" dirty="0" err="1"/>
              <a:t>microbial</a:t>
            </a:r>
            <a:r>
              <a:rPr lang="tr-TR" sz="2700" dirty="0"/>
              <a:t> </a:t>
            </a:r>
            <a:r>
              <a:rPr lang="tr-TR" sz="2700" dirty="0" err="1"/>
              <a:t>change</a:t>
            </a:r>
            <a:r>
              <a:rPr lang="tr-TR" sz="2700" dirty="0"/>
              <a:t> is </a:t>
            </a:r>
            <a:r>
              <a:rPr lang="tr-TR" sz="2700" dirty="0" err="1"/>
              <a:t>spoilage</a:t>
            </a:r>
            <a:r>
              <a:rPr lang="tr-TR" sz="2700" dirty="0"/>
              <a:t> </a:t>
            </a:r>
            <a:r>
              <a:rPr lang="tr-TR" sz="2700" dirty="0" err="1"/>
              <a:t>bacteria</a:t>
            </a:r>
            <a:r>
              <a:rPr lang="tr-TR" sz="2700" dirty="0"/>
              <a:t> </a:t>
            </a:r>
            <a:r>
              <a:rPr lang="tr-TR" sz="2700" dirty="0" err="1"/>
              <a:t>such</a:t>
            </a:r>
            <a:r>
              <a:rPr lang="tr-TR" sz="2700" dirty="0"/>
              <a:t> as </a:t>
            </a:r>
            <a:r>
              <a:rPr lang="tr-TR" sz="2700" i="1" dirty="0" err="1"/>
              <a:t>Lactobacillus</a:t>
            </a:r>
            <a:r>
              <a:rPr lang="tr-TR" sz="2700" i="1" dirty="0"/>
              <a:t> </a:t>
            </a:r>
            <a:r>
              <a:rPr lang="tr-TR" sz="2700" i="1" dirty="0" err="1"/>
              <a:t>and</a:t>
            </a:r>
            <a:r>
              <a:rPr lang="tr-TR" sz="2700" i="1" dirty="0"/>
              <a:t> </a:t>
            </a:r>
            <a:r>
              <a:rPr lang="tr-TR" sz="2700" i="1" dirty="0" err="1"/>
              <a:t>Alicyclobacillus</a:t>
            </a:r>
            <a:r>
              <a:rPr lang="tr-TR" sz="2700" i="1" dirty="0"/>
              <a:t>, </a:t>
            </a:r>
            <a:r>
              <a:rPr lang="tr-TR" sz="2700" dirty="0" err="1"/>
              <a:t>yeasts</a:t>
            </a:r>
            <a:r>
              <a:rPr lang="tr-TR" sz="2700" dirty="0"/>
              <a:t> </a:t>
            </a:r>
            <a:r>
              <a:rPr lang="tr-TR" sz="2700" dirty="0" err="1"/>
              <a:t>and</a:t>
            </a:r>
            <a:r>
              <a:rPr lang="tr-TR" sz="2700" dirty="0"/>
              <a:t> </a:t>
            </a:r>
            <a:r>
              <a:rPr lang="tr-TR" sz="2700" dirty="0" err="1"/>
              <a:t>molds</a:t>
            </a:r>
            <a:endParaRPr lang="tr-TR" sz="2700" dirty="0"/>
          </a:p>
          <a:p>
            <a:endParaRPr lang="tr-TR" sz="2700" dirty="0"/>
          </a:p>
          <a:p>
            <a:r>
              <a:rPr lang="tr-TR" sz="2700" b="1" dirty="0" err="1"/>
              <a:t>The</a:t>
            </a:r>
            <a:r>
              <a:rPr lang="tr-TR" sz="2700" b="1" dirty="0"/>
              <a:t> </a:t>
            </a:r>
            <a:r>
              <a:rPr lang="tr-TR" sz="2700" b="1" dirty="0" err="1"/>
              <a:t>main</a:t>
            </a:r>
            <a:r>
              <a:rPr lang="tr-TR" sz="2700" b="1" dirty="0"/>
              <a:t> </a:t>
            </a:r>
            <a:r>
              <a:rPr lang="tr-TR" sz="2700" b="1" dirty="0" err="1"/>
              <a:t>effects</a:t>
            </a:r>
            <a:r>
              <a:rPr lang="tr-TR" sz="2700" b="1" dirty="0"/>
              <a:t> of </a:t>
            </a:r>
            <a:r>
              <a:rPr lang="tr-TR" sz="2700" b="1" dirty="0" err="1"/>
              <a:t>microbial</a:t>
            </a:r>
            <a:r>
              <a:rPr lang="tr-TR" sz="2700" b="1" dirty="0"/>
              <a:t> </a:t>
            </a:r>
            <a:r>
              <a:rPr lang="tr-TR" sz="2700" b="1" dirty="0" err="1"/>
              <a:t>contamination</a:t>
            </a:r>
            <a:endParaRPr lang="tr-TR" sz="2700" b="1" dirty="0"/>
          </a:p>
          <a:p>
            <a:pPr lvl="1"/>
            <a:r>
              <a:rPr lang="tr-TR" sz="2700" b="1" dirty="0" err="1">
                <a:solidFill>
                  <a:srgbClr val="C00000"/>
                </a:solidFill>
              </a:rPr>
              <a:t>Development</a:t>
            </a:r>
            <a:r>
              <a:rPr lang="tr-TR" sz="2700" b="1" dirty="0">
                <a:solidFill>
                  <a:srgbClr val="C00000"/>
                </a:solidFill>
              </a:rPr>
              <a:t> of </a:t>
            </a:r>
            <a:r>
              <a:rPr lang="tr-TR" sz="2700" b="1" dirty="0" err="1">
                <a:solidFill>
                  <a:srgbClr val="C00000"/>
                </a:solidFill>
              </a:rPr>
              <a:t>off</a:t>
            </a:r>
            <a:r>
              <a:rPr lang="tr-TR" sz="2700" b="1" dirty="0">
                <a:solidFill>
                  <a:srgbClr val="C00000"/>
                </a:solidFill>
              </a:rPr>
              <a:t>-</a:t>
            </a:r>
            <a:r>
              <a:rPr lang="tr-TR" sz="2700" b="1" dirty="0" err="1">
                <a:solidFill>
                  <a:srgbClr val="C00000"/>
                </a:solidFill>
              </a:rPr>
              <a:t>flavors</a:t>
            </a:r>
            <a:endParaRPr lang="tr-TR" sz="2700" b="1" dirty="0">
              <a:solidFill>
                <a:srgbClr val="C00000"/>
              </a:solidFill>
            </a:endParaRPr>
          </a:p>
          <a:p>
            <a:pPr lvl="1"/>
            <a:r>
              <a:rPr lang="en-US" sz="2700" b="1" dirty="0">
                <a:solidFill>
                  <a:srgbClr val="0000FF"/>
                </a:solidFill>
              </a:rPr>
              <a:t>The</a:t>
            </a:r>
            <a:r>
              <a:rPr lang="tr-TR" sz="2700" b="1" dirty="0">
                <a:solidFill>
                  <a:srgbClr val="0000FF"/>
                </a:solidFill>
              </a:rPr>
              <a:t> </a:t>
            </a:r>
            <a:r>
              <a:rPr lang="en-US" sz="2700" b="1" dirty="0">
                <a:solidFill>
                  <a:srgbClr val="0000FF"/>
                </a:solidFill>
              </a:rPr>
              <a:t>change of physical appearance</a:t>
            </a:r>
            <a:endParaRPr lang="tr-TR" sz="2700" b="1" dirty="0">
              <a:solidFill>
                <a:srgbClr val="0000FF"/>
              </a:solidFill>
            </a:endParaRPr>
          </a:p>
          <a:p>
            <a:pPr lvl="1"/>
            <a:r>
              <a:rPr lang="tr-TR" sz="2700" b="1" dirty="0">
                <a:solidFill>
                  <a:srgbClr val="006600"/>
                </a:solidFill>
              </a:rPr>
              <a:t>B</a:t>
            </a:r>
            <a:r>
              <a:rPr lang="en-US" sz="2700" b="1" dirty="0" err="1">
                <a:solidFill>
                  <a:srgbClr val="006600"/>
                </a:solidFill>
              </a:rPr>
              <a:t>ottle</a:t>
            </a:r>
            <a:r>
              <a:rPr lang="en-US" sz="2700" b="1" dirty="0">
                <a:solidFill>
                  <a:srgbClr val="006600"/>
                </a:solidFill>
              </a:rPr>
              <a:t> bursting</a:t>
            </a:r>
            <a:r>
              <a:rPr lang="tr-TR" sz="2700" b="1" dirty="0">
                <a:solidFill>
                  <a:srgbClr val="006600"/>
                </a:solidFill>
              </a:rPr>
              <a:t>, </a:t>
            </a:r>
            <a:r>
              <a:rPr lang="en-US" sz="2700" b="1" dirty="0">
                <a:solidFill>
                  <a:srgbClr val="006600"/>
                </a:solidFill>
              </a:rPr>
              <a:t>damage an</a:t>
            </a:r>
            <a:r>
              <a:rPr lang="tr-TR" sz="2700" b="1" dirty="0">
                <a:solidFill>
                  <a:srgbClr val="006600"/>
                </a:solidFill>
              </a:rPr>
              <a:t>d </a:t>
            </a:r>
            <a:r>
              <a:rPr lang="tr-TR" sz="2700" b="1" dirty="0" err="1">
                <a:solidFill>
                  <a:srgbClr val="006600"/>
                </a:solidFill>
              </a:rPr>
              <a:t>injury</a:t>
            </a:r>
            <a:r>
              <a:rPr lang="tr-TR" sz="2700" b="1" dirty="0">
                <a:solidFill>
                  <a:srgbClr val="006600"/>
                </a:solidFill>
              </a:rPr>
              <a:t> </a:t>
            </a:r>
            <a:r>
              <a:rPr lang="tr-TR" sz="2700" dirty="0" err="1"/>
              <a:t>due</a:t>
            </a:r>
            <a:r>
              <a:rPr lang="tr-TR" sz="2700" dirty="0"/>
              <a:t> </a:t>
            </a:r>
            <a:r>
              <a:rPr lang="tr-TR" sz="2700" dirty="0" err="1"/>
              <a:t>to</a:t>
            </a:r>
            <a:r>
              <a:rPr lang="tr-TR" sz="2700" dirty="0"/>
              <a:t> </a:t>
            </a:r>
            <a:r>
              <a:rPr lang="tr-TR" sz="2700" dirty="0" err="1"/>
              <a:t>additional</a:t>
            </a:r>
            <a:r>
              <a:rPr lang="tr-TR" sz="2700" dirty="0"/>
              <a:t> CO</a:t>
            </a:r>
            <a:r>
              <a:rPr lang="tr-TR" sz="2700" baseline="-25000" dirty="0"/>
              <a:t>2</a:t>
            </a:r>
            <a:r>
              <a:rPr lang="tr-TR" sz="2700" dirty="0"/>
              <a:t> </a:t>
            </a:r>
            <a:r>
              <a:rPr lang="tr-TR" sz="2700" dirty="0" err="1"/>
              <a:t>production</a:t>
            </a:r>
            <a:r>
              <a:rPr lang="tr-TR" sz="2700" dirty="0"/>
              <a:t> </a:t>
            </a:r>
            <a:r>
              <a:rPr lang="tr-TR" sz="2700" dirty="0" err="1"/>
              <a:t>by</a:t>
            </a:r>
            <a:r>
              <a:rPr lang="tr-TR" sz="2700" dirty="0"/>
              <a:t> </a:t>
            </a:r>
            <a:r>
              <a:rPr lang="tr-TR" sz="2700" dirty="0" err="1"/>
              <a:t>yeasts</a:t>
            </a:r>
            <a:r>
              <a:rPr lang="tr-TR" sz="2700" dirty="0"/>
              <a:t> in </a:t>
            </a:r>
            <a:r>
              <a:rPr lang="tr-TR" sz="2700" dirty="0" err="1"/>
              <a:t>carbonated</a:t>
            </a:r>
            <a:r>
              <a:rPr lang="tr-TR" sz="2700" dirty="0"/>
              <a:t> </a:t>
            </a:r>
            <a:r>
              <a:rPr lang="tr-TR" sz="2700" dirty="0" err="1"/>
              <a:t>beverages</a:t>
            </a:r>
            <a:endParaRPr lang="tr-TR" sz="2700" dirty="0"/>
          </a:p>
        </p:txBody>
      </p:sp>
    </p:spTree>
    <p:extLst>
      <p:ext uri="{BB962C8B-B14F-4D97-AF65-F5344CB8AC3E}">
        <p14:creationId xmlns:p14="http://schemas.microsoft.com/office/powerpoint/2010/main" val="10341948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/>
              <a:t>How</a:t>
            </a:r>
            <a:r>
              <a:rPr lang="tr-TR" b="1" dirty="0"/>
              <a:t> </a:t>
            </a:r>
            <a:r>
              <a:rPr lang="tr-TR" b="1" dirty="0" err="1"/>
              <a:t>microbial</a:t>
            </a:r>
            <a:r>
              <a:rPr lang="tr-TR" b="1" dirty="0"/>
              <a:t> </a:t>
            </a:r>
            <a:r>
              <a:rPr lang="tr-TR" b="1" dirty="0" err="1"/>
              <a:t>changes</a:t>
            </a:r>
            <a:r>
              <a:rPr lang="tr-TR" b="1" dirty="0"/>
              <a:t> </a:t>
            </a:r>
            <a:r>
              <a:rPr lang="tr-TR" b="1" dirty="0" err="1"/>
              <a:t>are</a:t>
            </a:r>
            <a:r>
              <a:rPr lang="tr-TR" b="1" dirty="0"/>
              <a:t> </a:t>
            </a:r>
            <a:r>
              <a:rPr lang="tr-TR" b="1" dirty="0" err="1"/>
              <a:t>prevented</a:t>
            </a:r>
            <a:r>
              <a:rPr lang="tr-TR" b="1" dirty="0"/>
              <a:t>?</a:t>
            </a:r>
            <a:endParaRPr lang="en-US" b="1" dirty="0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>
          <a:xfrm>
            <a:off x="6477000" y="6492875"/>
            <a:ext cx="2667000" cy="365125"/>
          </a:xfrm>
        </p:spPr>
        <p:txBody>
          <a:bodyPr/>
          <a:lstStyle/>
          <a:p>
            <a:pPr algn="r"/>
            <a:fld id="{C1CDB624-E152-4E55-AFD9-4281C9498B1B}" type="datetime1">
              <a:rPr lang="en-US" smtClean="0"/>
              <a:pPr algn="r"/>
              <a:t>5/25/2021</a:t>
            </a:fld>
            <a:endParaRPr lang="tr-TR" dirty="0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>
          <a:xfrm>
            <a:off x="3722917" y="6152956"/>
            <a:ext cx="5421083" cy="365125"/>
          </a:xfrm>
        </p:spPr>
        <p:txBody>
          <a:bodyPr/>
          <a:lstStyle/>
          <a:p>
            <a:r>
              <a:rPr lang="tr-TR" dirty="0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13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323850" y="1600200"/>
            <a:ext cx="8442198" cy="4495800"/>
          </a:xfrm>
        </p:spPr>
        <p:txBody>
          <a:bodyPr>
            <a:noAutofit/>
          </a:bodyPr>
          <a:lstStyle/>
          <a:p>
            <a:r>
              <a:rPr lang="tr-TR" sz="2600" dirty="0" err="1"/>
              <a:t>Microbial</a:t>
            </a:r>
            <a:r>
              <a:rPr lang="tr-TR" sz="2600" dirty="0"/>
              <a:t> </a:t>
            </a:r>
            <a:r>
              <a:rPr lang="tr-TR" sz="2600" dirty="0" err="1"/>
              <a:t>deterioration</a:t>
            </a:r>
            <a:r>
              <a:rPr lang="tr-TR" sz="2600" dirty="0"/>
              <a:t> in </a:t>
            </a:r>
            <a:r>
              <a:rPr lang="tr-TR" sz="2600" dirty="0" err="1"/>
              <a:t>beverages</a:t>
            </a:r>
            <a:r>
              <a:rPr lang="tr-TR" sz="2600" dirty="0"/>
              <a:t> can be </a:t>
            </a:r>
            <a:r>
              <a:rPr lang="tr-TR" sz="2600" dirty="0" err="1"/>
              <a:t>prevented</a:t>
            </a:r>
            <a:r>
              <a:rPr lang="tr-TR" sz="2600" dirty="0"/>
              <a:t> </a:t>
            </a:r>
            <a:r>
              <a:rPr lang="tr-TR" sz="2600" dirty="0" err="1"/>
              <a:t>by</a:t>
            </a:r>
            <a:r>
              <a:rPr lang="tr-TR" sz="2600" dirty="0"/>
              <a:t> </a:t>
            </a:r>
            <a:r>
              <a:rPr lang="tr-TR" sz="2600" dirty="0" err="1"/>
              <a:t>using</a:t>
            </a:r>
            <a:r>
              <a:rPr lang="tr-TR" sz="2600" dirty="0"/>
              <a:t> </a:t>
            </a:r>
            <a:r>
              <a:rPr lang="tr-TR" sz="2600" dirty="0" err="1"/>
              <a:t>some</a:t>
            </a:r>
            <a:r>
              <a:rPr lang="tr-TR" sz="2600" dirty="0"/>
              <a:t> </a:t>
            </a:r>
            <a:r>
              <a:rPr lang="tr-TR" sz="2600" dirty="0" err="1"/>
              <a:t>treatments</a:t>
            </a:r>
            <a:r>
              <a:rPr lang="tr-TR" sz="2600" dirty="0"/>
              <a:t> </a:t>
            </a:r>
            <a:r>
              <a:rPr lang="tr-TR" sz="2600" dirty="0" err="1"/>
              <a:t>such</a:t>
            </a:r>
            <a:r>
              <a:rPr lang="tr-TR" sz="2600" dirty="0"/>
              <a:t> as</a:t>
            </a:r>
          </a:p>
          <a:p>
            <a:pPr lvl="2"/>
            <a:r>
              <a:rPr lang="tr-TR" sz="2600" b="1" dirty="0" err="1">
                <a:solidFill>
                  <a:srgbClr val="0000FF"/>
                </a:solidFill>
              </a:rPr>
              <a:t>Treatment</a:t>
            </a:r>
            <a:r>
              <a:rPr lang="tr-TR" sz="2600" b="1" dirty="0">
                <a:solidFill>
                  <a:srgbClr val="0000FF"/>
                </a:solidFill>
              </a:rPr>
              <a:t> of </a:t>
            </a:r>
            <a:r>
              <a:rPr lang="tr-TR" sz="2600" b="1" dirty="0" err="1">
                <a:solidFill>
                  <a:srgbClr val="0000FF"/>
                </a:solidFill>
              </a:rPr>
              <a:t>bottle</a:t>
            </a:r>
            <a:r>
              <a:rPr lang="tr-TR" sz="2600" b="1" dirty="0">
                <a:solidFill>
                  <a:srgbClr val="0000FF"/>
                </a:solidFill>
              </a:rPr>
              <a:t> </a:t>
            </a:r>
            <a:r>
              <a:rPr lang="tr-TR" sz="2600" b="1" dirty="0" err="1">
                <a:solidFill>
                  <a:srgbClr val="0000FF"/>
                </a:solidFill>
              </a:rPr>
              <a:t>with</a:t>
            </a:r>
            <a:r>
              <a:rPr lang="tr-TR" sz="2600" b="1" dirty="0">
                <a:solidFill>
                  <a:srgbClr val="0000FF"/>
                </a:solidFill>
              </a:rPr>
              <a:t> </a:t>
            </a:r>
            <a:r>
              <a:rPr lang="tr-TR" sz="2600" b="1" dirty="0" err="1">
                <a:solidFill>
                  <a:srgbClr val="0000FF"/>
                </a:solidFill>
              </a:rPr>
              <a:t>chlorine</a:t>
            </a:r>
            <a:r>
              <a:rPr lang="tr-TR" sz="2600" b="1" dirty="0">
                <a:solidFill>
                  <a:srgbClr val="0000FF"/>
                </a:solidFill>
              </a:rPr>
              <a:t> </a:t>
            </a:r>
            <a:r>
              <a:rPr lang="tr-TR" sz="2600" b="1" dirty="0" err="1">
                <a:solidFill>
                  <a:srgbClr val="0000FF"/>
                </a:solidFill>
              </a:rPr>
              <a:t>or</a:t>
            </a:r>
            <a:r>
              <a:rPr lang="tr-TR" sz="2600" b="1" dirty="0">
                <a:solidFill>
                  <a:srgbClr val="0000FF"/>
                </a:solidFill>
              </a:rPr>
              <a:t> </a:t>
            </a:r>
            <a:r>
              <a:rPr lang="tr-TR" sz="2600" b="1" dirty="0" err="1">
                <a:solidFill>
                  <a:srgbClr val="0000FF"/>
                </a:solidFill>
              </a:rPr>
              <a:t>ozone</a:t>
            </a:r>
            <a:r>
              <a:rPr lang="tr-TR" sz="2600" b="1" dirty="0">
                <a:solidFill>
                  <a:srgbClr val="0000FF"/>
                </a:solidFill>
              </a:rPr>
              <a:t> </a:t>
            </a:r>
            <a:r>
              <a:rPr lang="tr-TR" sz="2600" dirty="0" err="1"/>
              <a:t>before</a:t>
            </a:r>
            <a:r>
              <a:rPr lang="tr-TR" sz="2600" dirty="0"/>
              <a:t> </a:t>
            </a:r>
            <a:r>
              <a:rPr lang="tr-TR" sz="2600" dirty="0" err="1"/>
              <a:t>filling</a:t>
            </a:r>
            <a:endParaRPr lang="tr-TR" sz="2600" dirty="0"/>
          </a:p>
          <a:p>
            <a:pPr lvl="2"/>
            <a:r>
              <a:rPr lang="tr-TR" sz="2600" b="1" dirty="0" err="1">
                <a:solidFill>
                  <a:srgbClr val="C00000"/>
                </a:solidFill>
              </a:rPr>
              <a:t>Exposure</a:t>
            </a:r>
            <a:r>
              <a:rPr lang="tr-TR" sz="2600" b="1" dirty="0">
                <a:solidFill>
                  <a:srgbClr val="C00000"/>
                </a:solidFill>
              </a:rPr>
              <a:t> of </a:t>
            </a:r>
            <a:r>
              <a:rPr lang="tr-TR" sz="2600" b="1" dirty="0" err="1">
                <a:solidFill>
                  <a:srgbClr val="C00000"/>
                </a:solidFill>
              </a:rPr>
              <a:t>bottle</a:t>
            </a:r>
            <a:r>
              <a:rPr lang="tr-TR" sz="2600" b="1" dirty="0">
                <a:solidFill>
                  <a:srgbClr val="C00000"/>
                </a:solidFill>
              </a:rPr>
              <a:t> </a:t>
            </a:r>
            <a:r>
              <a:rPr lang="tr-TR" sz="2600" b="1" dirty="0" err="1">
                <a:solidFill>
                  <a:srgbClr val="C00000"/>
                </a:solidFill>
              </a:rPr>
              <a:t>to</a:t>
            </a:r>
            <a:r>
              <a:rPr lang="tr-TR" sz="2600" b="1" dirty="0">
                <a:solidFill>
                  <a:srgbClr val="C00000"/>
                </a:solidFill>
              </a:rPr>
              <a:t> UV </a:t>
            </a:r>
            <a:r>
              <a:rPr lang="tr-TR" sz="2600" b="1" dirty="0" err="1">
                <a:solidFill>
                  <a:srgbClr val="C00000"/>
                </a:solidFill>
              </a:rPr>
              <a:t>light</a:t>
            </a:r>
            <a:r>
              <a:rPr lang="tr-TR" sz="2600" b="1" dirty="0">
                <a:solidFill>
                  <a:srgbClr val="C00000"/>
                </a:solidFill>
              </a:rPr>
              <a:t> </a:t>
            </a:r>
            <a:r>
              <a:rPr lang="tr-TR" sz="2600" b="1" dirty="0" err="1">
                <a:solidFill>
                  <a:srgbClr val="C00000"/>
                </a:solidFill>
              </a:rPr>
              <a:t>irradiation</a:t>
            </a:r>
            <a:r>
              <a:rPr lang="tr-TR" sz="2600" b="1" dirty="0">
                <a:solidFill>
                  <a:srgbClr val="C00000"/>
                </a:solidFill>
              </a:rPr>
              <a:t> </a:t>
            </a:r>
            <a:r>
              <a:rPr lang="tr-TR" sz="2600" dirty="0" err="1"/>
              <a:t>before</a:t>
            </a:r>
            <a:r>
              <a:rPr lang="tr-TR" sz="2600" dirty="0"/>
              <a:t> </a:t>
            </a:r>
            <a:r>
              <a:rPr lang="tr-TR" sz="2600" dirty="0" err="1"/>
              <a:t>filling</a:t>
            </a:r>
            <a:endParaRPr lang="tr-TR" sz="2600" dirty="0"/>
          </a:p>
          <a:p>
            <a:pPr lvl="2"/>
            <a:r>
              <a:rPr lang="tr-TR" sz="2600" b="1" dirty="0" err="1"/>
              <a:t>Hygiene</a:t>
            </a:r>
            <a:r>
              <a:rPr lang="tr-TR" sz="2600" b="1" dirty="0"/>
              <a:t> </a:t>
            </a:r>
            <a:r>
              <a:rPr lang="tr-TR" sz="2600" b="1" dirty="0" err="1"/>
              <a:t>and</a:t>
            </a:r>
            <a:r>
              <a:rPr lang="tr-TR" sz="2600" b="1" dirty="0"/>
              <a:t> </a:t>
            </a:r>
            <a:r>
              <a:rPr lang="tr-TR" sz="2600" b="1" dirty="0" err="1"/>
              <a:t>sanitation</a:t>
            </a:r>
            <a:r>
              <a:rPr lang="tr-TR" sz="2600" b="1" dirty="0"/>
              <a:t> in </a:t>
            </a:r>
            <a:r>
              <a:rPr lang="tr-TR" sz="2600" b="1" dirty="0" err="1"/>
              <a:t>plant</a:t>
            </a:r>
            <a:r>
              <a:rPr lang="tr-TR" sz="2600" b="1" dirty="0"/>
              <a:t> </a:t>
            </a:r>
            <a:r>
              <a:rPr lang="tr-TR" sz="2600" b="1" dirty="0" err="1"/>
              <a:t>and</a:t>
            </a:r>
            <a:r>
              <a:rPr lang="tr-TR" sz="2600" b="1" dirty="0"/>
              <a:t> </a:t>
            </a:r>
            <a:r>
              <a:rPr lang="tr-TR" sz="2600" b="1" dirty="0" err="1"/>
              <a:t>production</a:t>
            </a:r>
            <a:r>
              <a:rPr lang="tr-TR" sz="2600" b="1" dirty="0"/>
              <a:t> </a:t>
            </a:r>
            <a:r>
              <a:rPr lang="tr-TR" sz="2600" b="1" dirty="0" err="1"/>
              <a:t>lines</a:t>
            </a:r>
            <a:endParaRPr lang="tr-TR" sz="2600" b="1" dirty="0"/>
          </a:p>
          <a:p>
            <a:pPr lvl="2"/>
            <a:r>
              <a:rPr lang="tr-TR" sz="2600" b="1" dirty="0" err="1">
                <a:solidFill>
                  <a:srgbClr val="006600"/>
                </a:solidFill>
              </a:rPr>
              <a:t>Filtration</a:t>
            </a:r>
            <a:r>
              <a:rPr lang="tr-TR" sz="2600" b="1" dirty="0">
                <a:solidFill>
                  <a:srgbClr val="006600"/>
                </a:solidFill>
              </a:rPr>
              <a:t> </a:t>
            </a:r>
            <a:r>
              <a:rPr lang="tr-TR" sz="2600" b="1" dirty="0" err="1">
                <a:solidFill>
                  <a:srgbClr val="006600"/>
                </a:solidFill>
              </a:rPr>
              <a:t>to</a:t>
            </a:r>
            <a:r>
              <a:rPr lang="tr-TR" sz="2600" b="1" dirty="0">
                <a:solidFill>
                  <a:srgbClr val="006600"/>
                </a:solidFill>
              </a:rPr>
              <a:t> </a:t>
            </a:r>
            <a:r>
              <a:rPr lang="tr-TR" sz="2600" b="1" dirty="0" err="1">
                <a:solidFill>
                  <a:srgbClr val="006600"/>
                </a:solidFill>
              </a:rPr>
              <a:t>remove</a:t>
            </a:r>
            <a:r>
              <a:rPr lang="tr-TR" sz="2600" b="1" dirty="0">
                <a:solidFill>
                  <a:srgbClr val="006600"/>
                </a:solidFill>
              </a:rPr>
              <a:t> </a:t>
            </a:r>
            <a:r>
              <a:rPr lang="tr-TR" sz="2600" b="1" dirty="0" err="1">
                <a:solidFill>
                  <a:srgbClr val="006600"/>
                </a:solidFill>
              </a:rPr>
              <a:t>microorganisms</a:t>
            </a:r>
            <a:r>
              <a:rPr lang="tr-TR" sz="2600" b="1" dirty="0">
                <a:solidFill>
                  <a:srgbClr val="006600"/>
                </a:solidFill>
              </a:rPr>
              <a:t> </a:t>
            </a:r>
            <a:r>
              <a:rPr lang="tr-TR" sz="2600" dirty="0" err="1"/>
              <a:t>before</a:t>
            </a:r>
            <a:r>
              <a:rPr lang="tr-TR" sz="2600" dirty="0"/>
              <a:t> </a:t>
            </a:r>
            <a:r>
              <a:rPr lang="tr-TR" sz="2600" dirty="0" err="1"/>
              <a:t>filling</a:t>
            </a:r>
            <a:endParaRPr lang="tr-TR" sz="2600" dirty="0"/>
          </a:p>
          <a:p>
            <a:pPr lvl="2"/>
            <a:r>
              <a:rPr lang="tr-TR" sz="2600" b="1" dirty="0" err="1">
                <a:solidFill>
                  <a:srgbClr val="0000FF"/>
                </a:solidFill>
              </a:rPr>
              <a:t>Naturally</a:t>
            </a:r>
            <a:r>
              <a:rPr lang="tr-TR" sz="2600" b="1" dirty="0">
                <a:solidFill>
                  <a:srgbClr val="0000FF"/>
                </a:solidFill>
              </a:rPr>
              <a:t> presence of CO</a:t>
            </a:r>
            <a:r>
              <a:rPr lang="tr-TR" sz="2600" b="1" baseline="-25000" dirty="0">
                <a:solidFill>
                  <a:srgbClr val="0000FF"/>
                </a:solidFill>
              </a:rPr>
              <a:t>2</a:t>
            </a:r>
            <a:r>
              <a:rPr lang="tr-TR" sz="2600" dirty="0"/>
              <a:t>, </a:t>
            </a:r>
            <a:r>
              <a:rPr lang="tr-TR" sz="2600" dirty="0" err="1"/>
              <a:t>which</a:t>
            </a:r>
            <a:r>
              <a:rPr lang="tr-TR" sz="2600" dirty="0"/>
              <a:t> has an </a:t>
            </a:r>
            <a:r>
              <a:rPr lang="tr-TR" sz="2600" dirty="0" err="1"/>
              <a:t>inhibiting</a:t>
            </a:r>
            <a:r>
              <a:rPr lang="tr-TR" sz="2600" dirty="0"/>
              <a:t> </a:t>
            </a:r>
            <a:r>
              <a:rPr lang="tr-TR" sz="2600" dirty="0" err="1"/>
              <a:t>effect</a:t>
            </a:r>
            <a:r>
              <a:rPr lang="tr-TR" sz="2600" dirty="0"/>
              <a:t> on </a:t>
            </a:r>
            <a:r>
              <a:rPr lang="tr-TR" sz="2600" dirty="0" err="1"/>
              <a:t>microorganism</a:t>
            </a:r>
            <a:r>
              <a:rPr lang="tr-TR" sz="2600" dirty="0"/>
              <a:t>, in </a:t>
            </a:r>
            <a:r>
              <a:rPr lang="tr-TR" sz="2600" dirty="0" err="1"/>
              <a:t>carbonated</a:t>
            </a:r>
            <a:r>
              <a:rPr lang="tr-TR" sz="2600" dirty="0"/>
              <a:t> </a:t>
            </a:r>
            <a:r>
              <a:rPr lang="tr-TR" sz="2600" dirty="0" err="1"/>
              <a:t>beverages</a:t>
            </a:r>
            <a:endParaRPr lang="tr-TR" sz="2600" dirty="0"/>
          </a:p>
          <a:p>
            <a:pPr lvl="2"/>
            <a:r>
              <a:rPr lang="tr-TR" sz="2600" b="1" dirty="0" err="1">
                <a:solidFill>
                  <a:srgbClr val="C00000"/>
                </a:solidFill>
              </a:rPr>
              <a:t>Pasteurization</a:t>
            </a:r>
            <a:r>
              <a:rPr lang="tr-TR" sz="2600" b="1" dirty="0">
                <a:solidFill>
                  <a:srgbClr val="C00000"/>
                </a:solidFill>
              </a:rPr>
              <a:t> </a:t>
            </a:r>
            <a:r>
              <a:rPr lang="tr-TR" sz="2600" b="1" dirty="0" err="1">
                <a:solidFill>
                  <a:srgbClr val="C00000"/>
                </a:solidFill>
              </a:rPr>
              <a:t>for</a:t>
            </a:r>
            <a:r>
              <a:rPr lang="tr-TR" sz="2600" b="1" dirty="0">
                <a:solidFill>
                  <a:srgbClr val="C00000"/>
                </a:solidFill>
              </a:rPr>
              <a:t> </a:t>
            </a:r>
            <a:r>
              <a:rPr lang="tr-TR" sz="2600" b="1" dirty="0" err="1">
                <a:solidFill>
                  <a:srgbClr val="C00000"/>
                </a:solidFill>
              </a:rPr>
              <a:t>non</a:t>
            </a:r>
            <a:r>
              <a:rPr lang="tr-TR" sz="2600" b="1" dirty="0">
                <a:solidFill>
                  <a:srgbClr val="C00000"/>
                </a:solidFill>
              </a:rPr>
              <a:t>-</a:t>
            </a:r>
            <a:r>
              <a:rPr lang="tr-TR" sz="2600" b="1" dirty="0" err="1">
                <a:solidFill>
                  <a:srgbClr val="C00000"/>
                </a:solidFill>
              </a:rPr>
              <a:t>carbonated</a:t>
            </a:r>
            <a:r>
              <a:rPr lang="tr-TR" sz="2600" b="1" dirty="0">
                <a:solidFill>
                  <a:srgbClr val="C00000"/>
                </a:solidFill>
              </a:rPr>
              <a:t> </a:t>
            </a:r>
            <a:r>
              <a:rPr lang="tr-TR" sz="2600" b="1" dirty="0" err="1">
                <a:solidFill>
                  <a:srgbClr val="C00000"/>
                </a:solidFill>
              </a:rPr>
              <a:t>soft</a:t>
            </a:r>
            <a:r>
              <a:rPr lang="tr-TR" sz="2600" b="1" dirty="0">
                <a:solidFill>
                  <a:srgbClr val="C00000"/>
                </a:solidFill>
              </a:rPr>
              <a:t> </a:t>
            </a:r>
            <a:r>
              <a:rPr lang="tr-TR" sz="2600" b="1" dirty="0" err="1">
                <a:solidFill>
                  <a:srgbClr val="C00000"/>
                </a:solidFill>
              </a:rPr>
              <a:t>drinks</a:t>
            </a:r>
            <a:endParaRPr lang="tr-TR" sz="2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194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etin Yer Tutucusu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tr-TR" sz="3600" b="1" dirty="0">
                <a:solidFill>
                  <a:schemeClr val="tx1"/>
                </a:solidFill>
              </a:rPr>
              <a:t>WHICH TYPE OF PACKAGING SYSTEM SHOULD BE USED FOR BEVERAGES?</a:t>
            </a: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B624-E152-4E55-AFD9-4281C9498B1B}" type="datetime1">
              <a:rPr lang="en-US" smtClean="0"/>
              <a:pPr/>
              <a:t>5/25/2021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14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dirty="0"/>
              <a:t>FDE 216-FP</a:t>
            </a:r>
          </a:p>
        </p:txBody>
      </p:sp>
    </p:spTree>
    <p:extLst>
      <p:ext uri="{BB962C8B-B14F-4D97-AF65-F5344CB8AC3E}">
        <p14:creationId xmlns:p14="http://schemas.microsoft.com/office/powerpoint/2010/main" val="1034194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Metal </a:t>
            </a:r>
            <a:r>
              <a:rPr lang="tr-TR" b="1" dirty="0" err="1"/>
              <a:t>containers</a:t>
            </a:r>
            <a:endParaRPr lang="en-US" b="1" dirty="0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>
          <a:xfrm>
            <a:off x="6477000" y="6492875"/>
            <a:ext cx="2667000" cy="365125"/>
          </a:xfrm>
        </p:spPr>
        <p:txBody>
          <a:bodyPr/>
          <a:lstStyle/>
          <a:p>
            <a:pPr algn="r"/>
            <a:fld id="{C1CDB624-E152-4E55-AFD9-4281C9498B1B}" type="datetime1">
              <a:rPr lang="en-US" smtClean="0"/>
              <a:pPr algn="r"/>
              <a:t>5/25/2021</a:t>
            </a:fld>
            <a:endParaRPr lang="tr-TR" dirty="0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>
          <a:xfrm>
            <a:off x="3722917" y="6152956"/>
            <a:ext cx="5421083" cy="365125"/>
          </a:xfrm>
        </p:spPr>
        <p:txBody>
          <a:bodyPr/>
          <a:lstStyle/>
          <a:p>
            <a:r>
              <a:rPr lang="tr-TR" dirty="0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15</a:t>
            </a:fld>
            <a:endParaRPr lang="tr-TR"/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509350806"/>
              </p:ext>
            </p:extLst>
          </p:nvPr>
        </p:nvGraphicFramePr>
        <p:xfrm>
          <a:off x="0" y="1581150"/>
          <a:ext cx="9072284" cy="515084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0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57350">
                <a:tc>
                  <a:txBody>
                    <a:bodyPr/>
                    <a:lstStyle/>
                    <a:p>
                      <a:r>
                        <a:rPr lang="tr-TR" sz="2600" b="1" i="1" dirty="0"/>
                        <a:t>Metal </a:t>
                      </a:r>
                      <a:r>
                        <a:rPr lang="tr-TR" sz="2600" b="1" i="1" dirty="0" err="1"/>
                        <a:t>packaging</a:t>
                      </a:r>
                      <a:r>
                        <a:rPr lang="tr-TR" sz="2600" b="1" i="1" dirty="0"/>
                        <a:t> </a:t>
                      </a:r>
                      <a:r>
                        <a:rPr lang="tr-TR" sz="2600" b="1" i="1" dirty="0" err="1"/>
                        <a:t>material</a:t>
                      </a:r>
                      <a:r>
                        <a:rPr lang="tr-TR" sz="2600" b="1" i="1" baseline="0" dirty="0"/>
                        <a:t> </a:t>
                      </a:r>
                      <a:r>
                        <a:rPr lang="tr-TR" sz="2600" b="1" i="1" baseline="0" dirty="0" err="1"/>
                        <a:t>used</a:t>
                      </a:r>
                      <a:endParaRPr lang="tr-TR" sz="26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600" b="0" baseline="0" dirty="0">
                          <a:solidFill>
                            <a:schemeClr val="tx1"/>
                          </a:solidFill>
                        </a:rPr>
                        <a:t>Metal</a:t>
                      </a:r>
                      <a:r>
                        <a:rPr kumimoji="0" lang="en-US" sz="2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cans are</a:t>
                      </a:r>
                      <a:r>
                        <a:rPr kumimoji="0" lang="tr-TR" sz="2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manufactured </a:t>
                      </a:r>
                      <a:r>
                        <a:rPr kumimoji="0" lang="en-US" sz="2600" b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from aluminum </a:t>
                      </a:r>
                      <a:r>
                        <a:rPr kumimoji="0" lang="en-US" sz="2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 two-piece cans (can body and one end) using the “drawn and wall ironed” (DWI) </a:t>
                      </a:r>
                      <a:r>
                        <a:rPr kumimoji="0" lang="en-US" sz="26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proces</a:t>
                      </a:r>
                      <a:r>
                        <a:rPr kumimoji="0" lang="tr-TR" sz="26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s. </a:t>
                      </a:r>
                      <a:r>
                        <a:rPr kumimoji="0" lang="tr-TR" sz="2600" b="1" kern="1200" baseline="0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kumimoji="0" lang="tr-TR" sz="2600" b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600" b="1" kern="1200" baseline="0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inner</a:t>
                      </a:r>
                      <a:r>
                        <a:rPr kumimoji="0" lang="tr-TR" sz="2600" b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600" b="1" kern="1200" baseline="0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surface</a:t>
                      </a:r>
                      <a:r>
                        <a:rPr kumimoji="0" lang="tr-TR" sz="2600" b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600" b="1" kern="1200" baseline="0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should</a:t>
                      </a:r>
                      <a:r>
                        <a:rPr kumimoji="0" lang="tr-TR" sz="2600" b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be </a:t>
                      </a:r>
                      <a:r>
                        <a:rPr kumimoji="0" lang="tr-TR" sz="2600" b="1" kern="1200" baseline="0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coated</a:t>
                      </a:r>
                      <a:endParaRPr lang="tr-TR" sz="2600" b="1" baseline="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2050">
                <a:tc>
                  <a:txBody>
                    <a:bodyPr/>
                    <a:lstStyle/>
                    <a:p>
                      <a:r>
                        <a:rPr lang="tr-TR" sz="2600" b="1" i="1" dirty="0" err="1"/>
                        <a:t>Barrier</a:t>
                      </a:r>
                      <a:r>
                        <a:rPr lang="tr-TR" sz="2600" b="1" i="1" dirty="0"/>
                        <a:t> </a:t>
                      </a:r>
                      <a:r>
                        <a:rPr lang="tr-TR" sz="2600" b="1" i="1" dirty="0" err="1"/>
                        <a:t>properties</a:t>
                      </a:r>
                      <a:r>
                        <a:rPr lang="tr-TR" sz="2600" b="1" i="1" dirty="0"/>
                        <a:t> of </a:t>
                      </a:r>
                      <a:r>
                        <a:rPr lang="tr-TR" sz="2600" b="1" i="1" dirty="0" err="1"/>
                        <a:t>packaging</a:t>
                      </a:r>
                      <a:r>
                        <a:rPr lang="tr-TR" sz="2600" b="1" i="1" baseline="0" dirty="0"/>
                        <a:t> </a:t>
                      </a:r>
                      <a:r>
                        <a:rPr lang="tr-TR" sz="2600" b="1" i="1" baseline="0" dirty="0" err="1"/>
                        <a:t>material</a:t>
                      </a:r>
                      <a:endParaRPr lang="tr-TR" sz="26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600" b="0" dirty="0" err="1">
                          <a:solidFill>
                            <a:schemeClr val="tx1"/>
                          </a:solidFill>
                        </a:rPr>
                        <a:t>They</a:t>
                      </a:r>
                      <a:r>
                        <a:rPr lang="tr-TR" sz="26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600" b="0" dirty="0" err="1">
                          <a:solidFill>
                            <a:schemeClr val="tx1"/>
                          </a:solidFill>
                        </a:rPr>
                        <a:t>provide</a:t>
                      </a:r>
                      <a:r>
                        <a:rPr lang="tr-TR" sz="26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600" b="1" baseline="0" dirty="0" err="1">
                          <a:solidFill>
                            <a:srgbClr val="0000FF"/>
                          </a:solidFill>
                        </a:rPr>
                        <a:t>best</a:t>
                      </a:r>
                      <a:r>
                        <a:rPr lang="tr-TR" sz="2600" b="1" baseline="0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tr-TR" sz="2600" b="1" baseline="0" dirty="0" err="1">
                          <a:solidFill>
                            <a:srgbClr val="0000FF"/>
                          </a:solidFill>
                        </a:rPr>
                        <a:t>condition</a:t>
                      </a:r>
                      <a:r>
                        <a:rPr lang="tr-TR" sz="2600" b="1" baseline="0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tr-TR" sz="2600" b="1" baseline="0" dirty="0" err="1">
                          <a:solidFill>
                            <a:srgbClr val="0000FF"/>
                          </a:solidFill>
                        </a:rPr>
                        <a:t>to</a:t>
                      </a:r>
                      <a:r>
                        <a:rPr lang="tr-TR" sz="2600" b="1" baseline="0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tr-TR" sz="2600" b="1" baseline="0" dirty="0" err="1">
                          <a:solidFill>
                            <a:srgbClr val="0000FF"/>
                          </a:solidFill>
                        </a:rPr>
                        <a:t>prevent</a:t>
                      </a:r>
                      <a:r>
                        <a:rPr lang="tr-TR" sz="2600" b="1" baseline="0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tr-TR" sz="2600" b="1" baseline="0" dirty="0" err="1">
                          <a:solidFill>
                            <a:srgbClr val="0000FF"/>
                          </a:solidFill>
                        </a:rPr>
                        <a:t>loss</a:t>
                      </a:r>
                      <a:r>
                        <a:rPr lang="tr-TR" sz="2600" b="1" baseline="0" dirty="0">
                          <a:solidFill>
                            <a:srgbClr val="0000FF"/>
                          </a:solidFill>
                        </a:rPr>
                        <a:t> of CO</a:t>
                      </a:r>
                      <a:r>
                        <a:rPr lang="tr-TR" sz="2600" b="1" baseline="-25000" dirty="0">
                          <a:solidFill>
                            <a:srgbClr val="0000FF"/>
                          </a:solidFill>
                        </a:rPr>
                        <a:t>2</a:t>
                      </a:r>
                      <a:r>
                        <a:rPr lang="tr-TR" sz="2600" b="1" baseline="0" dirty="0">
                          <a:solidFill>
                            <a:srgbClr val="0000FF"/>
                          </a:solidFill>
                        </a:rPr>
                        <a:t>.</a:t>
                      </a:r>
                      <a:endParaRPr lang="tr-TR" sz="26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94288">
                <a:tc>
                  <a:txBody>
                    <a:bodyPr/>
                    <a:lstStyle/>
                    <a:p>
                      <a:r>
                        <a:rPr lang="tr-TR" sz="2600" b="1" i="1" dirty="0" err="1">
                          <a:solidFill>
                            <a:schemeClr val="tx1"/>
                          </a:solidFill>
                        </a:rPr>
                        <a:t>What</a:t>
                      </a:r>
                      <a:r>
                        <a:rPr lang="tr-TR" sz="2600" b="1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600" b="1" i="1" dirty="0" err="1">
                          <a:solidFill>
                            <a:schemeClr val="tx1"/>
                          </a:solidFill>
                        </a:rPr>
                        <a:t>are</a:t>
                      </a:r>
                      <a:r>
                        <a:rPr lang="tr-TR" sz="2600" b="1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600" b="1" i="1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tr-TR" sz="2600" b="1" i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600" b="1" i="1" baseline="0" dirty="0" err="1">
                          <a:solidFill>
                            <a:schemeClr val="tx1"/>
                          </a:solidFill>
                        </a:rPr>
                        <a:t>disadvantages</a:t>
                      </a:r>
                      <a:r>
                        <a:rPr lang="tr-TR" sz="2600" b="1" i="1" baseline="0" dirty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tr-TR" sz="26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2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 beverage cans </a:t>
                      </a:r>
                      <a:r>
                        <a:rPr kumimoji="0" lang="en-US" sz="2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made from tinplate</a:t>
                      </a:r>
                      <a:r>
                        <a:rPr kumimoji="0" lang="en-US" sz="2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26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control of migration of iron into the beverage is critical</a:t>
                      </a:r>
                      <a:r>
                        <a:rPr kumimoji="0" lang="en-US" sz="2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tr-TR" sz="2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because extremely small levels of iron (0.5 </a:t>
                      </a:r>
                      <a:r>
                        <a:rPr kumimoji="0" lang="en-US" sz="26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ppm</a:t>
                      </a:r>
                      <a:r>
                        <a:rPr kumimoji="0" lang="tr-TR" sz="2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kumimoji="0" lang="en-US" sz="2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can </a:t>
                      </a:r>
                      <a:r>
                        <a:rPr kumimoji="0" lang="tr-TR" sz="260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affect</a:t>
                      </a:r>
                      <a:r>
                        <a:rPr kumimoji="0" lang="en-US" sz="26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the flavor of the beverage</a:t>
                      </a:r>
                      <a:endParaRPr lang="tr-TR" sz="2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194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/>
              <a:t>Glass</a:t>
            </a:r>
            <a:r>
              <a:rPr lang="tr-TR" b="1" dirty="0"/>
              <a:t> </a:t>
            </a:r>
            <a:r>
              <a:rPr lang="tr-TR" b="1" dirty="0" err="1"/>
              <a:t>containers</a:t>
            </a:r>
            <a:endParaRPr lang="en-US" b="1" dirty="0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>
          <a:xfrm>
            <a:off x="6477000" y="6492875"/>
            <a:ext cx="2667000" cy="365125"/>
          </a:xfrm>
        </p:spPr>
        <p:txBody>
          <a:bodyPr/>
          <a:lstStyle/>
          <a:p>
            <a:pPr algn="r"/>
            <a:fld id="{C1CDB624-E152-4E55-AFD9-4281C9498B1B}" type="datetime1">
              <a:rPr lang="en-US" smtClean="0"/>
              <a:pPr algn="r"/>
              <a:t>5/25/2021</a:t>
            </a:fld>
            <a:endParaRPr lang="tr-TR" dirty="0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>
          <a:xfrm>
            <a:off x="3722917" y="6152956"/>
            <a:ext cx="5421083" cy="365125"/>
          </a:xfrm>
        </p:spPr>
        <p:txBody>
          <a:bodyPr/>
          <a:lstStyle/>
          <a:p>
            <a:r>
              <a:rPr lang="tr-TR" dirty="0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16</a:t>
            </a:fld>
            <a:endParaRPr lang="tr-TR"/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sz="quarter" idx="4294967295"/>
          </p:nvPr>
        </p:nvGraphicFramePr>
        <p:xfrm>
          <a:off x="0" y="1581150"/>
          <a:ext cx="9072284" cy="457200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005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57350">
                <a:tc>
                  <a:txBody>
                    <a:bodyPr/>
                    <a:lstStyle/>
                    <a:p>
                      <a:r>
                        <a:rPr lang="tr-TR" sz="2400" b="1" i="1" dirty="0" err="1"/>
                        <a:t>What</a:t>
                      </a:r>
                      <a:r>
                        <a:rPr lang="tr-TR" sz="2400" b="1" i="1" dirty="0"/>
                        <a:t> </a:t>
                      </a:r>
                      <a:r>
                        <a:rPr lang="tr-TR" sz="2400" b="1" i="1" dirty="0" err="1"/>
                        <a:t>are</a:t>
                      </a:r>
                      <a:r>
                        <a:rPr lang="tr-TR" sz="2400" b="1" i="1" dirty="0"/>
                        <a:t> </a:t>
                      </a:r>
                      <a:r>
                        <a:rPr lang="tr-TR" sz="2400" b="1" i="1" dirty="0" err="1"/>
                        <a:t>the</a:t>
                      </a:r>
                      <a:r>
                        <a:rPr lang="tr-TR" sz="2400" b="1" i="1" baseline="0" dirty="0"/>
                        <a:t> </a:t>
                      </a:r>
                      <a:r>
                        <a:rPr lang="tr-TR" sz="2400" b="1" i="1" baseline="0" dirty="0" err="1"/>
                        <a:t>advantages</a:t>
                      </a:r>
                      <a:r>
                        <a:rPr lang="tr-TR" sz="2400" b="1" i="1" baseline="0" dirty="0"/>
                        <a:t>?</a:t>
                      </a:r>
                      <a:endParaRPr lang="tr-TR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0" baseline="0" dirty="0">
                          <a:solidFill>
                            <a:schemeClr val="tx1"/>
                          </a:solidFill>
                        </a:rPr>
                        <a:t>---</a:t>
                      </a:r>
                      <a:r>
                        <a:rPr lang="tr-TR" sz="2400" b="0" baseline="0" dirty="0" err="1">
                          <a:solidFill>
                            <a:schemeClr val="tx1"/>
                          </a:solidFill>
                        </a:rPr>
                        <a:t>It</a:t>
                      </a:r>
                      <a:r>
                        <a:rPr lang="tr-TR" sz="2400" b="0" baseline="0" dirty="0">
                          <a:solidFill>
                            <a:schemeClr val="tx1"/>
                          </a:solidFill>
                        </a:rPr>
                        <a:t> has </a:t>
                      </a:r>
                      <a:r>
                        <a:rPr lang="tr-TR" sz="2400" b="1" baseline="0" dirty="0" err="1">
                          <a:solidFill>
                            <a:schemeClr val="tx1"/>
                          </a:solidFill>
                        </a:rPr>
                        <a:t>impermeable</a:t>
                      </a:r>
                      <a:r>
                        <a:rPr lang="tr-TR" sz="2400" b="1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400" b="1" baseline="0" dirty="0" err="1">
                          <a:solidFill>
                            <a:schemeClr val="tx1"/>
                          </a:solidFill>
                        </a:rPr>
                        <a:t>properties</a:t>
                      </a:r>
                      <a:r>
                        <a:rPr lang="tr-TR" sz="2400" b="0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tr-TR" sz="2400" b="1" baseline="0" dirty="0" err="1">
                          <a:solidFill>
                            <a:srgbClr val="0000FF"/>
                          </a:solidFill>
                        </a:rPr>
                        <a:t>odor</a:t>
                      </a:r>
                      <a:r>
                        <a:rPr lang="tr-TR" sz="2400" b="1" baseline="0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tr-TR" sz="2400" b="1" baseline="0" dirty="0" err="1">
                          <a:solidFill>
                            <a:srgbClr val="0000FF"/>
                          </a:solidFill>
                        </a:rPr>
                        <a:t>resistance</a:t>
                      </a:r>
                      <a:r>
                        <a:rPr lang="tr-TR" sz="2400" b="0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kumimoji="0" lang="tr-TR" sz="2400" b="1" kern="1200" baseline="0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good</a:t>
                      </a:r>
                      <a:r>
                        <a:rPr kumimoji="0" lang="tr-TR" sz="2400" b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b="1" kern="1200" baseline="0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transparency</a:t>
                      </a:r>
                      <a:r>
                        <a:rPr kumimoji="0" lang="tr-TR" sz="2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2400" b="1" kern="1200" baseline="0" dirty="0" err="1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tamper</a:t>
                      </a:r>
                      <a:r>
                        <a:rPr kumimoji="0" lang="tr-TR" sz="2400" b="1" kern="1200" baseline="0" dirty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b="1" kern="1200" baseline="0" dirty="0" err="1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resistance</a:t>
                      </a:r>
                      <a:endParaRPr kumimoji="0" lang="tr-TR" sz="2400" b="1" kern="1200" baseline="0" dirty="0">
                        <a:solidFill>
                          <a:srgbClr val="0066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tr-TR" sz="2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---</a:t>
                      </a:r>
                      <a:r>
                        <a:rPr kumimoji="0" lang="tr-TR" sz="2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kumimoji="0" lang="tr-TR" sz="2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is </a:t>
                      </a:r>
                      <a:r>
                        <a:rPr kumimoji="0" lang="tr-TR" sz="2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suitable</a:t>
                      </a:r>
                      <a:r>
                        <a:rPr kumimoji="0" lang="tr-TR" sz="2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2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b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shows</a:t>
                      </a:r>
                      <a:r>
                        <a:rPr kumimoji="0" lang="tr-TR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b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thermal</a:t>
                      </a:r>
                      <a:r>
                        <a:rPr kumimoji="0" lang="tr-TR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b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strenght</a:t>
                      </a:r>
                      <a:r>
                        <a:rPr kumimoji="0" lang="tr-TR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b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kumimoji="0" lang="tr-TR" sz="24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b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pasteurization</a:t>
                      </a:r>
                      <a:r>
                        <a:rPr kumimoji="0" lang="tr-TR" sz="2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en-US" sz="2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However, for such products, there is usually a practical volumetric</a:t>
                      </a:r>
                    </a:p>
                    <a:p>
                      <a:r>
                        <a:rPr kumimoji="0" lang="en-US" sz="2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limit of about 0.3 to 0.5 L</a:t>
                      </a:r>
                      <a:endParaRPr lang="tr-TR" sz="2400" b="0" baseline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62050">
                <a:tc>
                  <a:txBody>
                    <a:bodyPr/>
                    <a:lstStyle/>
                    <a:p>
                      <a:r>
                        <a:rPr lang="tr-TR" sz="2400" b="1" i="1" dirty="0" err="1"/>
                        <a:t>What</a:t>
                      </a:r>
                      <a:r>
                        <a:rPr lang="tr-TR" sz="2400" b="1" i="1" dirty="0"/>
                        <a:t> </a:t>
                      </a:r>
                      <a:r>
                        <a:rPr lang="tr-TR" sz="2400" b="1" i="1" dirty="0" err="1"/>
                        <a:t>are</a:t>
                      </a:r>
                      <a:r>
                        <a:rPr lang="tr-TR" sz="2400" b="1" i="1" dirty="0"/>
                        <a:t> </a:t>
                      </a:r>
                      <a:r>
                        <a:rPr lang="tr-TR" sz="2400" b="1" i="1" dirty="0" err="1"/>
                        <a:t>the</a:t>
                      </a:r>
                      <a:r>
                        <a:rPr lang="tr-TR" sz="2400" b="1" i="1" baseline="0" dirty="0"/>
                        <a:t> </a:t>
                      </a:r>
                      <a:r>
                        <a:rPr lang="tr-TR" sz="2400" b="1" i="1" baseline="0" dirty="0" err="1"/>
                        <a:t>disadvantages</a:t>
                      </a:r>
                      <a:r>
                        <a:rPr lang="tr-TR" sz="2400" b="1" i="1" baseline="0" dirty="0"/>
                        <a:t>?</a:t>
                      </a:r>
                      <a:endParaRPr lang="tr-TR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b="0" dirty="0">
                          <a:solidFill>
                            <a:schemeClr val="tx1"/>
                          </a:solidFill>
                        </a:rPr>
                        <a:t>---</a:t>
                      </a:r>
                      <a:r>
                        <a:rPr lang="tr-TR" sz="2400" b="0" dirty="0" err="1">
                          <a:solidFill>
                            <a:schemeClr val="tx1"/>
                          </a:solidFill>
                        </a:rPr>
                        <a:t>Its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400" b="1" dirty="0" err="1">
                          <a:solidFill>
                            <a:srgbClr val="006600"/>
                          </a:solidFill>
                        </a:rPr>
                        <a:t>weight</a:t>
                      </a:r>
                      <a:r>
                        <a:rPr lang="tr-TR" sz="2400" b="1" dirty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tr-TR" sz="2400" b="1" dirty="0" err="1">
                          <a:solidFill>
                            <a:srgbClr val="006600"/>
                          </a:solidFill>
                        </a:rPr>
                        <a:t>and</a:t>
                      </a:r>
                      <a:r>
                        <a:rPr lang="tr-TR" sz="2400" b="1" dirty="0">
                          <a:solidFill>
                            <a:srgbClr val="006600"/>
                          </a:solidFill>
                        </a:rPr>
                        <a:t> </a:t>
                      </a:r>
                      <a:r>
                        <a:rPr lang="tr-TR" sz="2400" b="1" dirty="0" err="1">
                          <a:solidFill>
                            <a:srgbClr val="006600"/>
                          </a:solidFill>
                        </a:rPr>
                        <a:t>fragility</a:t>
                      </a:r>
                      <a:r>
                        <a:rPr lang="tr-TR" sz="2400" b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kumimoji="0" lang="en-US" sz="2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These </a:t>
                      </a:r>
                      <a:r>
                        <a:rPr kumimoji="0" lang="tr-TR" sz="2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disadvantages</a:t>
                      </a:r>
                      <a:r>
                        <a:rPr kumimoji="0" lang="tr-TR" sz="2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effectively limit the maximum size of container when glass is used to contain carbonated</a:t>
                      </a:r>
                      <a:r>
                        <a:rPr kumimoji="0" lang="tr-TR" sz="2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beverages to about 1.0 to 1.5 L</a:t>
                      </a:r>
                      <a:endParaRPr kumimoji="0" lang="tr-TR" sz="2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tr-TR" sz="2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---</a:t>
                      </a:r>
                      <a:r>
                        <a:rPr kumimoji="0" lang="tr-TR" sz="2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Glass</a:t>
                      </a:r>
                      <a:r>
                        <a:rPr kumimoji="0" lang="tr-TR" sz="2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has </a:t>
                      </a:r>
                      <a:r>
                        <a:rPr kumimoji="0" lang="tr-TR" sz="2400" b="1" kern="1200" baseline="0" dirty="0" err="1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little</a:t>
                      </a:r>
                      <a:r>
                        <a:rPr kumimoji="0" lang="tr-TR" sz="24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b="1" kern="1200" baseline="0" dirty="0" err="1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protection</a:t>
                      </a:r>
                      <a:r>
                        <a:rPr kumimoji="0" lang="tr-TR" sz="24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b="1" kern="1200" baseline="0" dirty="0" err="1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against</a:t>
                      </a:r>
                      <a:r>
                        <a:rPr kumimoji="0" lang="tr-TR" sz="24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the adverse effects of visible light</a:t>
                      </a:r>
                      <a:endParaRPr lang="tr-TR" sz="2400" b="1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1948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/>
              <a:t>Plastic</a:t>
            </a:r>
            <a:r>
              <a:rPr lang="tr-TR" b="1" dirty="0"/>
              <a:t> </a:t>
            </a:r>
            <a:r>
              <a:rPr lang="tr-TR" b="1" dirty="0" err="1"/>
              <a:t>bottles</a:t>
            </a:r>
            <a:r>
              <a:rPr lang="tr-TR" b="1" dirty="0"/>
              <a:t> (PET </a:t>
            </a:r>
            <a:r>
              <a:rPr lang="tr-TR" b="1" dirty="0" err="1"/>
              <a:t>bottles</a:t>
            </a:r>
            <a:r>
              <a:rPr lang="tr-TR" b="1" dirty="0"/>
              <a:t>) </a:t>
            </a:r>
            <a:endParaRPr lang="en-US" b="1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17</a:t>
            </a:fld>
            <a:endParaRPr lang="tr-TR"/>
          </a:p>
        </p:txBody>
      </p:sp>
      <p:graphicFrame>
        <p:nvGraphicFramePr>
          <p:cNvPr id="7" name="6 İçerik Yer Tutucusu"/>
          <p:cNvGraphicFramePr>
            <a:graphicFrameLocks/>
          </p:cNvGraphicFramePr>
          <p:nvPr/>
        </p:nvGraphicFramePr>
        <p:xfrm>
          <a:off x="19050" y="1565910"/>
          <a:ext cx="9072284" cy="5120640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910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62050">
                <a:tc>
                  <a:txBody>
                    <a:bodyPr/>
                    <a:lstStyle/>
                    <a:p>
                      <a:r>
                        <a:rPr lang="tr-TR" sz="2400" b="1" i="1" dirty="0" err="1"/>
                        <a:t>What</a:t>
                      </a:r>
                      <a:r>
                        <a:rPr lang="tr-TR" sz="2400" b="1" i="1" dirty="0"/>
                        <a:t> </a:t>
                      </a:r>
                      <a:r>
                        <a:rPr lang="tr-TR" sz="2400" b="1" i="1" dirty="0" err="1"/>
                        <a:t>are</a:t>
                      </a:r>
                      <a:r>
                        <a:rPr lang="tr-TR" sz="2400" b="1" i="1" dirty="0"/>
                        <a:t> </a:t>
                      </a:r>
                      <a:r>
                        <a:rPr lang="tr-TR" sz="2400" b="1" i="1" dirty="0" err="1"/>
                        <a:t>the</a:t>
                      </a:r>
                      <a:r>
                        <a:rPr lang="tr-TR" sz="2400" b="1" i="1" baseline="0" dirty="0"/>
                        <a:t> </a:t>
                      </a:r>
                      <a:r>
                        <a:rPr lang="tr-TR" sz="2400" b="1" i="1" baseline="0" dirty="0" err="1"/>
                        <a:t>disadvantages</a:t>
                      </a:r>
                      <a:r>
                        <a:rPr lang="tr-TR" sz="2400" b="1" i="1" baseline="0" dirty="0"/>
                        <a:t>?</a:t>
                      </a:r>
                      <a:endParaRPr lang="tr-TR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200" b="0" dirty="0">
                          <a:solidFill>
                            <a:schemeClr val="tx1"/>
                          </a:solidFill>
                        </a:rPr>
                        <a:t>---</a:t>
                      </a:r>
                      <a:r>
                        <a:rPr lang="tr-TR" sz="2200" b="1" dirty="0" err="1">
                          <a:solidFill>
                            <a:srgbClr val="0000FF"/>
                          </a:solidFill>
                        </a:rPr>
                        <a:t>They</a:t>
                      </a:r>
                      <a:r>
                        <a:rPr lang="tr-TR" sz="2200" b="1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tr-TR" sz="2200" b="1" dirty="0" err="1">
                          <a:solidFill>
                            <a:srgbClr val="0000FF"/>
                          </a:solidFill>
                        </a:rPr>
                        <a:t>are</a:t>
                      </a:r>
                      <a:r>
                        <a:rPr lang="tr-TR" sz="2200" b="1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tr-TR" sz="2200" b="1" dirty="0" err="1">
                          <a:solidFill>
                            <a:srgbClr val="0000FF"/>
                          </a:solidFill>
                        </a:rPr>
                        <a:t>permeable</a:t>
                      </a:r>
                      <a:r>
                        <a:rPr lang="tr-TR" sz="2200" b="1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tr-TR" sz="2200" b="1" dirty="0" err="1">
                          <a:solidFill>
                            <a:srgbClr val="0000FF"/>
                          </a:solidFill>
                        </a:rPr>
                        <a:t>to</a:t>
                      </a:r>
                      <a:r>
                        <a:rPr lang="tr-TR" sz="2200" b="1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tr-TR" sz="2200" b="1" dirty="0" err="1">
                          <a:solidFill>
                            <a:srgbClr val="0000FF"/>
                          </a:solidFill>
                        </a:rPr>
                        <a:t>gases</a:t>
                      </a:r>
                      <a:r>
                        <a:rPr lang="tr-TR" sz="2200" b="0" dirty="0">
                          <a:solidFill>
                            <a:schemeClr val="tx1"/>
                          </a:solidFill>
                        </a:rPr>
                        <a:t>.</a:t>
                      </a:r>
                      <a:r>
                        <a:rPr lang="tr-TR" sz="2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200" b="0" baseline="0" dirty="0" err="1">
                          <a:solidFill>
                            <a:schemeClr val="tx1"/>
                          </a:solidFill>
                        </a:rPr>
                        <a:t>Loss</a:t>
                      </a:r>
                      <a:r>
                        <a:rPr lang="tr-TR" sz="2200" b="0" baseline="0" dirty="0">
                          <a:solidFill>
                            <a:schemeClr val="tx1"/>
                          </a:solidFill>
                        </a:rPr>
                        <a:t> of CO</a:t>
                      </a:r>
                      <a:r>
                        <a:rPr lang="tr-TR" sz="2200" b="0" baseline="-25000" dirty="0">
                          <a:solidFill>
                            <a:schemeClr val="tx1"/>
                          </a:solidFill>
                        </a:rPr>
                        <a:t>2 </a:t>
                      </a:r>
                      <a:r>
                        <a:rPr lang="tr-TR" sz="2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200" b="0" baseline="0" dirty="0" err="1">
                          <a:solidFill>
                            <a:schemeClr val="tx1"/>
                          </a:solidFill>
                        </a:rPr>
                        <a:t>percentage</a:t>
                      </a:r>
                      <a:r>
                        <a:rPr lang="tr-TR" sz="2200" b="0" baseline="0" dirty="0">
                          <a:solidFill>
                            <a:schemeClr val="tx1"/>
                          </a:solidFill>
                        </a:rPr>
                        <a:t> is 15% </a:t>
                      </a:r>
                      <a:r>
                        <a:rPr lang="tr-TR" sz="2200" b="0" baseline="0" dirty="0" err="1">
                          <a:solidFill>
                            <a:schemeClr val="tx1"/>
                          </a:solidFill>
                        </a:rPr>
                        <a:t>over</a:t>
                      </a:r>
                      <a:r>
                        <a:rPr lang="tr-TR" sz="2200" b="0" baseline="0" dirty="0">
                          <a:solidFill>
                            <a:schemeClr val="tx1"/>
                          </a:solidFill>
                        </a:rPr>
                        <a:t> 26 </a:t>
                      </a:r>
                      <a:r>
                        <a:rPr lang="tr-TR" sz="2200" b="0" baseline="0" dirty="0" err="1">
                          <a:solidFill>
                            <a:schemeClr val="tx1"/>
                          </a:solidFill>
                        </a:rPr>
                        <a:t>weeks</a:t>
                      </a:r>
                      <a:r>
                        <a:rPr lang="tr-TR" sz="2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200" b="0" baseline="0" dirty="0" err="1">
                          <a:solidFill>
                            <a:schemeClr val="tx1"/>
                          </a:solidFill>
                        </a:rPr>
                        <a:t>for</a:t>
                      </a:r>
                      <a:r>
                        <a:rPr lang="tr-TR" sz="2200" b="0" baseline="0" dirty="0">
                          <a:solidFill>
                            <a:schemeClr val="tx1"/>
                          </a:solidFill>
                        </a:rPr>
                        <a:t> 1.5 </a:t>
                      </a:r>
                      <a:r>
                        <a:rPr lang="tr-TR" sz="2200" b="0" baseline="0" dirty="0" err="1">
                          <a:solidFill>
                            <a:schemeClr val="tx1"/>
                          </a:solidFill>
                        </a:rPr>
                        <a:t>or</a:t>
                      </a:r>
                      <a:r>
                        <a:rPr lang="tr-TR" sz="2200" b="0" baseline="0" dirty="0">
                          <a:solidFill>
                            <a:schemeClr val="tx1"/>
                          </a:solidFill>
                        </a:rPr>
                        <a:t> 2 L of </a:t>
                      </a:r>
                      <a:r>
                        <a:rPr lang="tr-TR" sz="2200" b="0" baseline="0" dirty="0" err="1">
                          <a:solidFill>
                            <a:schemeClr val="tx1"/>
                          </a:solidFill>
                        </a:rPr>
                        <a:t>bottles</a:t>
                      </a:r>
                      <a:r>
                        <a:rPr lang="tr-TR" sz="2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200" b="0" baseline="0" dirty="0" err="1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tr-TR" sz="2200" b="0" baseline="0" dirty="0">
                          <a:solidFill>
                            <a:schemeClr val="tx1"/>
                          </a:solidFill>
                        </a:rPr>
                        <a:t> 15% </a:t>
                      </a:r>
                      <a:r>
                        <a:rPr lang="tr-TR" sz="2200" b="0" baseline="0" dirty="0" err="1">
                          <a:solidFill>
                            <a:schemeClr val="tx1"/>
                          </a:solidFill>
                        </a:rPr>
                        <a:t>about</a:t>
                      </a:r>
                      <a:r>
                        <a:rPr lang="tr-TR" sz="2200" b="0" baseline="0" dirty="0">
                          <a:solidFill>
                            <a:schemeClr val="tx1"/>
                          </a:solidFill>
                        </a:rPr>
                        <a:t> 10-12 </a:t>
                      </a:r>
                      <a:r>
                        <a:rPr lang="tr-TR" sz="2200" b="0" baseline="0" dirty="0" err="1">
                          <a:solidFill>
                            <a:schemeClr val="tx1"/>
                          </a:solidFill>
                        </a:rPr>
                        <a:t>weeks</a:t>
                      </a:r>
                      <a:r>
                        <a:rPr lang="tr-TR" sz="2200" b="0" baseline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tr-TR" sz="2200" b="0" baseline="0" dirty="0" err="1">
                          <a:solidFill>
                            <a:schemeClr val="tx1"/>
                          </a:solidFill>
                        </a:rPr>
                        <a:t>Therefore</a:t>
                      </a:r>
                      <a:r>
                        <a:rPr lang="tr-TR" sz="2200" b="0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tr-TR" sz="2200" b="0" baseline="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tr-TR" sz="2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200" b="0" baseline="0" dirty="0" err="1">
                          <a:solidFill>
                            <a:schemeClr val="tx1"/>
                          </a:solidFill>
                        </a:rPr>
                        <a:t>loss</a:t>
                      </a:r>
                      <a:r>
                        <a:rPr lang="tr-TR" sz="2200" b="0" baseline="0" dirty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tr-TR" sz="2200" b="0" baseline="0" dirty="0" err="1">
                          <a:solidFill>
                            <a:schemeClr val="tx1"/>
                          </a:solidFill>
                        </a:rPr>
                        <a:t>carbonation</a:t>
                      </a:r>
                      <a:r>
                        <a:rPr lang="tr-TR" sz="2200" b="0" baseline="0" dirty="0">
                          <a:solidFill>
                            <a:schemeClr val="tx1"/>
                          </a:solidFill>
                        </a:rPr>
                        <a:t> is a </a:t>
                      </a:r>
                      <a:r>
                        <a:rPr lang="tr-TR" sz="2200" b="0" baseline="0" dirty="0" err="1">
                          <a:solidFill>
                            <a:schemeClr val="tx1"/>
                          </a:solidFill>
                        </a:rPr>
                        <a:t>determining</a:t>
                      </a:r>
                      <a:r>
                        <a:rPr lang="tr-TR" sz="2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200" b="0" baseline="0" dirty="0" err="1">
                          <a:solidFill>
                            <a:schemeClr val="tx1"/>
                          </a:solidFill>
                        </a:rPr>
                        <a:t>factor</a:t>
                      </a:r>
                      <a:r>
                        <a:rPr lang="tr-TR" sz="2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200" b="0" baseline="0" dirty="0" err="1">
                          <a:solidFill>
                            <a:schemeClr val="tx1"/>
                          </a:solidFill>
                        </a:rPr>
                        <a:t>for</a:t>
                      </a:r>
                      <a:r>
                        <a:rPr lang="tr-TR" sz="2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200" b="0" baseline="0" dirty="0" err="1">
                          <a:solidFill>
                            <a:schemeClr val="tx1"/>
                          </a:solidFill>
                        </a:rPr>
                        <a:t>shelf</a:t>
                      </a:r>
                      <a:r>
                        <a:rPr lang="tr-TR" sz="2200" b="0" baseline="0" dirty="0">
                          <a:solidFill>
                            <a:schemeClr val="tx1"/>
                          </a:solidFill>
                        </a:rPr>
                        <a:t> life</a:t>
                      </a:r>
                    </a:p>
                    <a:p>
                      <a:r>
                        <a:rPr lang="tr-TR" sz="2200" b="0" baseline="0" dirty="0">
                          <a:solidFill>
                            <a:schemeClr val="tx1"/>
                          </a:solidFill>
                        </a:rPr>
                        <a:t>---</a:t>
                      </a:r>
                      <a:r>
                        <a:rPr lang="tr-TR" sz="2200" b="1" baseline="0" dirty="0" err="1">
                          <a:solidFill>
                            <a:srgbClr val="C00000"/>
                          </a:solidFill>
                        </a:rPr>
                        <a:t>They</a:t>
                      </a:r>
                      <a:r>
                        <a:rPr lang="tr-TR" sz="2200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tr-TR" sz="2200" b="1" baseline="0" dirty="0" err="1">
                          <a:solidFill>
                            <a:srgbClr val="C00000"/>
                          </a:solidFill>
                        </a:rPr>
                        <a:t>have</a:t>
                      </a:r>
                      <a:r>
                        <a:rPr lang="tr-TR" sz="2200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tr-TR" sz="2200" b="1" baseline="0" dirty="0" err="1">
                          <a:solidFill>
                            <a:srgbClr val="C00000"/>
                          </a:solidFill>
                        </a:rPr>
                        <a:t>poor</a:t>
                      </a:r>
                      <a:r>
                        <a:rPr lang="tr-TR" sz="2200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tr-TR" sz="2200" b="1" baseline="0" dirty="0" err="1">
                          <a:solidFill>
                            <a:srgbClr val="C00000"/>
                          </a:solidFill>
                        </a:rPr>
                        <a:t>oxygen</a:t>
                      </a:r>
                      <a:r>
                        <a:rPr lang="tr-TR" sz="2200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tr-TR" sz="2200" b="1" baseline="0" dirty="0" err="1">
                          <a:solidFill>
                            <a:srgbClr val="C00000"/>
                          </a:solidFill>
                        </a:rPr>
                        <a:t>barrier</a:t>
                      </a:r>
                      <a:r>
                        <a:rPr lang="tr-TR" sz="2200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tr-TR" sz="2200" b="1" baseline="0" dirty="0" err="1">
                          <a:solidFill>
                            <a:srgbClr val="C00000"/>
                          </a:solidFill>
                        </a:rPr>
                        <a:t>properties</a:t>
                      </a:r>
                      <a:r>
                        <a:rPr lang="tr-TR" sz="2200" b="0" baseline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tr-TR" sz="2200" b="0" baseline="0" dirty="0" err="1">
                          <a:solidFill>
                            <a:schemeClr val="tx1"/>
                          </a:solidFill>
                        </a:rPr>
                        <a:t>To</a:t>
                      </a:r>
                      <a:r>
                        <a:rPr lang="tr-TR" sz="2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200" b="0" baseline="0" dirty="0" err="1">
                          <a:solidFill>
                            <a:schemeClr val="tx1"/>
                          </a:solidFill>
                        </a:rPr>
                        <a:t>improve</a:t>
                      </a:r>
                      <a:r>
                        <a:rPr lang="tr-TR" sz="2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200" b="0" baseline="0" dirty="0" err="1">
                          <a:solidFill>
                            <a:schemeClr val="tx1"/>
                          </a:solidFill>
                        </a:rPr>
                        <a:t>this</a:t>
                      </a:r>
                      <a:r>
                        <a:rPr lang="tr-TR" sz="2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200" b="0" baseline="0" dirty="0" err="1">
                          <a:solidFill>
                            <a:schemeClr val="tx1"/>
                          </a:solidFill>
                        </a:rPr>
                        <a:t>condition</a:t>
                      </a:r>
                      <a:r>
                        <a:rPr lang="tr-TR" sz="2200" b="0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tr-TR" sz="2200" b="0" baseline="0" dirty="0" err="1">
                          <a:solidFill>
                            <a:schemeClr val="tx1"/>
                          </a:solidFill>
                        </a:rPr>
                        <a:t>c</a:t>
                      </a:r>
                      <a:r>
                        <a:rPr kumimoji="0" lang="tr-TR" sz="22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ommercial</a:t>
                      </a:r>
                      <a:r>
                        <a:rPr kumimoji="0" lang="tr-TR" sz="2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</a:t>
                      </a:r>
                      <a:r>
                        <a:rPr kumimoji="0" lang="tr-TR" sz="2200" b="0" kern="1200" baseline="-250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kumimoji="0" lang="tr-TR" sz="2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scavengers are incorporated into PET</a:t>
                      </a:r>
                      <a:endParaRPr kumimoji="0" lang="tr-TR" sz="22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tr-TR" sz="2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--- </a:t>
                      </a:r>
                      <a:r>
                        <a:rPr kumimoji="0" lang="tr-TR" sz="2200" b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Migration</a:t>
                      </a:r>
                      <a:r>
                        <a:rPr kumimoji="0" lang="tr-TR" sz="2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kumimoji="0" lang="tr-TR" sz="2200" b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acetaldehyde</a:t>
                      </a:r>
                      <a:r>
                        <a:rPr kumimoji="0" lang="tr-TR" sz="2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(AA), </a:t>
                      </a:r>
                      <a:r>
                        <a:rPr kumimoji="0" lang="tr-TR" sz="22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which</a:t>
                      </a:r>
                      <a:r>
                        <a:rPr kumimoji="0" lang="tr-TR" sz="2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is </a:t>
                      </a:r>
                      <a:r>
                        <a:rPr kumimoji="0" lang="tr-TR" sz="22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formed</a:t>
                      </a:r>
                      <a:r>
                        <a:rPr kumimoji="0" lang="tr-TR" sz="2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PET </a:t>
                      </a:r>
                      <a:r>
                        <a:rPr kumimoji="0" lang="en-US" sz="2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as a thermal degradation product formed during the </a:t>
                      </a:r>
                      <a:r>
                        <a:rPr kumimoji="0" lang="en-US" sz="22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mel</a:t>
                      </a:r>
                      <a:r>
                        <a:rPr kumimoji="0" lang="tr-TR" sz="22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ting</a:t>
                      </a:r>
                      <a:r>
                        <a:rPr kumimoji="0" lang="tr-TR" sz="2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tr-TR" sz="22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kumimoji="0" lang="tr-TR" sz="2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results</a:t>
                      </a:r>
                      <a:r>
                        <a:rPr kumimoji="0" lang="tr-TR" sz="2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kumimoji="0" lang="tr-TR" sz="22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sweet</a:t>
                      </a:r>
                      <a:r>
                        <a:rPr kumimoji="0" lang="tr-TR" sz="2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22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plastic</a:t>
                      </a:r>
                      <a:r>
                        <a:rPr kumimoji="0" lang="tr-TR" sz="2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tr-TR" sz="22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like</a:t>
                      </a:r>
                      <a:r>
                        <a:rPr kumimoji="0" lang="tr-TR" sz="2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22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2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fruity</a:t>
                      </a:r>
                      <a:r>
                        <a:rPr kumimoji="0" lang="tr-TR" sz="2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flavor</a:t>
                      </a:r>
                      <a:r>
                        <a:rPr kumimoji="0" lang="tr-TR" sz="2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formation</a:t>
                      </a:r>
                      <a:endParaRPr kumimoji="0" lang="tr-TR" sz="22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tr-TR" sz="2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---</a:t>
                      </a:r>
                      <a:r>
                        <a:rPr kumimoji="0" lang="tr-TR" sz="2200" b="1" kern="1200" baseline="0" dirty="0" err="1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Migration</a:t>
                      </a:r>
                      <a:r>
                        <a:rPr kumimoji="0" lang="tr-TR" sz="2200" b="1" kern="1200" baseline="0" dirty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kumimoji="0" lang="tr-TR" sz="2200" b="1" kern="1200" baseline="0" dirty="0" err="1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plasticizers</a:t>
                      </a:r>
                      <a:r>
                        <a:rPr kumimoji="0" lang="tr-TR" sz="2200" b="1" kern="1200" baseline="0" dirty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when PET bottles are reused in the home</a:t>
                      </a:r>
                      <a:endParaRPr kumimoji="0" lang="tr-TR" sz="22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tr-TR" sz="2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---</a:t>
                      </a:r>
                      <a:r>
                        <a:rPr kumimoji="0" lang="en-US" sz="2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Antimony trioxide is used as an additive and initiator in the manufacture of 90% of the PET</a:t>
                      </a:r>
                      <a:r>
                        <a:rPr kumimoji="0" lang="tr-TR" sz="2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kumimoji="0" lang="tr-TR" sz="2200" b="1" kern="1200" baseline="0" dirty="0" err="1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Migration</a:t>
                      </a:r>
                      <a:r>
                        <a:rPr kumimoji="0" lang="tr-TR" sz="22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kumimoji="0" lang="tr-TR" sz="2200" b="1" kern="1200" baseline="0" dirty="0" err="1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antimony</a:t>
                      </a:r>
                      <a:r>
                        <a:rPr kumimoji="0" lang="tr-TR" sz="22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(</a:t>
                      </a:r>
                      <a:r>
                        <a:rPr kumimoji="0" lang="tr-TR" sz="2200" b="1" kern="1200" baseline="0" dirty="0" err="1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Sb</a:t>
                      </a:r>
                      <a:r>
                        <a:rPr kumimoji="0" lang="tr-TR" sz="22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), </a:t>
                      </a:r>
                      <a:r>
                        <a:rPr kumimoji="0" lang="tr-TR" sz="22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which</a:t>
                      </a:r>
                      <a:r>
                        <a:rPr kumimoji="0" lang="tr-TR" sz="2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is a </a:t>
                      </a:r>
                      <a:r>
                        <a:rPr kumimoji="0" lang="tr-TR" sz="22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toxic</a:t>
                      </a:r>
                      <a:r>
                        <a:rPr kumimoji="0" lang="tr-TR" sz="2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trace</a:t>
                      </a:r>
                      <a:r>
                        <a:rPr kumimoji="0" lang="tr-TR" sz="2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element</a:t>
                      </a:r>
                      <a:endParaRPr lang="tr-TR" sz="2400" b="0" dirty="0">
                        <a:solidFill>
                          <a:srgbClr val="0000FF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194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1CDB624-E152-4E55-AFD9-4281C9498B1B}" type="datetime1">
              <a:rPr lang="en-US" smtClean="0"/>
              <a:pPr algn="r"/>
              <a:t>5/25/2021</a:t>
            </a:fld>
            <a:endParaRPr lang="tr-TR" dirty="0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18</a:t>
            </a:fld>
            <a:endParaRPr lang="tr-TR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2">
            <a:lum bright="-40000" contrast="40000"/>
          </a:blip>
          <a:srcRect l="32267" t="20833" r="36483" b="9635"/>
          <a:stretch>
            <a:fillRect/>
          </a:stretch>
        </p:blipFill>
        <p:spPr bwMode="auto">
          <a:xfrm>
            <a:off x="3654190" y="0"/>
            <a:ext cx="5451710" cy="681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9 Metin kutusu"/>
          <p:cNvSpPr txBox="1"/>
          <p:nvPr/>
        </p:nvSpPr>
        <p:spPr>
          <a:xfrm>
            <a:off x="0" y="228600"/>
            <a:ext cx="36195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err="1">
                <a:solidFill>
                  <a:srgbClr val="0000FF"/>
                </a:solidFill>
              </a:rPr>
              <a:t>The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factors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that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affect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the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odor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and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taste</a:t>
            </a:r>
            <a:r>
              <a:rPr lang="tr-TR" sz="2800" b="1" dirty="0">
                <a:solidFill>
                  <a:srgbClr val="0000FF"/>
                </a:solidFill>
              </a:rPr>
              <a:t> of </a:t>
            </a:r>
            <a:r>
              <a:rPr lang="tr-TR" sz="2800" b="1" dirty="0" err="1">
                <a:solidFill>
                  <a:srgbClr val="0000FF"/>
                </a:solidFill>
              </a:rPr>
              <a:t>carbonated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beverages</a:t>
            </a:r>
            <a:r>
              <a:rPr lang="tr-TR" sz="2800" b="1" dirty="0">
                <a:solidFill>
                  <a:srgbClr val="0000FF"/>
                </a:solidFill>
              </a:rPr>
              <a:t> in PET </a:t>
            </a:r>
            <a:r>
              <a:rPr lang="tr-TR" sz="2800" b="1" dirty="0" err="1">
                <a:solidFill>
                  <a:srgbClr val="0000FF"/>
                </a:solidFill>
              </a:rPr>
              <a:t>bottle</a:t>
            </a:r>
            <a:endParaRPr lang="tr-TR" sz="2800" dirty="0">
              <a:solidFill>
                <a:srgbClr val="0000FF"/>
              </a:solidFill>
            </a:endParaRPr>
          </a:p>
          <a:p>
            <a:pPr lvl="1">
              <a:buFont typeface="Wingdings" pitchFamily="2" charset="2"/>
              <a:buChar char="§"/>
            </a:pPr>
            <a:r>
              <a:rPr lang="tr-TR" sz="2800" dirty="0" err="1"/>
              <a:t>Ingress</a:t>
            </a:r>
            <a:r>
              <a:rPr lang="tr-TR" sz="2800" dirty="0"/>
              <a:t> of O</a:t>
            </a:r>
            <a:r>
              <a:rPr lang="tr-TR" sz="2800" baseline="-25000" dirty="0"/>
              <a:t>2</a:t>
            </a:r>
          </a:p>
          <a:p>
            <a:pPr lvl="1">
              <a:buFont typeface="Wingdings" pitchFamily="2" charset="2"/>
              <a:buChar char="§"/>
            </a:pPr>
            <a:r>
              <a:rPr lang="tr-TR" sz="2800" dirty="0" err="1"/>
              <a:t>Loss</a:t>
            </a:r>
            <a:r>
              <a:rPr lang="tr-TR" sz="2800" dirty="0"/>
              <a:t> of CO</a:t>
            </a:r>
            <a:r>
              <a:rPr lang="tr-TR" sz="2800" baseline="-25000" dirty="0"/>
              <a:t>2</a:t>
            </a:r>
          </a:p>
          <a:p>
            <a:pPr lvl="1">
              <a:buFont typeface="Wingdings" pitchFamily="2" charset="2"/>
              <a:buChar char="§"/>
            </a:pPr>
            <a:r>
              <a:rPr lang="tr-TR" sz="2800" dirty="0" err="1"/>
              <a:t>Scalping</a:t>
            </a:r>
            <a:r>
              <a:rPr lang="tr-TR" sz="2800" dirty="0"/>
              <a:t> of </a:t>
            </a:r>
            <a:r>
              <a:rPr lang="tr-TR" sz="2800" dirty="0" err="1"/>
              <a:t>outside</a:t>
            </a:r>
            <a:r>
              <a:rPr lang="tr-TR" sz="2800" dirty="0"/>
              <a:t> </a:t>
            </a:r>
            <a:r>
              <a:rPr lang="tr-TR" sz="2800" dirty="0" err="1"/>
              <a:t>odors</a:t>
            </a:r>
            <a:endParaRPr lang="tr-TR" sz="2800" dirty="0"/>
          </a:p>
          <a:p>
            <a:pPr lvl="1">
              <a:buFont typeface="Wingdings" pitchFamily="2" charset="2"/>
              <a:buChar char="§"/>
            </a:pPr>
            <a:r>
              <a:rPr lang="tr-TR" sz="2800" dirty="0" err="1"/>
              <a:t>Migration</a:t>
            </a:r>
            <a:r>
              <a:rPr lang="tr-TR" sz="2800" dirty="0"/>
              <a:t> </a:t>
            </a:r>
            <a:r>
              <a:rPr lang="tr-TR" sz="2800" dirty="0" err="1"/>
              <a:t>from</a:t>
            </a:r>
            <a:r>
              <a:rPr lang="tr-TR" sz="2800" dirty="0"/>
              <a:t> </a:t>
            </a:r>
            <a:r>
              <a:rPr lang="tr-TR" sz="2800" dirty="0" err="1"/>
              <a:t>plastic</a:t>
            </a:r>
            <a:r>
              <a:rPr lang="tr-TR" sz="2800" dirty="0"/>
              <a:t> </a:t>
            </a:r>
            <a:r>
              <a:rPr lang="tr-TR" sz="2800" dirty="0" err="1"/>
              <a:t>material</a:t>
            </a:r>
            <a:endParaRPr lang="tr-TR" sz="2800" dirty="0"/>
          </a:p>
          <a:p>
            <a:pPr lvl="1">
              <a:buFont typeface="Wingdings" pitchFamily="2" charset="2"/>
              <a:buChar char="§"/>
            </a:pPr>
            <a:r>
              <a:rPr lang="tr-TR" sz="2800" dirty="0" err="1"/>
              <a:t>Absorbation</a:t>
            </a:r>
            <a:r>
              <a:rPr lang="tr-TR" sz="2800" dirty="0"/>
              <a:t> of </a:t>
            </a:r>
            <a:r>
              <a:rPr lang="tr-TR" sz="2800" dirty="0" err="1"/>
              <a:t>flavor</a:t>
            </a:r>
            <a:r>
              <a:rPr lang="tr-TR" sz="2800" dirty="0"/>
              <a:t> </a:t>
            </a:r>
            <a:r>
              <a:rPr lang="tr-TR" sz="2800" dirty="0" err="1"/>
              <a:t>compounds</a:t>
            </a:r>
            <a:r>
              <a:rPr lang="tr-TR" sz="2800" dirty="0"/>
              <a:t> </a:t>
            </a:r>
            <a:r>
              <a:rPr lang="tr-TR" sz="2800" dirty="0" err="1"/>
              <a:t>by</a:t>
            </a:r>
            <a:r>
              <a:rPr lang="tr-TR" sz="2800" dirty="0"/>
              <a:t> </a:t>
            </a:r>
            <a:r>
              <a:rPr lang="tr-TR" sz="2800" dirty="0" err="1"/>
              <a:t>plastic</a:t>
            </a:r>
            <a:r>
              <a:rPr lang="tr-TR" sz="2800" dirty="0"/>
              <a:t> </a:t>
            </a:r>
            <a:r>
              <a:rPr lang="tr-TR" sz="2800" dirty="0" err="1"/>
              <a:t>material</a:t>
            </a:r>
            <a:endParaRPr lang="tr-TR" sz="2800" dirty="0"/>
          </a:p>
          <a:p>
            <a:endParaRPr lang="tr-TR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1948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/>
              <a:t>Closures</a:t>
            </a:r>
            <a:r>
              <a:rPr lang="tr-TR" b="1" dirty="0"/>
              <a:t> </a:t>
            </a:r>
            <a:r>
              <a:rPr lang="tr-TR" b="1" dirty="0" err="1"/>
              <a:t>for</a:t>
            </a:r>
            <a:r>
              <a:rPr lang="tr-TR" b="1" dirty="0"/>
              <a:t> </a:t>
            </a:r>
            <a:r>
              <a:rPr lang="tr-TR" b="1" dirty="0" err="1"/>
              <a:t>beverage</a:t>
            </a:r>
            <a:r>
              <a:rPr lang="tr-TR" b="1" dirty="0"/>
              <a:t> </a:t>
            </a:r>
            <a:r>
              <a:rPr lang="tr-TR" b="1" dirty="0" err="1"/>
              <a:t>containers</a:t>
            </a:r>
            <a:endParaRPr lang="en-US" b="1" dirty="0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>
          <a:xfrm>
            <a:off x="6477000" y="6492875"/>
            <a:ext cx="2667000" cy="365125"/>
          </a:xfrm>
        </p:spPr>
        <p:txBody>
          <a:bodyPr/>
          <a:lstStyle/>
          <a:p>
            <a:pPr algn="r"/>
            <a:fld id="{C1CDB624-E152-4E55-AFD9-4281C9498B1B}" type="datetime1">
              <a:rPr lang="en-US" smtClean="0"/>
              <a:pPr algn="r"/>
              <a:t>5/25/2021</a:t>
            </a:fld>
            <a:endParaRPr lang="tr-TR" dirty="0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>
          <a:xfrm>
            <a:off x="3722917" y="6152956"/>
            <a:ext cx="5421083" cy="365125"/>
          </a:xfrm>
        </p:spPr>
        <p:txBody>
          <a:bodyPr/>
          <a:lstStyle/>
          <a:p>
            <a:r>
              <a:rPr lang="tr-TR" dirty="0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19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461248" cy="2305050"/>
          </a:xfrm>
        </p:spPr>
        <p:txBody>
          <a:bodyPr>
            <a:noAutofit/>
          </a:bodyPr>
          <a:lstStyle/>
          <a:p>
            <a:r>
              <a:rPr lang="tr-TR" sz="2400" dirty="0" err="1"/>
              <a:t>There</a:t>
            </a:r>
            <a:r>
              <a:rPr lang="tr-TR" sz="2400" dirty="0"/>
              <a:t> </a:t>
            </a:r>
            <a:r>
              <a:rPr lang="tr-TR" sz="2400" dirty="0" err="1"/>
              <a:t>are</a:t>
            </a:r>
            <a:r>
              <a:rPr lang="tr-TR" sz="2400" dirty="0"/>
              <a:t> </a:t>
            </a:r>
            <a:r>
              <a:rPr lang="tr-TR" sz="2400" b="1" dirty="0" err="1">
                <a:solidFill>
                  <a:srgbClr val="0000FF"/>
                </a:solidFill>
              </a:rPr>
              <a:t>four</a:t>
            </a:r>
            <a:r>
              <a:rPr lang="tr-TR" sz="2400" b="1" dirty="0">
                <a:solidFill>
                  <a:srgbClr val="0000FF"/>
                </a:solidFill>
              </a:rPr>
              <a:t> </a:t>
            </a:r>
            <a:r>
              <a:rPr lang="tr-TR" sz="2400" b="1" dirty="0" err="1">
                <a:solidFill>
                  <a:srgbClr val="0000FF"/>
                </a:solidFill>
              </a:rPr>
              <a:t>type</a:t>
            </a:r>
            <a:r>
              <a:rPr lang="tr-TR" sz="2400" b="1" dirty="0">
                <a:solidFill>
                  <a:srgbClr val="0000FF"/>
                </a:solidFill>
              </a:rPr>
              <a:t> of </a:t>
            </a:r>
            <a:r>
              <a:rPr lang="tr-TR" sz="2400" b="1" dirty="0" err="1">
                <a:solidFill>
                  <a:srgbClr val="0000FF"/>
                </a:solidFill>
              </a:rPr>
              <a:t>closure</a:t>
            </a:r>
            <a:endParaRPr lang="tr-TR" sz="2400" b="1" dirty="0">
              <a:solidFill>
                <a:srgbClr val="0000FF"/>
              </a:solidFill>
            </a:endParaRPr>
          </a:p>
          <a:p>
            <a:r>
              <a:rPr lang="en-US" sz="2400" b="1" dirty="0"/>
              <a:t>Too large a closure </a:t>
            </a:r>
            <a:r>
              <a:rPr lang="en-US" sz="2400" dirty="0"/>
              <a:t>can create </a:t>
            </a:r>
            <a:r>
              <a:rPr lang="en-US" sz="2400" b="1" dirty="0">
                <a:solidFill>
                  <a:srgbClr val="C00000"/>
                </a:solidFill>
              </a:rPr>
              <a:t>leakage due to internal pressure of CO</a:t>
            </a:r>
            <a:r>
              <a:rPr lang="en-US" sz="2400" b="1" baseline="-25000" dirty="0">
                <a:solidFill>
                  <a:srgbClr val="C00000"/>
                </a:solidFill>
              </a:rPr>
              <a:t>2</a:t>
            </a:r>
            <a:r>
              <a:rPr lang="en-US" sz="2400" dirty="0"/>
              <a:t> and particularly </a:t>
            </a:r>
            <a:r>
              <a:rPr lang="en-US" sz="2400" b="1" dirty="0">
                <a:solidFill>
                  <a:srgbClr val="006600"/>
                </a:solidFill>
              </a:rPr>
              <a:t>the conditions that may arise if the product is</a:t>
            </a:r>
            <a:r>
              <a:rPr lang="tr-TR" sz="2400" b="1" dirty="0">
                <a:solidFill>
                  <a:srgbClr val="006600"/>
                </a:solidFill>
              </a:rPr>
              <a:t> </a:t>
            </a:r>
            <a:r>
              <a:rPr lang="en-US" sz="2400" b="1" dirty="0">
                <a:solidFill>
                  <a:srgbClr val="006600"/>
                </a:solidFill>
              </a:rPr>
              <a:t>to be subjected to pasteurization</a:t>
            </a:r>
            <a:endParaRPr lang="tr-TR" sz="2400" b="1" dirty="0">
              <a:solidFill>
                <a:srgbClr val="006600"/>
              </a:solidFill>
            </a:endParaRPr>
          </a:p>
          <a:p>
            <a:r>
              <a:rPr lang="en-US" sz="2400" b="1" dirty="0"/>
              <a:t>Too small a closure </a:t>
            </a:r>
            <a:r>
              <a:rPr lang="en-US" sz="2400" dirty="0"/>
              <a:t>can give </a:t>
            </a:r>
            <a:r>
              <a:rPr lang="en-US" sz="2400" b="1" dirty="0">
                <a:solidFill>
                  <a:srgbClr val="0000FF"/>
                </a:solidFill>
              </a:rPr>
              <a:t>rise to problems at the time</a:t>
            </a:r>
            <a:r>
              <a:rPr lang="tr-TR" sz="2400" b="1" dirty="0">
                <a:solidFill>
                  <a:srgbClr val="0000FF"/>
                </a:solidFill>
              </a:rPr>
              <a:t> of </a:t>
            </a:r>
            <a:r>
              <a:rPr lang="tr-TR" sz="2400" b="1" dirty="0" err="1">
                <a:solidFill>
                  <a:srgbClr val="0000FF"/>
                </a:solidFill>
              </a:rPr>
              <a:t>filling</a:t>
            </a:r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39938" name="AutoShape 2" descr="Aluminium ROPP Pilfer Proof Caps Manufacturers, Exporters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9940" name="Picture 4" descr="Caps &amp; Closures — waterspring 01932 783455"/>
          <p:cNvPicPr>
            <a:picLocks noChangeAspect="1" noChangeArrowheads="1"/>
          </p:cNvPicPr>
          <p:nvPr/>
        </p:nvPicPr>
        <p:blipFill>
          <a:blip r:embed="rId2" cstate="print"/>
          <a:srcRect l="11553" r="10659"/>
          <a:stretch>
            <a:fillRect/>
          </a:stretch>
        </p:blipFill>
        <p:spPr bwMode="auto">
          <a:xfrm>
            <a:off x="4114800" y="4968876"/>
            <a:ext cx="2800350" cy="1129263"/>
          </a:xfrm>
          <a:prstGeom prst="rect">
            <a:avLst/>
          </a:prstGeom>
          <a:noFill/>
        </p:spPr>
      </p:pic>
      <p:pic>
        <p:nvPicPr>
          <p:cNvPr id="39942" name="Picture 6" descr="Aluminium Foil Beverage / Soda Can Saver Lids SOT PRT Carving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3976" y="3856037"/>
            <a:ext cx="1427639" cy="1440000"/>
          </a:xfrm>
          <a:prstGeom prst="rect">
            <a:avLst/>
          </a:prstGeom>
          <a:noFill/>
        </p:spPr>
      </p:pic>
      <p:sp>
        <p:nvSpPr>
          <p:cNvPr id="39944" name="AutoShape 8" descr="BERICAP Holding GmbH - Blow-mold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9946" name="Picture 10" descr="BERICAP Holding GmbH - Blow-molded"/>
          <p:cNvPicPr>
            <a:picLocks noChangeAspect="1" noChangeArrowheads="1"/>
          </p:cNvPicPr>
          <p:nvPr/>
        </p:nvPicPr>
        <p:blipFill>
          <a:blip r:embed="rId4"/>
          <a:srcRect l="11552" t="22815" r="16692" b="22074"/>
          <a:stretch>
            <a:fillRect/>
          </a:stretch>
        </p:blipFill>
        <p:spPr bwMode="auto">
          <a:xfrm>
            <a:off x="400051" y="4591050"/>
            <a:ext cx="1819355" cy="1440000"/>
          </a:xfrm>
          <a:prstGeom prst="rect">
            <a:avLst/>
          </a:prstGeom>
          <a:noFill/>
        </p:spPr>
      </p:pic>
      <p:sp>
        <p:nvSpPr>
          <p:cNvPr id="13" name="12 Metin kutusu"/>
          <p:cNvSpPr txBox="1"/>
          <p:nvPr/>
        </p:nvSpPr>
        <p:spPr>
          <a:xfrm>
            <a:off x="133350" y="6148685"/>
            <a:ext cx="2647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Molded</a:t>
            </a:r>
            <a:r>
              <a:rPr lang="tr-TR" sz="2400" b="1" dirty="0"/>
              <a:t> </a:t>
            </a:r>
            <a:r>
              <a:rPr lang="tr-TR" sz="2400" b="1" dirty="0" err="1"/>
              <a:t>plastic</a:t>
            </a:r>
            <a:r>
              <a:rPr lang="tr-TR" sz="2400" b="1" dirty="0"/>
              <a:t> </a:t>
            </a:r>
            <a:r>
              <a:rPr lang="tr-TR" sz="2400" b="1" dirty="0" err="1"/>
              <a:t>cap</a:t>
            </a:r>
            <a:endParaRPr lang="tr-TR" sz="2400" b="1" dirty="0"/>
          </a:p>
        </p:txBody>
      </p:sp>
      <p:sp>
        <p:nvSpPr>
          <p:cNvPr id="14" name="13 Metin kutusu"/>
          <p:cNvSpPr txBox="1"/>
          <p:nvPr/>
        </p:nvSpPr>
        <p:spPr>
          <a:xfrm>
            <a:off x="2609850" y="5291435"/>
            <a:ext cx="1543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/>
              <a:t>Ring </a:t>
            </a:r>
            <a:r>
              <a:rPr lang="tr-TR" sz="2400" b="1" dirty="0" err="1"/>
              <a:t>pull</a:t>
            </a:r>
            <a:endParaRPr lang="tr-TR" sz="2400" b="1" dirty="0"/>
          </a:p>
        </p:txBody>
      </p:sp>
      <p:sp>
        <p:nvSpPr>
          <p:cNvPr id="15" name="14 Metin kutusu"/>
          <p:cNvSpPr txBox="1"/>
          <p:nvPr/>
        </p:nvSpPr>
        <p:spPr>
          <a:xfrm>
            <a:off x="3371850" y="5939135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Aluminum roll-on pilfer-proof (ROPP) cap</a:t>
            </a:r>
            <a:endParaRPr lang="tr-TR" sz="2400" b="1" dirty="0"/>
          </a:p>
        </p:txBody>
      </p:sp>
      <p:pic>
        <p:nvPicPr>
          <p:cNvPr id="39950" name="Picture 14" descr="Crown Cork at Rs .3/piece | Worli | Mumbai| ID: 63337057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61225" y="3848100"/>
            <a:ext cx="1440000" cy="1440000"/>
          </a:xfrm>
          <a:prstGeom prst="rect">
            <a:avLst/>
          </a:prstGeom>
          <a:noFill/>
        </p:spPr>
      </p:pic>
      <p:sp>
        <p:nvSpPr>
          <p:cNvPr id="17" name="16 Metin kutusu"/>
          <p:cNvSpPr txBox="1"/>
          <p:nvPr/>
        </p:nvSpPr>
        <p:spPr>
          <a:xfrm>
            <a:off x="7219950" y="5291435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b="1" dirty="0" err="1"/>
              <a:t>Crown</a:t>
            </a:r>
            <a:r>
              <a:rPr lang="tr-TR" sz="2400" b="1" dirty="0"/>
              <a:t> </a:t>
            </a:r>
            <a:r>
              <a:rPr lang="tr-TR" sz="2400" b="1" dirty="0" err="1"/>
              <a:t>cork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034194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/>
              <a:t>Diversity</a:t>
            </a:r>
            <a:r>
              <a:rPr lang="tr-TR" b="1" dirty="0"/>
              <a:t> of </a:t>
            </a:r>
            <a:r>
              <a:rPr lang="tr-TR" b="1" dirty="0" err="1"/>
              <a:t>beverages</a:t>
            </a:r>
            <a:endParaRPr lang="en-US" b="1" dirty="0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B624-E152-4E55-AFD9-4281C9498B1B}" type="datetime1">
              <a:rPr lang="en-US" smtClean="0"/>
              <a:pPr/>
              <a:t>5/25/2021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</a:t>
            </a:fld>
            <a:endParaRPr lang="tr-TR"/>
          </a:p>
        </p:txBody>
      </p:sp>
      <p:pic>
        <p:nvPicPr>
          <p:cNvPr id="4098" name="Picture 2" descr="BEYPAZARI MADEN SUYU, a reliable name in natural mineral water"/>
          <p:cNvPicPr>
            <a:picLocks noChangeAspect="1" noChangeArrowheads="1"/>
          </p:cNvPicPr>
          <p:nvPr/>
        </p:nvPicPr>
        <p:blipFill>
          <a:blip r:embed="rId2"/>
          <a:srcRect l="29971" r="18097"/>
          <a:stretch>
            <a:fillRect/>
          </a:stretch>
        </p:blipFill>
        <p:spPr bwMode="auto">
          <a:xfrm>
            <a:off x="1257300" y="3135312"/>
            <a:ext cx="2305050" cy="2647951"/>
          </a:xfrm>
          <a:prstGeom prst="rect">
            <a:avLst/>
          </a:prstGeom>
          <a:noFill/>
        </p:spPr>
      </p:pic>
      <p:pic>
        <p:nvPicPr>
          <p:cNvPr id="4100" name="Picture 4" descr="Gerolsteiner 750mL Naturally Carbonated Water 12 Bottles ..."/>
          <p:cNvPicPr>
            <a:picLocks noChangeAspect="1" noChangeArrowheads="1"/>
          </p:cNvPicPr>
          <p:nvPr/>
        </p:nvPicPr>
        <p:blipFill>
          <a:blip r:embed="rId3"/>
          <a:srcRect l="25278" r="22056"/>
          <a:stretch>
            <a:fillRect/>
          </a:stretch>
        </p:blipFill>
        <p:spPr bwMode="auto">
          <a:xfrm>
            <a:off x="2952751" y="3128962"/>
            <a:ext cx="1049447" cy="2700000"/>
          </a:xfrm>
          <a:prstGeom prst="rect">
            <a:avLst/>
          </a:prstGeom>
          <a:noFill/>
        </p:spPr>
      </p:pic>
      <p:sp>
        <p:nvSpPr>
          <p:cNvPr id="10" name="9 Metin kutusu"/>
          <p:cNvSpPr txBox="1"/>
          <p:nvPr/>
        </p:nvSpPr>
        <p:spPr>
          <a:xfrm>
            <a:off x="1504950" y="5734050"/>
            <a:ext cx="27241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/>
              <a:t>Natural</a:t>
            </a:r>
            <a:r>
              <a:rPr lang="tr-TR" sz="2800" b="1" dirty="0"/>
              <a:t> mineral </a:t>
            </a:r>
            <a:r>
              <a:rPr lang="tr-TR" sz="2800" b="1" dirty="0" err="1"/>
              <a:t>water</a:t>
            </a:r>
            <a:endParaRPr lang="tr-TR" sz="2800" b="1" dirty="0"/>
          </a:p>
        </p:txBody>
      </p:sp>
      <p:pic>
        <p:nvPicPr>
          <p:cNvPr id="4102" name="Picture 6" descr="Nestlé Pure Life | Nestlé Global"/>
          <p:cNvPicPr>
            <a:picLocks noChangeAspect="1" noChangeArrowheads="1"/>
          </p:cNvPicPr>
          <p:nvPr/>
        </p:nvPicPr>
        <p:blipFill>
          <a:blip r:embed="rId4"/>
          <a:srcRect l="21818" r="20000"/>
          <a:stretch>
            <a:fillRect/>
          </a:stretch>
        </p:blipFill>
        <p:spPr bwMode="auto">
          <a:xfrm>
            <a:off x="381000" y="1581150"/>
            <a:ext cx="921600" cy="2700000"/>
          </a:xfrm>
          <a:prstGeom prst="rect">
            <a:avLst/>
          </a:prstGeom>
          <a:noFill/>
        </p:spPr>
      </p:pic>
      <p:sp>
        <p:nvSpPr>
          <p:cNvPr id="11" name="10 Metin kutusu"/>
          <p:cNvSpPr txBox="1"/>
          <p:nvPr/>
        </p:nvSpPr>
        <p:spPr>
          <a:xfrm>
            <a:off x="0" y="4133850"/>
            <a:ext cx="1619250" cy="990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/>
              <a:t>Bottled</a:t>
            </a:r>
            <a:r>
              <a:rPr lang="tr-TR" sz="2800" b="1" dirty="0"/>
              <a:t> </a:t>
            </a:r>
            <a:r>
              <a:rPr lang="tr-TR" sz="2800" b="1" dirty="0" err="1"/>
              <a:t>water</a:t>
            </a:r>
            <a:endParaRPr lang="tr-TR" sz="2800" b="1" dirty="0"/>
          </a:p>
        </p:txBody>
      </p:sp>
      <p:pic>
        <p:nvPicPr>
          <p:cNvPr id="4104" name="Picture 8" descr="Soft Drinks - Finca Micalas"/>
          <p:cNvPicPr>
            <a:picLocks noChangeAspect="1" noChangeArrowheads="1"/>
          </p:cNvPicPr>
          <p:nvPr/>
        </p:nvPicPr>
        <p:blipFill>
          <a:blip r:embed="rId5"/>
          <a:srcRect t="11377" b="17964"/>
          <a:stretch>
            <a:fillRect/>
          </a:stretch>
        </p:blipFill>
        <p:spPr bwMode="auto">
          <a:xfrm>
            <a:off x="5181600" y="1581150"/>
            <a:ext cx="2880000" cy="1359360"/>
          </a:xfrm>
          <a:prstGeom prst="rect">
            <a:avLst/>
          </a:prstGeom>
          <a:noFill/>
        </p:spPr>
      </p:pic>
      <p:pic>
        <p:nvPicPr>
          <p:cNvPr id="4106" name="Picture 10" descr="Dimes Meyve Suyu 200 Ml 27 Li Koli - n11.com"/>
          <p:cNvPicPr>
            <a:picLocks noChangeAspect="1" noChangeArrowheads="1"/>
          </p:cNvPicPr>
          <p:nvPr/>
        </p:nvPicPr>
        <p:blipFill>
          <a:blip r:embed="rId6"/>
          <a:srcRect t="22222" r="11185" b="19556"/>
          <a:stretch>
            <a:fillRect/>
          </a:stretch>
        </p:blipFill>
        <p:spPr bwMode="auto">
          <a:xfrm>
            <a:off x="6708775" y="4762500"/>
            <a:ext cx="2196641" cy="1440000"/>
          </a:xfrm>
          <a:prstGeom prst="rect">
            <a:avLst/>
          </a:prstGeom>
          <a:noFill/>
        </p:spPr>
      </p:pic>
      <p:pic>
        <p:nvPicPr>
          <p:cNvPr id="4108" name="Picture 12" descr="Ice Tea – Kırık Oklav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53350" y="3148012"/>
            <a:ext cx="3600000" cy="2021391"/>
          </a:xfrm>
          <a:prstGeom prst="rect">
            <a:avLst/>
          </a:prstGeom>
          <a:noFill/>
        </p:spPr>
      </p:pic>
      <p:sp>
        <p:nvSpPr>
          <p:cNvPr id="15" name="14 Metin kutusu"/>
          <p:cNvSpPr txBox="1"/>
          <p:nvPr/>
        </p:nvSpPr>
        <p:spPr>
          <a:xfrm>
            <a:off x="4362450" y="2952750"/>
            <a:ext cx="47815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/>
              <a:t>Carbonated</a:t>
            </a:r>
            <a:r>
              <a:rPr lang="tr-TR" sz="2800" b="1" dirty="0"/>
              <a:t> </a:t>
            </a:r>
            <a:r>
              <a:rPr lang="tr-TR" sz="2800" b="1" dirty="0" err="1"/>
              <a:t>soft</a:t>
            </a:r>
            <a:r>
              <a:rPr lang="tr-TR" sz="2800" b="1" dirty="0"/>
              <a:t> </a:t>
            </a:r>
            <a:r>
              <a:rPr lang="tr-TR" sz="2800" b="1" dirty="0" err="1"/>
              <a:t>drinks</a:t>
            </a:r>
            <a:endParaRPr lang="tr-TR" sz="2800" b="1" dirty="0"/>
          </a:p>
        </p:txBody>
      </p:sp>
      <p:sp>
        <p:nvSpPr>
          <p:cNvPr id="16" name="15 Metin kutusu"/>
          <p:cNvSpPr txBox="1"/>
          <p:nvPr/>
        </p:nvSpPr>
        <p:spPr>
          <a:xfrm>
            <a:off x="4438650" y="5505450"/>
            <a:ext cx="29146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err="1"/>
              <a:t>Soft</a:t>
            </a:r>
            <a:r>
              <a:rPr lang="tr-TR" sz="2800" b="1" dirty="0"/>
              <a:t> </a:t>
            </a:r>
            <a:r>
              <a:rPr lang="tr-TR" sz="2800" b="1" dirty="0" err="1"/>
              <a:t>drinks</a:t>
            </a:r>
            <a:endParaRPr lang="tr-TR" sz="2800" b="1" dirty="0"/>
          </a:p>
          <a:p>
            <a:pPr algn="ctr"/>
            <a:r>
              <a:rPr lang="tr-TR" sz="2800" b="1" dirty="0"/>
              <a:t>(</a:t>
            </a:r>
            <a:r>
              <a:rPr lang="tr-TR" sz="2800" b="1" dirty="0" err="1"/>
              <a:t>non</a:t>
            </a:r>
            <a:r>
              <a:rPr lang="tr-TR" sz="2800" b="1" dirty="0"/>
              <a:t>-</a:t>
            </a:r>
            <a:r>
              <a:rPr lang="tr-TR" sz="2800" b="1" dirty="0" err="1"/>
              <a:t>carbonated</a:t>
            </a:r>
            <a:r>
              <a:rPr lang="tr-TR" sz="28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41948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357158" y="601677"/>
            <a:ext cx="8458200" cy="2541571"/>
          </a:xfrm>
        </p:spPr>
        <p:txBody>
          <a:bodyPr>
            <a:noAutofit/>
          </a:bodyPr>
          <a:lstStyle/>
          <a:p>
            <a:pPr algn="ctr"/>
            <a:r>
              <a:rPr lang="tr-TR" sz="6000" b="1" dirty="0"/>
              <a:t>PACKAGING of </a:t>
            </a:r>
            <a:r>
              <a:rPr lang="tr-TR" sz="6000" b="1" dirty="0" err="1"/>
              <a:t>vegetable</a:t>
            </a:r>
            <a:r>
              <a:rPr lang="tr-TR" sz="6000" b="1" dirty="0"/>
              <a:t> </a:t>
            </a:r>
            <a:r>
              <a:rPr lang="tr-TR" sz="6000" b="1" dirty="0" err="1"/>
              <a:t>oıls</a:t>
            </a:r>
            <a:endParaRPr lang="tr-TR" sz="4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2334" y="3888828"/>
            <a:ext cx="6751942" cy="202849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tr-TR" b="1" dirty="0" err="1">
                <a:solidFill>
                  <a:schemeClr val="tx1"/>
                </a:solidFill>
              </a:rPr>
              <a:t>Instructor</a:t>
            </a:r>
            <a:endParaRPr lang="tr-TR" b="1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tr-TR" dirty="0" err="1">
                <a:solidFill>
                  <a:schemeClr val="tx1"/>
                </a:solidFill>
              </a:rPr>
              <a:t>Assist</a:t>
            </a:r>
            <a:r>
              <a:rPr lang="tr-TR" dirty="0">
                <a:solidFill>
                  <a:schemeClr val="tx1"/>
                </a:solidFill>
              </a:rPr>
              <a:t>. Prof. Dr. Eda </a:t>
            </a:r>
            <a:r>
              <a:rPr lang="tr-TR" dirty="0" err="1">
                <a:solidFill>
                  <a:schemeClr val="tx1"/>
                </a:solidFill>
              </a:rPr>
              <a:t>Demirok</a:t>
            </a:r>
            <a:r>
              <a:rPr lang="tr-TR" dirty="0">
                <a:solidFill>
                  <a:schemeClr val="tx1"/>
                </a:solidFill>
              </a:rPr>
              <a:t> Soncu</a:t>
            </a:r>
          </a:p>
          <a:p>
            <a:pPr>
              <a:spcBef>
                <a:spcPts val="0"/>
              </a:spcBef>
            </a:pPr>
            <a:r>
              <a:rPr lang="tr-TR" dirty="0">
                <a:solidFill>
                  <a:schemeClr val="tx1"/>
                </a:solidFill>
              </a:rPr>
              <a:t>E-mail: </a:t>
            </a:r>
            <a:r>
              <a:rPr lang="tr-TR" b="1" dirty="0" err="1">
                <a:solidFill>
                  <a:schemeClr val="tx1"/>
                </a:solidFill>
              </a:rPr>
              <a:t>edemirok</a:t>
            </a:r>
            <a:r>
              <a:rPr lang="tr-TR" b="1" dirty="0">
                <a:solidFill>
                  <a:schemeClr val="tx1"/>
                </a:solidFill>
              </a:rPr>
              <a:t>@</a:t>
            </a:r>
            <a:r>
              <a:rPr lang="tr-TR" b="1" dirty="0" err="1">
                <a:solidFill>
                  <a:schemeClr val="tx1"/>
                </a:solidFill>
              </a:rPr>
              <a:t>eng</a:t>
            </a:r>
            <a:r>
              <a:rPr lang="tr-TR" b="1" dirty="0">
                <a:solidFill>
                  <a:schemeClr val="tx1"/>
                </a:solidFill>
              </a:rPr>
              <a:t>.</a:t>
            </a:r>
            <a:r>
              <a:rPr lang="tr-TR" b="1" dirty="0" err="1">
                <a:solidFill>
                  <a:schemeClr val="tx1"/>
                </a:solidFill>
              </a:rPr>
              <a:t>ankara</a:t>
            </a:r>
            <a:r>
              <a:rPr lang="tr-TR" b="1" dirty="0">
                <a:solidFill>
                  <a:schemeClr val="tx1"/>
                </a:solidFill>
              </a:rPr>
              <a:t>.edu.tr</a:t>
            </a:r>
          </a:p>
          <a:p>
            <a:pPr>
              <a:spcBef>
                <a:spcPts val="0"/>
              </a:spcBef>
            </a:pPr>
            <a:r>
              <a:rPr lang="tr-TR" dirty="0">
                <a:solidFill>
                  <a:schemeClr val="tx1"/>
                </a:solidFill>
              </a:rPr>
              <a:t>Phone: +90312 203 3300 (3639 </a:t>
            </a:r>
            <a:r>
              <a:rPr lang="tr-TR" dirty="0" err="1">
                <a:solidFill>
                  <a:schemeClr val="tx1"/>
                </a:solidFill>
              </a:rPr>
              <a:t>ext</a:t>
            </a:r>
            <a:r>
              <a:rPr lang="tr-TR" dirty="0">
                <a:solidFill>
                  <a:schemeClr val="tx1"/>
                </a:solidFill>
              </a:rPr>
              <a:t>.)</a:t>
            </a:r>
          </a:p>
          <a:p>
            <a:pPr>
              <a:spcBef>
                <a:spcPts val="0"/>
              </a:spcBef>
            </a:pPr>
            <a:r>
              <a:rPr lang="tr-TR" dirty="0">
                <a:solidFill>
                  <a:schemeClr val="tx1"/>
                </a:solidFill>
              </a:rPr>
              <a:t>Office: 2</a:t>
            </a:r>
            <a:r>
              <a:rPr lang="tr-TR" baseline="30000" dirty="0">
                <a:solidFill>
                  <a:schemeClr val="tx1"/>
                </a:solidFill>
              </a:rPr>
              <a:t>nd</a:t>
            </a:r>
            <a:r>
              <a:rPr lang="tr-TR" dirty="0">
                <a:solidFill>
                  <a:schemeClr val="tx1"/>
                </a:solidFill>
              </a:rPr>
              <a:t> </a:t>
            </a:r>
            <a:r>
              <a:rPr lang="tr-TR" dirty="0" err="1">
                <a:solidFill>
                  <a:schemeClr val="tx1"/>
                </a:solidFill>
              </a:rPr>
              <a:t>floor</a:t>
            </a:r>
            <a:r>
              <a:rPr lang="tr-TR" dirty="0">
                <a:solidFill>
                  <a:schemeClr val="tx1"/>
                </a:solidFill>
              </a:rPr>
              <a:t> #212</a:t>
            </a:r>
          </a:p>
        </p:txBody>
      </p:sp>
      <p:sp>
        <p:nvSpPr>
          <p:cNvPr id="4" name="1 Başlık"/>
          <p:cNvSpPr txBox="1">
            <a:spLocks/>
          </p:cNvSpPr>
          <p:nvPr/>
        </p:nvSpPr>
        <p:spPr>
          <a:xfrm>
            <a:off x="3050240" y="6103187"/>
            <a:ext cx="5765118" cy="559716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2400" b="1" dirty="0" err="1">
                <a:solidFill>
                  <a:schemeClr val="tx1"/>
                </a:solidFill>
              </a:rPr>
              <a:t>Fde</a:t>
            </a:r>
            <a:r>
              <a:rPr lang="tr-TR" sz="2400" b="1" dirty="0">
                <a:solidFill>
                  <a:schemeClr val="tx1"/>
                </a:solidFill>
              </a:rPr>
              <a:t> 216 </a:t>
            </a:r>
            <a:r>
              <a:rPr lang="tr-TR" sz="2400" b="1" dirty="0" err="1">
                <a:solidFill>
                  <a:schemeClr val="tx1"/>
                </a:solidFill>
              </a:rPr>
              <a:t>food</a:t>
            </a:r>
            <a:r>
              <a:rPr lang="tr-TR" sz="2400" b="1" dirty="0">
                <a:solidFill>
                  <a:schemeClr val="tx1"/>
                </a:solidFill>
              </a:rPr>
              <a:t> </a:t>
            </a:r>
            <a:r>
              <a:rPr lang="tr-TR" sz="2400" b="1" dirty="0" err="1">
                <a:solidFill>
                  <a:schemeClr val="tx1"/>
                </a:solidFill>
              </a:rPr>
              <a:t>packagıng</a:t>
            </a:r>
            <a:endParaRPr lang="tr-T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3629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/>
              <a:t>Sources</a:t>
            </a:r>
            <a:r>
              <a:rPr lang="tr-TR" b="1" dirty="0"/>
              <a:t> of </a:t>
            </a:r>
            <a:r>
              <a:rPr lang="tr-TR" b="1" dirty="0" err="1"/>
              <a:t>vegetable</a:t>
            </a:r>
            <a:r>
              <a:rPr lang="tr-TR" b="1" dirty="0"/>
              <a:t> </a:t>
            </a:r>
            <a:r>
              <a:rPr lang="tr-TR" b="1" dirty="0" err="1"/>
              <a:t>oil</a:t>
            </a:r>
            <a:endParaRPr lang="en-US" b="1" dirty="0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>
          <a:xfrm>
            <a:off x="6477000" y="6492875"/>
            <a:ext cx="2667000" cy="365125"/>
          </a:xfrm>
        </p:spPr>
        <p:txBody>
          <a:bodyPr/>
          <a:lstStyle/>
          <a:p>
            <a:pPr algn="r"/>
            <a:fld id="{C1CDB624-E152-4E55-AFD9-4281C9498B1B}" type="datetime1">
              <a:rPr lang="en-US" smtClean="0"/>
              <a:pPr algn="r"/>
              <a:t>5/25/2021</a:t>
            </a:fld>
            <a:endParaRPr lang="tr-TR" dirty="0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>
          <a:xfrm>
            <a:off x="3722917" y="6152956"/>
            <a:ext cx="5421083" cy="365125"/>
          </a:xfrm>
        </p:spPr>
        <p:txBody>
          <a:bodyPr/>
          <a:lstStyle/>
          <a:p>
            <a:r>
              <a:rPr lang="tr-TR" dirty="0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21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571500" y="1600200"/>
            <a:ext cx="8194548" cy="4495800"/>
          </a:xfrm>
        </p:spPr>
        <p:txBody>
          <a:bodyPr>
            <a:noAutofit/>
          </a:bodyPr>
          <a:lstStyle/>
          <a:p>
            <a:endParaRPr lang="tr-TR" sz="2800" dirty="0"/>
          </a:p>
          <a:p>
            <a:r>
              <a:rPr lang="en-US" sz="2800" dirty="0"/>
              <a:t>Vegetable oils are derived from </a:t>
            </a:r>
            <a:endParaRPr lang="tr-TR" sz="2800" dirty="0"/>
          </a:p>
          <a:p>
            <a:pPr>
              <a:buNone/>
            </a:pPr>
            <a:endParaRPr lang="tr-TR" sz="1200" dirty="0"/>
          </a:p>
          <a:p>
            <a:pPr lvl="2"/>
            <a:r>
              <a:rPr lang="tr-TR" sz="2800" dirty="0"/>
              <a:t>a</a:t>
            </a:r>
            <a:r>
              <a:rPr lang="en-US" sz="2800" dirty="0" err="1"/>
              <a:t>nnual</a:t>
            </a:r>
            <a:r>
              <a:rPr lang="tr-TR" sz="2800" dirty="0"/>
              <a:t> </a:t>
            </a:r>
            <a:r>
              <a:rPr lang="tr-TR" sz="2800" dirty="0" err="1"/>
              <a:t>plants</a:t>
            </a:r>
            <a:r>
              <a:rPr lang="tr-TR" sz="2800" dirty="0"/>
              <a:t> </a:t>
            </a:r>
            <a:r>
              <a:rPr lang="en-US" sz="2800" dirty="0"/>
              <a:t>such as sun</a:t>
            </a:r>
            <a:r>
              <a:rPr lang="tr-TR" sz="2800" dirty="0" err="1"/>
              <a:t>fl</a:t>
            </a:r>
            <a:r>
              <a:rPr lang="en-US" sz="2800" dirty="0" err="1"/>
              <a:t>ower</a:t>
            </a:r>
            <a:r>
              <a:rPr lang="en-US" sz="2800" dirty="0"/>
              <a:t> and soybean</a:t>
            </a:r>
            <a:endParaRPr lang="tr-TR" sz="2800" dirty="0"/>
          </a:p>
          <a:p>
            <a:pPr lvl="2"/>
            <a:r>
              <a:rPr lang="en-US" sz="2800" dirty="0"/>
              <a:t>perennial </a:t>
            </a:r>
            <a:r>
              <a:rPr lang="tr-TR" sz="2800" dirty="0" err="1"/>
              <a:t>plants</a:t>
            </a:r>
            <a:r>
              <a:rPr lang="tr-TR" sz="2800" dirty="0"/>
              <a:t> </a:t>
            </a:r>
            <a:r>
              <a:rPr lang="en-US" sz="2800" dirty="0"/>
              <a:t>such</a:t>
            </a:r>
            <a:r>
              <a:rPr lang="tr-TR" sz="2800" dirty="0"/>
              <a:t> </a:t>
            </a:r>
            <a:r>
              <a:rPr lang="en-US" sz="2800" dirty="0"/>
              <a:t>as palm and olive</a:t>
            </a:r>
            <a:r>
              <a:rPr lang="tr-TR" sz="2800" dirty="0"/>
              <a:t> </a:t>
            </a:r>
          </a:p>
          <a:p>
            <a:pPr lvl="2"/>
            <a:r>
              <a:rPr lang="en-US" sz="2800" dirty="0"/>
              <a:t>seeds such as palm kernels and cottonseeds</a:t>
            </a:r>
            <a:endParaRPr lang="tr-TR" sz="2800" dirty="0"/>
          </a:p>
          <a:p>
            <a:pPr lvl="2"/>
            <a:r>
              <a:rPr lang="en-US" sz="2800" dirty="0"/>
              <a:t>fruits such as olive, avocado, palm, and coconut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034194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tr-TR" sz="3600" b="1" dirty="0"/>
              <a:t>DETERIORATIVE REACTIONS IN VEGETABLE OILS</a:t>
            </a: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B624-E152-4E55-AFD9-4281C9498B1B}" type="datetime1">
              <a:rPr lang="en-US" smtClean="0"/>
              <a:pPr/>
              <a:t>5/25/2021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22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dirty="0"/>
              <a:t>FDE 216-FP</a:t>
            </a:r>
          </a:p>
        </p:txBody>
      </p:sp>
    </p:spTree>
    <p:extLst>
      <p:ext uri="{BB962C8B-B14F-4D97-AF65-F5344CB8AC3E}">
        <p14:creationId xmlns:p14="http://schemas.microsoft.com/office/powerpoint/2010/main" val="1034194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/>
              <a:t>What</a:t>
            </a:r>
            <a:r>
              <a:rPr lang="tr-TR" b="1" dirty="0"/>
              <a:t> </a:t>
            </a:r>
            <a:r>
              <a:rPr lang="tr-TR" b="1" dirty="0" err="1"/>
              <a:t>are</a:t>
            </a:r>
            <a:r>
              <a:rPr lang="tr-TR" b="1" dirty="0"/>
              <a:t> </a:t>
            </a:r>
            <a:r>
              <a:rPr lang="tr-TR" b="1" dirty="0" err="1"/>
              <a:t>deteriorative</a:t>
            </a:r>
            <a:r>
              <a:rPr lang="tr-TR" b="1" dirty="0"/>
              <a:t> </a:t>
            </a:r>
            <a:r>
              <a:rPr lang="tr-TR" b="1" dirty="0" err="1"/>
              <a:t>reactions</a:t>
            </a:r>
            <a:r>
              <a:rPr lang="tr-TR" b="1" dirty="0"/>
              <a:t>?</a:t>
            </a:r>
            <a:endParaRPr lang="en-US" b="1" dirty="0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>
          <a:xfrm>
            <a:off x="6477000" y="6492875"/>
            <a:ext cx="2667000" cy="365125"/>
          </a:xfrm>
        </p:spPr>
        <p:txBody>
          <a:bodyPr/>
          <a:lstStyle/>
          <a:p>
            <a:pPr algn="r"/>
            <a:fld id="{C1CDB624-E152-4E55-AFD9-4281C9498B1B}" type="datetime1">
              <a:rPr lang="en-US" smtClean="0"/>
              <a:pPr algn="r"/>
              <a:t>5/25/2021</a:t>
            </a:fld>
            <a:endParaRPr lang="tr-TR" dirty="0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>
          <a:xfrm>
            <a:off x="3722917" y="6152956"/>
            <a:ext cx="5421083" cy="365125"/>
          </a:xfrm>
        </p:spPr>
        <p:txBody>
          <a:bodyPr/>
          <a:lstStyle/>
          <a:p>
            <a:r>
              <a:rPr lang="tr-TR" dirty="0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23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571500" y="1600200"/>
            <a:ext cx="8194548" cy="4495800"/>
          </a:xfrm>
        </p:spPr>
        <p:txBody>
          <a:bodyPr>
            <a:noAutofit/>
          </a:bodyPr>
          <a:lstStyle/>
          <a:p>
            <a:r>
              <a:rPr lang="tr-TR" sz="2600" dirty="0" err="1"/>
              <a:t>Deteriorative</a:t>
            </a:r>
            <a:r>
              <a:rPr lang="tr-TR" sz="2600" dirty="0"/>
              <a:t> </a:t>
            </a:r>
            <a:r>
              <a:rPr lang="tr-TR" sz="2600" dirty="0" err="1"/>
              <a:t>reactions</a:t>
            </a:r>
            <a:r>
              <a:rPr lang="tr-TR" sz="2600" dirty="0"/>
              <a:t> in </a:t>
            </a:r>
            <a:r>
              <a:rPr lang="tr-TR" sz="2600" dirty="0" err="1"/>
              <a:t>vegetable</a:t>
            </a:r>
            <a:r>
              <a:rPr lang="tr-TR" sz="2600" dirty="0"/>
              <a:t> </a:t>
            </a:r>
            <a:r>
              <a:rPr lang="tr-TR" sz="2600" dirty="0" err="1"/>
              <a:t>oil</a:t>
            </a:r>
            <a:r>
              <a:rPr lang="tr-TR" sz="2600" dirty="0"/>
              <a:t> </a:t>
            </a:r>
            <a:r>
              <a:rPr lang="tr-TR" sz="2600" dirty="0" err="1"/>
              <a:t>are</a:t>
            </a:r>
            <a:r>
              <a:rPr lang="tr-TR" sz="2600" dirty="0"/>
              <a:t> </a:t>
            </a:r>
            <a:r>
              <a:rPr lang="tr-TR" sz="2600" dirty="0" err="1"/>
              <a:t>listed</a:t>
            </a:r>
            <a:r>
              <a:rPr lang="tr-TR" sz="2600" dirty="0"/>
              <a:t> as </a:t>
            </a:r>
            <a:r>
              <a:rPr lang="tr-TR" sz="2600" dirty="0" err="1"/>
              <a:t>follow</a:t>
            </a:r>
            <a:endParaRPr lang="tr-TR" sz="2600" dirty="0"/>
          </a:p>
          <a:p>
            <a:pPr lvl="1"/>
            <a:r>
              <a:rPr lang="tr-TR" dirty="0" err="1"/>
              <a:t>Enzymatic</a:t>
            </a:r>
            <a:r>
              <a:rPr lang="tr-TR" dirty="0"/>
              <a:t> </a:t>
            </a:r>
            <a:r>
              <a:rPr lang="tr-TR" dirty="0" err="1"/>
              <a:t>reactions</a:t>
            </a:r>
            <a:endParaRPr lang="tr-TR" dirty="0"/>
          </a:p>
          <a:p>
            <a:pPr lvl="2"/>
            <a:r>
              <a:rPr lang="tr-TR" sz="2600" dirty="0" err="1"/>
              <a:t>Lipases</a:t>
            </a:r>
            <a:endParaRPr lang="tr-TR" sz="2600" dirty="0"/>
          </a:p>
          <a:p>
            <a:pPr lvl="2"/>
            <a:r>
              <a:rPr lang="tr-TR" sz="2600" dirty="0" err="1"/>
              <a:t>Lipoxygenases</a:t>
            </a:r>
            <a:endParaRPr lang="tr-TR" sz="2600" dirty="0"/>
          </a:p>
          <a:p>
            <a:pPr lvl="2"/>
            <a:r>
              <a:rPr lang="tr-TR" sz="2600" dirty="0" err="1"/>
              <a:t>Polyphenoloxidases</a:t>
            </a:r>
            <a:endParaRPr lang="tr-TR" sz="2600" dirty="0"/>
          </a:p>
          <a:p>
            <a:pPr lvl="1"/>
            <a:r>
              <a:rPr lang="tr-TR" dirty="0" err="1"/>
              <a:t>Oxidative</a:t>
            </a:r>
            <a:r>
              <a:rPr lang="tr-TR" dirty="0"/>
              <a:t> </a:t>
            </a:r>
            <a:r>
              <a:rPr lang="tr-TR" dirty="0" err="1"/>
              <a:t>rancidity</a:t>
            </a:r>
            <a:endParaRPr lang="tr-TR" dirty="0"/>
          </a:p>
          <a:p>
            <a:pPr lvl="1"/>
            <a:r>
              <a:rPr lang="tr-TR" dirty="0" err="1"/>
              <a:t>Absorption</a:t>
            </a:r>
            <a:r>
              <a:rPr lang="tr-TR" dirty="0"/>
              <a:t> of </a:t>
            </a:r>
            <a:r>
              <a:rPr lang="tr-TR" dirty="0" err="1"/>
              <a:t>flavor</a:t>
            </a:r>
            <a:r>
              <a:rPr lang="tr-TR" dirty="0"/>
              <a:t> </a:t>
            </a:r>
          </a:p>
          <a:p>
            <a:pPr lvl="1"/>
            <a:r>
              <a:rPr lang="tr-TR" dirty="0" err="1"/>
              <a:t>Migration</a:t>
            </a:r>
            <a:r>
              <a:rPr lang="tr-TR" dirty="0"/>
              <a:t> of </a:t>
            </a:r>
            <a:r>
              <a:rPr lang="tr-TR" dirty="0" err="1"/>
              <a:t>substance</a:t>
            </a:r>
            <a:r>
              <a:rPr lang="tr-TR" dirty="0"/>
              <a:t> </a:t>
            </a:r>
            <a:r>
              <a:rPr lang="tr-TR" dirty="0" err="1"/>
              <a:t>from</a:t>
            </a:r>
            <a:r>
              <a:rPr lang="tr-TR" dirty="0"/>
              <a:t> </a:t>
            </a:r>
            <a:r>
              <a:rPr lang="tr-TR" dirty="0" err="1"/>
              <a:t>packaging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341948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/>
              <a:t>Deteriorative</a:t>
            </a:r>
            <a:r>
              <a:rPr lang="tr-TR" b="1" dirty="0"/>
              <a:t> </a:t>
            </a:r>
            <a:r>
              <a:rPr lang="tr-TR" b="1" dirty="0" err="1"/>
              <a:t>reactions</a:t>
            </a:r>
            <a:endParaRPr lang="en-US" b="1" dirty="0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>
          <a:xfrm>
            <a:off x="6477000" y="6492875"/>
            <a:ext cx="2667000" cy="365125"/>
          </a:xfrm>
        </p:spPr>
        <p:txBody>
          <a:bodyPr/>
          <a:lstStyle/>
          <a:p>
            <a:pPr algn="r"/>
            <a:fld id="{C1CDB624-E152-4E55-AFD9-4281C9498B1B}" type="datetime1">
              <a:rPr lang="en-US" smtClean="0"/>
              <a:pPr algn="r"/>
              <a:t>5/25/2021</a:t>
            </a:fld>
            <a:endParaRPr lang="tr-TR" dirty="0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>
          <a:xfrm>
            <a:off x="3722917" y="6152956"/>
            <a:ext cx="5421083" cy="365125"/>
          </a:xfrm>
        </p:spPr>
        <p:txBody>
          <a:bodyPr/>
          <a:lstStyle/>
          <a:p>
            <a:r>
              <a:rPr lang="tr-TR" dirty="0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24</a:t>
            </a:fld>
            <a:endParaRPr lang="tr-TR"/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76200" y="1524000"/>
          <a:ext cx="9000000" cy="521589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28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1500">
                <a:tc gridSpan="2">
                  <a:txBody>
                    <a:bodyPr/>
                    <a:lstStyle/>
                    <a:p>
                      <a:pPr algn="l"/>
                      <a:r>
                        <a:rPr lang="tr-TR" sz="2800" b="1" i="1" dirty="0">
                          <a:solidFill>
                            <a:schemeClr val="bg1"/>
                          </a:solidFill>
                        </a:rPr>
                        <a:t>ENZYMATIC</a:t>
                      </a:r>
                      <a:r>
                        <a:rPr lang="tr-TR" sz="2800" b="1" i="1" baseline="0" dirty="0">
                          <a:solidFill>
                            <a:schemeClr val="bg1"/>
                          </a:solidFill>
                        </a:rPr>
                        <a:t> REACTIONS</a:t>
                      </a:r>
                      <a:endParaRPr lang="tr-TR" sz="2800" b="1" i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tr-TR" sz="25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8019">
                <a:tc>
                  <a:txBody>
                    <a:bodyPr/>
                    <a:lstStyle/>
                    <a:p>
                      <a:r>
                        <a:rPr lang="tr-TR" sz="2400" b="1" i="1" dirty="0" err="1">
                          <a:solidFill>
                            <a:schemeClr val="tx1"/>
                          </a:solidFill>
                        </a:rPr>
                        <a:t>Lipases</a:t>
                      </a:r>
                      <a:endParaRPr lang="tr-TR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tr-TR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---</a:t>
                      </a:r>
                      <a:r>
                        <a:rPr kumimoji="0" lang="tr-TR" sz="22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Lipase</a:t>
                      </a:r>
                      <a:r>
                        <a:rPr kumimoji="0" lang="tr-TR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triggers</a:t>
                      </a:r>
                      <a:r>
                        <a:rPr kumimoji="0" lang="tr-TR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b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t</a:t>
                      </a:r>
                      <a:r>
                        <a:rPr kumimoji="0" lang="en-US" sz="2200" b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he </a:t>
                      </a:r>
                      <a:r>
                        <a:rPr kumimoji="0" lang="tr-TR" sz="2200" b="1" kern="1200" baseline="0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release</a:t>
                      </a:r>
                      <a:r>
                        <a:rPr kumimoji="0" lang="en-US" sz="2200" b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of fatty acids from the triglyceride molecule in the presence of moisture</a:t>
                      </a:r>
                      <a:endParaRPr kumimoji="0" lang="tr-TR" sz="2200" b="1" kern="1200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tr-TR" sz="22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---</a:t>
                      </a:r>
                      <a:r>
                        <a:rPr kumimoji="0" lang="tr-TR" sz="2200" b="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This</a:t>
                      </a:r>
                      <a:r>
                        <a:rPr kumimoji="0" lang="tr-TR" sz="22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b="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reaction</a:t>
                      </a:r>
                      <a:r>
                        <a:rPr kumimoji="0" lang="tr-TR" sz="22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b="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results</a:t>
                      </a:r>
                      <a:r>
                        <a:rPr kumimoji="0" lang="tr-TR" sz="2200" b="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kumimoji="0" lang="tr-TR" sz="2200" b="1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undesired</a:t>
                      </a:r>
                      <a:r>
                        <a:rPr kumimoji="0" lang="tr-TR" sz="22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b="1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acidity</a:t>
                      </a:r>
                      <a:r>
                        <a:rPr kumimoji="0" lang="tr-TR" sz="22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b="1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22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b="1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off</a:t>
                      </a:r>
                      <a:r>
                        <a:rPr kumimoji="0" lang="tr-TR" sz="22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kumimoji="0" lang="tr-TR" sz="2200" b="1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flavor</a:t>
                      </a:r>
                      <a:r>
                        <a:rPr kumimoji="0" lang="tr-TR" sz="2200" b="1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b="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formation</a:t>
                      </a:r>
                      <a:endParaRPr lang="tr-TR" sz="22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8531">
                <a:tc>
                  <a:txBody>
                    <a:bodyPr/>
                    <a:lstStyle/>
                    <a:p>
                      <a:r>
                        <a:rPr lang="tr-TR" sz="2400" b="1" i="1" dirty="0" err="1">
                          <a:solidFill>
                            <a:schemeClr val="tx1"/>
                          </a:solidFill>
                        </a:rPr>
                        <a:t>Lipoxygenases</a:t>
                      </a:r>
                      <a:endParaRPr lang="tr-TR" sz="2400" b="1" i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200" b="1" baseline="0" dirty="0" err="1">
                          <a:solidFill>
                            <a:srgbClr val="0000FF"/>
                          </a:solidFill>
                        </a:rPr>
                        <a:t>Undesirable</a:t>
                      </a:r>
                      <a:r>
                        <a:rPr lang="tr-TR" sz="2200" b="1" baseline="0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tr-TR" sz="2200" b="1" baseline="0" dirty="0" err="1">
                          <a:solidFill>
                            <a:srgbClr val="0000FF"/>
                          </a:solidFill>
                        </a:rPr>
                        <a:t>flavor</a:t>
                      </a:r>
                      <a:r>
                        <a:rPr lang="tr-TR" sz="2200" b="1" baseline="0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tr-TR" sz="2200" b="1" baseline="0" dirty="0" err="1">
                          <a:solidFill>
                            <a:srgbClr val="0000FF"/>
                          </a:solidFill>
                        </a:rPr>
                        <a:t>compounds</a:t>
                      </a:r>
                      <a:r>
                        <a:rPr lang="tr-TR" sz="2200" b="0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tr-TR" sz="2200" b="0" baseline="0" dirty="0" err="1">
                          <a:solidFill>
                            <a:schemeClr val="tx1"/>
                          </a:solidFill>
                        </a:rPr>
                        <a:t>such</a:t>
                      </a:r>
                      <a:r>
                        <a:rPr lang="tr-TR" sz="2200" b="0" baseline="0" dirty="0">
                          <a:solidFill>
                            <a:schemeClr val="tx1"/>
                          </a:solidFill>
                        </a:rPr>
                        <a:t> as </a:t>
                      </a:r>
                      <a:r>
                        <a:rPr lang="tr-TR" sz="2200" b="0" baseline="0" dirty="0" err="1">
                          <a:solidFill>
                            <a:schemeClr val="tx1"/>
                          </a:solidFill>
                        </a:rPr>
                        <a:t>aldehydes</a:t>
                      </a:r>
                      <a:r>
                        <a:rPr lang="tr-TR" sz="2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200" b="0" baseline="0" dirty="0" err="1">
                          <a:solidFill>
                            <a:schemeClr val="tx1"/>
                          </a:solidFill>
                        </a:rPr>
                        <a:t>and</a:t>
                      </a:r>
                      <a:r>
                        <a:rPr lang="tr-TR" sz="2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200" b="0" baseline="0" dirty="0" err="1">
                          <a:solidFill>
                            <a:schemeClr val="tx1"/>
                          </a:solidFill>
                        </a:rPr>
                        <a:t>alcohols</a:t>
                      </a:r>
                      <a:r>
                        <a:rPr lang="tr-TR" sz="2200" b="0" baseline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tr-TR" sz="2200" b="0" baseline="0" dirty="0" err="1">
                          <a:solidFill>
                            <a:schemeClr val="tx1"/>
                          </a:solidFill>
                        </a:rPr>
                        <a:t>are</a:t>
                      </a:r>
                      <a:r>
                        <a:rPr lang="tr-TR" sz="2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200" b="0" baseline="0" dirty="0" err="1">
                          <a:solidFill>
                            <a:schemeClr val="tx1"/>
                          </a:solidFill>
                        </a:rPr>
                        <a:t>formed</a:t>
                      </a:r>
                      <a:r>
                        <a:rPr lang="tr-TR" sz="2200" b="0" baseline="0" dirty="0">
                          <a:solidFill>
                            <a:schemeClr val="tx1"/>
                          </a:solidFill>
                        </a:rPr>
                        <a:t> as a </a:t>
                      </a:r>
                      <a:r>
                        <a:rPr lang="tr-TR" sz="2200" b="0" baseline="0" dirty="0" err="1">
                          <a:solidFill>
                            <a:schemeClr val="tx1"/>
                          </a:solidFill>
                        </a:rPr>
                        <a:t>result</a:t>
                      </a:r>
                      <a:r>
                        <a:rPr lang="tr-TR" sz="2200" b="0" baseline="0" dirty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tr-TR" sz="2200" b="0" baseline="0" dirty="0" err="1">
                          <a:solidFill>
                            <a:schemeClr val="tx1"/>
                          </a:solidFill>
                        </a:rPr>
                        <a:t>lipoxygenases</a:t>
                      </a:r>
                      <a:r>
                        <a:rPr lang="tr-TR" sz="2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200" b="0" baseline="0" dirty="0" err="1">
                          <a:solidFill>
                            <a:schemeClr val="tx1"/>
                          </a:solidFill>
                        </a:rPr>
                        <a:t>activity</a:t>
                      </a:r>
                      <a:r>
                        <a:rPr lang="tr-TR" sz="2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200" b="0" baseline="0" dirty="0" err="1">
                          <a:solidFill>
                            <a:schemeClr val="tx1"/>
                          </a:solidFill>
                        </a:rPr>
                        <a:t>with</a:t>
                      </a:r>
                      <a:r>
                        <a:rPr lang="tr-TR" sz="2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200" b="0" baseline="0" dirty="0" err="1">
                          <a:solidFill>
                            <a:schemeClr val="tx1"/>
                          </a:solidFill>
                        </a:rPr>
                        <a:t>polyunsaturated</a:t>
                      </a:r>
                      <a:r>
                        <a:rPr lang="tr-TR" sz="2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200" b="0" baseline="0" dirty="0" err="1">
                          <a:solidFill>
                            <a:schemeClr val="tx1"/>
                          </a:solidFill>
                        </a:rPr>
                        <a:t>fatty</a:t>
                      </a:r>
                      <a:r>
                        <a:rPr lang="tr-TR" sz="2200" b="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200" b="0" baseline="0" dirty="0" err="1">
                          <a:solidFill>
                            <a:schemeClr val="tx1"/>
                          </a:solidFill>
                        </a:rPr>
                        <a:t>acids</a:t>
                      </a:r>
                      <a:endParaRPr lang="tr-TR" sz="22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84960">
                <a:tc>
                  <a:txBody>
                    <a:bodyPr/>
                    <a:lstStyle/>
                    <a:p>
                      <a:r>
                        <a:rPr lang="tr-TR" sz="2400" b="1" i="1" dirty="0" err="1"/>
                        <a:t>Polyphenoloxidases</a:t>
                      </a:r>
                      <a:endParaRPr lang="tr-TR" sz="2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200" b="0" dirty="0"/>
                        <a:t>--</a:t>
                      </a:r>
                      <a:r>
                        <a:rPr lang="tr-TR" sz="2200" b="0" dirty="0" err="1"/>
                        <a:t>Polyphenols</a:t>
                      </a:r>
                      <a:r>
                        <a:rPr lang="tr-TR" sz="2200" b="0" baseline="0" dirty="0"/>
                        <a:t> </a:t>
                      </a:r>
                      <a:r>
                        <a:rPr lang="tr-TR" sz="2200" b="0" baseline="0" dirty="0" err="1"/>
                        <a:t>are</a:t>
                      </a:r>
                      <a:r>
                        <a:rPr lang="tr-TR" sz="2200" b="0" baseline="0" dirty="0"/>
                        <a:t> </a:t>
                      </a:r>
                      <a:r>
                        <a:rPr lang="tr-TR" sz="2200" b="0" baseline="0" dirty="0" err="1"/>
                        <a:t>important</a:t>
                      </a:r>
                      <a:r>
                        <a:rPr lang="tr-TR" sz="2200" b="0" baseline="0" dirty="0"/>
                        <a:t> </a:t>
                      </a:r>
                      <a:r>
                        <a:rPr lang="tr-TR" sz="2200" b="0" baseline="0" dirty="0" err="1"/>
                        <a:t>compounds</a:t>
                      </a:r>
                      <a:r>
                        <a:rPr lang="tr-TR" sz="2200" b="0" baseline="0" dirty="0"/>
                        <a:t> of </a:t>
                      </a:r>
                      <a:r>
                        <a:rPr lang="tr-TR" sz="2200" b="0" baseline="0" dirty="0" err="1"/>
                        <a:t>vegetable</a:t>
                      </a:r>
                      <a:r>
                        <a:rPr lang="tr-TR" sz="2200" b="0" baseline="0" dirty="0"/>
                        <a:t> </a:t>
                      </a:r>
                      <a:r>
                        <a:rPr lang="tr-TR" sz="2200" b="0" baseline="0" dirty="0" err="1"/>
                        <a:t>oils</a:t>
                      </a:r>
                      <a:endParaRPr lang="tr-TR" sz="2200" b="0" baseline="0" dirty="0"/>
                    </a:p>
                    <a:p>
                      <a:r>
                        <a:rPr lang="tr-TR" sz="2200" b="0" baseline="0" dirty="0"/>
                        <a:t>--</a:t>
                      </a:r>
                      <a:r>
                        <a:rPr lang="tr-TR" sz="2200" b="0" baseline="0" dirty="0" err="1"/>
                        <a:t>They</a:t>
                      </a:r>
                      <a:r>
                        <a:rPr lang="tr-TR" sz="2200" b="0" baseline="0" dirty="0"/>
                        <a:t> </a:t>
                      </a:r>
                      <a:r>
                        <a:rPr lang="tr-TR" sz="2200" b="0" baseline="0" dirty="0" err="1"/>
                        <a:t>are</a:t>
                      </a:r>
                      <a:r>
                        <a:rPr lang="tr-TR" sz="2200" b="0" baseline="0" dirty="0"/>
                        <a:t> </a:t>
                      </a:r>
                      <a:r>
                        <a:rPr lang="tr-TR" sz="2200" b="1" baseline="0" dirty="0" err="1"/>
                        <a:t>prone</a:t>
                      </a:r>
                      <a:r>
                        <a:rPr lang="tr-TR" sz="2200" b="1" baseline="0" dirty="0"/>
                        <a:t> </a:t>
                      </a:r>
                      <a:r>
                        <a:rPr lang="tr-TR" sz="2200" b="1" baseline="0" dirty="0" err="1"/>
                        <a:t>to</a:t>
                      </a:r>
                      <a:r>
                        <a:rPr lang="tr-TR" sz="2200" b="1" baseline="0" dirty="0"/>
                        <a:t> </a:t>
                      </a:r>
                      <a:r>
                        <a:rPr lang="tr-TR" sz="2200" b="1" baseline="0" dirty="0" err="1"/>
                        <a:t>oxidation</a:t>
                      </a:r>
                      <a:r>
                        <a:rPr lang="tr-TR" sz="2200" b="1" baseline="0" dirty="0"/>
                        <a:t> </a:t>
                      </a:r>
                      <a:r>
                        <a:rPr lang="tr-TR" sz="2200" b="1" baseline="0" dirty="0" err="1"/>
                        <a:t>by</a:t>
                      </a:r>
                      <a:r>
                        <a:rPr lang="tr-TR" sz="2200" b="1" baseline="0" dirty="0"/>
                        <a:t> </a:t>
                      </a:r>
                      <a:r>
                        <a:rPr lang="tr-TR" sz="2200" b="1" baseline="0" dirty="0" err="1"/>
                        <a:t>polyphenoloxidases</a:t>
                      </a:r>
                      <a:r>
                        <a:rPr lang="tr-TR" sz="2200" b="0" baseline="0" dirty="0"/>
                        <a:t>, </a:t>
                      </a:r>
                      <a:r>
                        <a:rPr lang="tr-TR" sz="2200" b="0" baseline="0" dirty="0" err="1"/>
                        <a:t>which</a:t>
                      </a:r>
                      <a:r>
                        <a:rPr lang="tr-TR" sz="2200" b="0" baseline="0" dirty="0"/>
                        <a:t> </a:t>
                      </a:r>
                      <a:r>
                        <a:rPr lang="tr-TR" sz="2200" b="0" baseline="0" dirty="0" err="1"/>
                        <a:t>results</a:t>
                      </a:r>
                      <a:r>
                        <a:rPr lang="tr-TR" sz="2200" b="0" baseline="0" dirty="0"/>
                        <a:t> in </a:t>
                      </a:r>
                      <a:r>
                        <a:rPr lang="tr-TR" sz="2200" b="1" baseline="0" dirty="0" err="1">
                          <a:solidFill>
                            <a:srgbClr val="C00000"/>
                          </a:solidFill>
                        </a:rPr>
                        <a:t>browning</a:t>
                      </a:r>
                      <a:r>
                        <a:rPr lang="tr-TR" sz="2200" b="0" baseline="0" dirty="0"/>
                        <a:t> </a:t>
                      </a:r>
                      <a:r>
                        <a:rPr lang="tr-TR" sz="2200" b="0" baseline="0" dirty="0" err="1"/>
                        <a:t>and</a:t>
                      </a:r>
                      <a:r>
                        <a:rPr lang="tr-TR" sz="2200" b="0" baseline="0" dirty="0"/>
                        <a:t> </a:t>
                      </a:r>
                      <a:r>
                        <a:rPr lang="tr-TR" sz="2200" b="1" baseline="0" dirty="0" err="1">
                          <a:solidFill>
                            <a:srgbClr val="C00000"/>
                          </a:solidFill>
                        </a:rPr>
                        <a:t>influence</a:t>
                      </a:r>
                      <a:r>
                        <a:rPr lang="tr-TR" sz="2200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tr-TR" sz="2200" b="1" baseline="0" dirty="0" err="1">
                          <a:solidFill>
                            <a:srgbClr val="C00000"/>
                          </a:solidFill>
                        </a:rPr>
                        <a:t>oxidative</a:t>
                      </a:r>
                      <a:r>
                        <a:rPr lang="tr-TR" sz="2200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tr-TR" sz="2200" b="1" baseline="0" dirty="0" err="1">
                          <a:solidFill>
                            <a:srgbClr val="C00000"/>
                          </a:solidFill>
                        </a:rPr>
                        <a:t>stability</a:t>
                      </a:r>
                      <a:r>
                        <a:rPr lang="tr-TR" sz="2200" b="1" baseline="0" dirty="0">
                          <a:solidFill>
                            <a:srgbClr val="C00000"/>
                          </a:solidFill>
                        </a:rPr>
                        <a:t> of </a:t>
                      </a:r>
                      <a:r>
                        <a:rPr lang="tr-TR" sz="2200" b="1" baseline="0" dirty="0" err="1">
                          <a:solidFill>
                            <a:srgbClr val="C00000"/>
                          </a:solidFill>
                        </a:rPr>
                        <a:t>the</a:t>
                      </a:r>
                      <a:r>
                        <a:rPr lang="tr-TR" sz="2200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tr-TR" sz="2200" b="1" baseline="0" dirty="0" err="1">
                          <a:solidFill>
                            <a:srgbClr val="C00000"/>
                          </a:solidFill>
                        </a:rPr>
                        <a:t>oil</a:t>
                      </a:r>
                      <a:r>
                        <a:rPr lang="tr-TR" sz="2200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tr-TR" sz="2200" b="1" baseline="0" dirty="0" err="1">
                          <a:solidFill>
                            <a:srgbClr val="C00000"/>
                          </a:solidFill>
                        </a:rPr>
                        <a:t>during</a:t>
                      </a:r>
                      <a:r>
                        <a:rPr lang="tr-TR" sz="2200" b="1" baseline="0" dirty="0">
                          <a:solidFill>
                            <a:srgbClr val="C00000"/>
                          </a:solidFill>
                        </a:rPr>
                        <a:t> </a:t>
                      </a:r>
                      <a:r>
                        <a:rPr lang="tr-TR" sz="2200" b="1" baseline="0" dirty="0" err="1">
                          <a:solidFill>
                            <a:srgbClr val="C00000"/>
                          </a:solidFill>
                        </a:rPr>
                        <a:t>storage</a:t>
                      </a:r>
                      <a:endParaRPr lang="tr-TR" sz="22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1948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/>
              <a:t>Deteriorative</a:t>
            </a:r>
            <a:r>
              <a:rPr lang="tr-TR" b="1" dirty="0"/>
              <a:t> </a:t>
            </a:r>
            <a:r>
              <a:rPr lang="tr-TR" b="1" dirty="0" err="1"/>
              <a:t>reactions</a:t>
            </a:r>
            <a:endParaRPr lang="en-US" b="1" dirty="0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1CDB624-E152-4E55-AFD9-4281C9498B1B}" type="datetime1">
              <a:rPr lang="en-US" smtClean="0"/>
              <a:pPr algn="r"/>
              <a:t>5/25/2021</a:t>
            </a:fld>
            <a:endParaRPr lang="tr-TR" dirty="0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25</a:t>
            </a:fld>
            <a:endParaRPr lang="tr-TR"/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57150" y="1543050"/>
          <a:ext cx="9010649" cy="5170028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961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28850">
                <a:tc>
                  <a:txBody>
                    <a:bodyPr/>
                    <a:lstStyle/>
                    <a:p>
                      <a:r>
                        <a:rPr lang="tr-TR" sz="2800" b="1" i="1" dirty="0" err="1">
                          <a:solidFill>
                            <a:schemeClr val="tx1"/>
                          </a:solidFill>
                        </a:rPr>
                        <a:t>Oxidative</a:t>
                      </a:r>
                      <a:r>
                        <a:rPr lang="tr-TR" sz="2800" b="1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800" b="1" i="1" dirty="0" err="1">
                          <a:solidFill>
                            <a:schemeClr val="tx1"/>
                          </a:solidFill>
                        </a:rPr>
                        <a:t>rancidiy</a:t>
                      </a:r>
                      <a:endParaRPr lang="tr-TR" sz="2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82843" marR="82843"/>
                </a:tc>
                <a:tc>
                  <a:txBody>
                    <a:bodyPr/>
                    <a:lstStyle/>
                    <a:p>
                      <a:r>
                        <a:rPr kumimoji="0" lang="tr-TR" sz="2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---</a:t>
                      </a:r>
                      <a:r>
                        <a:rPr kumimoji="0" lang="tr-TR" sz="22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Oxidative</a:t>
                      </a:r>
                      <a:r>
                        <a:rPr kumimoji="0" lang="tr-TR" sz="2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rancidity is a complex of chemical changes that imply a series of reactions </a:t>
                      </a:r>
                      <a:r>
                        <a:rPr kumimoji="0" lang="en-US" sz="2200" b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between unsaturated</a:t>
                      </a:r>
                      <a:r>
                        <a:rPr kumimoji="0" lang="tr-TR" sz="2200" b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200" b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fatty acids with O</a:t>
                      </a:r>
                      <a:r>
                        <a:rPr kumimoji="0" lang="en-US" sz="2200" b="1" kern="1200" baseline="-250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endParaRPr kumimoji="0" lang="tr-TR" sz="2200" b="1" kern="1200" baseline="-2500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tr-TR" sz="2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---</a:t>
                      </a:r>
                      <a:r>
                        <a:rPr kumimoji="0" lang="tr-TR" sz="22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It</a:t>
                      </a:r>
                      <a:r>
                        <a:rPr kumimoji="0" lang="tr-TR" sz="2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is </a:t>
                      </a:r>
                      <a:r>
                        <a:rPr kumimoji="0" lang="tr-TR" sz="22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responsible</a:t>
                      </a:r>
                      <a:r>
                        <a:rPr kumimoji="0" lang="tr-TR" sz="2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kumimoji="0" lang="tr-TR" sz="2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kumimoji="0" lang="tr-TR" sz="2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b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formation</a:t>
                      </a:r>
                      <a:r>
                        <a:rPr kumimoji="0" lang="tr-TR" sz="2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kumimoji="0" lang="tr-TR" sz="2200" b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rancid</a:t>
                      </a:r>
                      <a:r>
                        <a:rPr kumimoji="0" lang="tr-TR" sz="2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b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taste</a:t>
                      </a:r>
                      <a:r>
                        <a:rPr kumimoji="0" lang="tr-TR" sz="2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2200" b="1" kern="1200" baseline="0" dirty="0" err="1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toxic</a:t>
                      </a:r>
                      <a:r>
                        <a:rPr kumimoji="0" lang="tr-TR" sz="22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b="1" kern="1200" baseline="0" dirty="0" err="1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compounds</a:t>
                      </a:r>
                      <a:r>
                        <a:rPr kumimoji="0" lang="tr-TR" sz="2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2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kumimoji="0" lang="tr-TR" sz="2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kumimoji="0" lang="tr-TR" sz="22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b="1" kern="1200" baseline="0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reduction</a:t>
                      </a:r>
                      <a:r>
                        <a:rPr kumimoji="0" lang="tr-TR" sz="2200" b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kumimoji="0" lang="tr-TR" sz="2200" b="1" kern="1200" baseline="0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nutritional</a:t>
                      </a:r>
                      <a:r>
                        <a:rPr kumimoji="0" lang="tr-TR" sz="2200" b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b="1" kern="1200" baseline="0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quality</a:t>
                      </a:r>
                      <a:endParaRPr kumimoji="0" lang="tr-TR" sz="2200" b="1" kern="1200" baseline="0" dirty="0">
                        <a:solidFill>
                          <a:srgbClr val="C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tr-TR" sz="2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---</a:t>
                      </a:r>
                      <a:r>
                        <a:rPr kumimoji="0" lang="tr-TR" sz="2200" b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Oxygen</a:t>
                      </a:r>
                      <a:r>
                        <a:rPr kumimoji="0" lang="tr-TR" sz="2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2200" b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light</a:t>
                      </a:r>
                      <a:r>
                        <a:rPr kumimoji="0" lang="tr-TR" sz="2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b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2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b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heat</a:t>
                      </a:r>
                      <a:r>
                        <a:rPr kumimoji="0" lang="tr-TR" sz="2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b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are</a:t>
                      </a:r>
                      <a:r>
                        <a:rPr kumimoji="0" lang="tr-TR" sz="2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b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triggering</a:t>
                      </a:r>
                      <a:r>
                        <a:rPr kumimoji="0" lang="tr-TR" sz="2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b="1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factors</a:t>
                      </a:r>
                      <a:r>
                        <a:rPr kumimoji="0" lang="tr-TR" sz="22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tr-TR" sz="2200" b="1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2843" marR="8284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1178">
                <a:tc>
                  <a:txBody>
                    <a:bodyPr/>
                    <a:lstStyle/>
                    <a:p>
                      <a:r>
                        <a:rPr lang="tr-TR" sz="2800" b="1" i="1" dirty="0" err="1">
                          <a:solidFill>
                            <a:schemeClr val="tx1"/>
                          </a:solidFill>
                        </a:rPr>
                        <a:t>Absorption</a:t>
                      </a:r>
                      <a:r>
                        <a:rPr lang="tr-TR" sz="2800" b="1" i="1" dirty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tr-TR" sz="2800" b="1" i="1" dirty="0" err="1">
                          <a:solidFill>
                            <a:schemeClr val="tx1"/>
                          </a:solidFill>
                        </a:rPr>
                        <a:t>flavor</a:t>
                      </a:r>
                      <a:endParaRPr lang="tr-TR" sz="2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82843" marR="82843"/>
                </a:tc>
                <a:tc>
                  <a:txBody>
                    <a:bodyPr/>
                    <a:lstStyle/>
                    <a:p>
                      <a:r>
                        <a:rPr kumimoji="0" lang="tr-TR" sz="2200" b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---</a:t>
                      </a:r>
                      <a:r>
                        <a:rPr kumimoji="0" lang="en-US" sz="2200" b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Plastic packaging materials </a:t>
                      </a:r>
                      <a:r>
                        <a:rPr kumimoji="0" lang="tr-TR" sz="2200" b="1" kern="1200" baseline="0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are</a:t>
                      </a:r>
                      <a:r>
                        <a:rPr kumimoji="0" lang="tr-TR" sz="2200" b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b="1" kern="1200" baseline="0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able</a:t>
                      </a:r>
                      <a:r>
                        <a:rPr kumimoji="0" lang="tr-TR" sz="2200" b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b="1" kern="1200" baseline="0" dirty="0" err="1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kumimoji="0" lang="tr-TR" sz="2200" b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200" b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absorb different compounds</a:t>
                      </a:r>
                      <a:r>
                        <a:rPr kumimoji="0" lang="tr-TR" sz="2200" b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kumimoji="0" lang="tr-TR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such</a:t>
                      </a:r>
                      <a:r>
                        <a:rPr kumimoji="0" lang="tr-TR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as </a:t>
                      </a:r>
                      <a:r>
                        <a:rPr kumimoji="0" lang="tr-TR" sz="22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flavor</a:t>
                      </a:r>
                      <a:r>
                        <a:rPr kumimoji="0" lang="tr-TR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compounds</a:t>
                      </a:r>
                      <a:r>
                        <a:rPr kumimoji="0" lang="tr-TR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kumimoji="0" lang="tr-TR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fatty</a:t>
                      </a:r>
                      <a:r>
                        <a:rPr kumimoji="0" lang="tr-TR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acids</a:t>
                      </a:r>
                      <a:r>
                        <a:rPr kumimoji="0" lang="tr-TR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22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from</a:t>
                      </a:r>
                      <a:r>
                        <a:rPr kumimoji="0" lang="tr-TR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vegetable</a:t>
                      </a:r>
                      <a:r>
                        <a:rPr kumimoji="0" lang="tr-TR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oils</a:t>
                      </a:r>
                      <a:endParaRPr kumimoji="0" lang="tr-TR" sz="2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tr-TR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---On </a:t>
                      </a:r>
                      <a:r>
                        <a:rPr kumimoji="0" lang="tr-TR" sz="22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kumimoji="0" lang="tr-TR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  <a:r>
                        <a:rPr kumimoji="0" lang="tr-TR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side</a:t>
                      </a:r>
                      <a:r>
                        <a:rPr kumimoji="0" lang="tr-TR" sz="22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2200" b="1" kern="1200" baseline="0" dirty="0" err="1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some</a:t>
                      </a:r>
                      <a:r>
                        <a:rPr kumimoji="0" lang="tr-TR" sz="22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b="1" kern="1200" baseline="0" dirty="0" err="1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flavor</a:t>
                      </a:r>
                      <a:r>
                        <a:rPr kumimoji="0" lang="tr-TR" sz="22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b="1" kern="1200" baseline="0" dirty="0" err="1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compounds</a:t>
                      </a:r>
                      <a:r>
                        <a:rPr kumimoji="0" lang="tr-TR" sz="22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can </a:t>
                      </a:r>
                      <a:r>
                        <a:rPr kumimoji="0" lang="tr-TR" sz="2200" b="1" kern="1200" baseline="0" dirty="0" err="1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absorb</a:t>
                      </a:r>
                      <a:r>
                        <a:rPr kumimoji="0" lang="tr-TR" sz="22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b="1" kern="1200" baseline="0" dirty="0" err="1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by</a:t>
                      </a:r>
                      <a:r>
                        <a:rPr kumimoji="0" lang="tr-TR" sz="22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b="1" kern="1200" baseline="0" dirty="0" err="1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oil</a:t>
                      </a:r>
                      <a:r>
                        <a:rPr kumimoji="0" lang="tr-TR" sz="22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b="1" kern="1200" baseline="0" dirty="0" err="1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through</a:t>
                      </a:r>
                      <a:r>
                        <a:rPr kumimoji="0" lang="tr-TR" sz="22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b="1" kern="1200" baseline="0" dirty="0" err="1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packaging</a:t>
                      </a:r>
                      <a:r>
                        <a:rPr kumimoji="0" lang="tr-TR" sz="22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b="1" kern="1200" baseline="0" dirty="0" err="1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material</a:t>
                      </a:r>
                      <a:endParaRPr kumimoji="0" lang="tr-TR" sz="2200" b="1" kern="1200" baseline="0" dirty="0">
                        <a:solidFill>
                          <a:srgbClr val="0000FF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tr-TR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---</a:t>
                      </a:r>
                      <a:r>
                        <a:rPr kumimoji="0" lang="tr-TR" sz="22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These</a:t>
                      </a:r>
                      <a:r>
                        <a:rPr kumimoji="0" lang="tr-TR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two</a:t>
                      </a:r>
                      <a:r>
                        <a:rPr kumimoji="0" lang="tr-TR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conditions</a:t>
                      </a:r>
                      <a:r>
                        <a:rPr kumimoji="0" lang="tr-TR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is </a:t>
                      </a:r>
                      <a:r>
                        <a:rPr kumimoji="0" lang="tr-TR" sz="22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also</a:t>
                      </a:r>
                      <a:r>
                        <a:rPr kumimoji="0" lang="tr-TR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called</a:t>
                      </a:r>
                      <a:r>
                        <a:rPr kumimoji="0" lang="tr-TR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as </a:t>
                      </a:r>
                      <a:r>
                        <a:rPr kumimoji="0" lang="tr-TR" sz="22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flavor</a:t>
                      </a:r>
                      <a:r>
                        <a:rPr kumimoji="0" lang="tr-TR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scalping</a:t>
                      </a:r>
                      <a:endParaRPr kumimoji="0" lang="tr-TR" sz="2200" kern="1200" baseline="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tr-TR" sz="2200" b="1" kern="1200" baseline="0" dirty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---</a:t>
                      </a:r>
                      <a:r>
                        <a:rPr kumimoji="0" lang="tr-TR" sz="2200" b="1" kern="1200" baseline="0" dirty="0" err="1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Flavor</a:t>
                      </a:r>
                      <a:r>
                        <a:rPr kumimoji="0" lang="tr-TR" sz="2200" b="1" kern="1200" baseline="0" dirty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b="1" kern="1200" baseline="0" dirty="0" err="1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scalping</a:t>
                      </a:r>
                      <a:r>
                        <a:rPr kumimoji="0" lang="tr-TR" sz="2200" b="1" kern="1200" baseline="0" dirty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is an </a:t>
                      </a:r>
                      <a:r>
                        <a:rPr kumimoji="0" lang="tr-TR" sz="22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important</a:t>
                      </a:r>
                      <a:r>
                        <a:rPr kumimoji="0" lang="tr-TR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kern="1200" baseline="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phenomena</a:t>
                      </a:r>
                      <a:r>
                        <a:rPr kumimoji="0" lang="tr-TR" sz="2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since </a:t>
                      </a:r>
                      <a:r>
                        <a:rPr kumimoji="0" lang="tr-TR" sz="2200" b="1" kern="1200" baseline="0" dirty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it </a:t>
                      </a:r>
                      <a:r>
                        <a:rPr kumimoji="0" lang="tr-TR" sz="2200" b="1" kern="1200" baseline="0" dirty="0" err="1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results</a:t>
                      </a:r>
                      <a:r>
                        <a:rPr kumimoji="0" lang="tr-TR" sz="2200" b="1" kern="1200" baseline="0" dirty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kumimoji="0" lang="tr-TR" sz="2200" b="1" kern="1200" baseline="0" dirty="0" err="1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decrease</a:t>
                      </a:r>
                      <a:r>
                        <a:rPr kumimoji="0" lang="tr-TR" sz="2200" b="1" kern="1200" baseline="0" dirty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kumimoji="0" lang="tr-TR" sz="2200" b="1" kern="1200" baseline="0" dirty="0" err="1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characteristic</a:t>
                      </a:r>
                      <a:r>
                        <a:rPr kumimoji="0" lang="tr-TR" sz="2200" b="1" kern="1200" baseline="0" dirty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b="1" kern="1200" baseline="0" dirty="0" err="1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sensory</a:t>
                      </a:r>
                      <a:r>
                        <a:rPr kumimoji="0" lang="tr-TR" sz="2200" b="1" kern="1200" baseline="0" dirty="0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200" b="1" kern="1200" baseline="0" dirty="0" err="1">
                          <a:solidFill>
                            <a:srgbClr val="006600"/>
                          </a:solidFill>
                          <a:latin typeface="+mn-lt"/>
                          <a:ea typeface="+mn-ea"/>
                          <a:cs typeface="+mn-cs"/>
                        </a:rPr>
                        <a:t>properties</a:t>
                      </a:r>
                      <a:endParaRPr lang="tr-TR" sz="2200" b="1" baseline="-25000" dirty="0">
                        <a:solidFill>
                          <a:srgbClr val="006600"/>
                        </a:solidFill>
                      </a:endParaRPr>
                    </a:p>
                  </a:txBody>
                  <a:tcPr marL="82843" marR="8284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1948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/>
              <a:t>Deteriorative</a:t>
            </a:r>
            <a:r>
              <a:rPr lang="tr-TR" b="1" dirty="0"/>
              <a:t> </a:t>
            </a:r>
            <a:r>
              <a:rPr lang="tr-TR" b="1" dirty="0" err="1"/>
              <a:t>reactions</a:t>
            </a:r>
            <a:endParaRPr lang="en-US" b="1" dirty="0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C1CDB624-E152-4E55-AFD9-4281C9498B1B}" type="datetime1">
              <a:rPr lang="en-US" smtClean="0"/>
              <a:pPr algn="r"/>
              <a:t>5/25/2021</a:t>
            </a:fld>
            <a:endParaRPr lang="tr-TR" dirty="0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26</a:t>
            </a:fld>
            <a:endParaRPr lang="tr-TR"/>
          </a:p>
        </p:txBody>
      </p:sp>
      <p:graphicFrame>
        <p:nvGraphicFramePr>
          <p:cNvPr id="7" name="6 İçerik Yer Tutucusu"/>
          <p:cNvGraphicFramePr>
            <a:graphicFrameLocks noGrp="1"/>
          </p:cNvGraphicFramePr>
          <p:nvPr>
            <p:ph sz="quarter" idx="1"/>
          </p:nvPr>
        </p:nvGraphicFramePr>
        <p:xfrm>
          <a:off x="57150" y="1543050"/>
          <a:ext cx="9010649" cy="50698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981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29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28850">
                <a:tc>
                  <a:txBody>
                    <a:bodyPr/>
                    <a:lstStyle/>
                    <a:p>
                      <a:pPr lvl="0">
                        <a:buFont typeface="Arial" pitchFamily="34" charset="0"/>
                        <a:buNone/>
                      </a:pPr>
                      <a:r>
                        <a:rPr lang="tr-TR" sz="2800" b="1" i="1" dirty="0" err="1">
                          <a:solidFill>
                            <a:schemeClr val="tx1"/>
                          </a:solidFill>
                        </a:rPr>
                        <a:t>Migration</a:t>
                      </a:r>
                      <a:r>
                        <a:rPr lang="tr-TR" sz="2800" b="1" i="1" dirty="0">
                          <a:solidFill>
                            <a:schemeClr val="tx1"/>
                          </a:solidFill>
                        </a:rPr>
                        <a:t> of </a:t>
                      </a:r>
                      <a:r>
                        <a:rPr lang="tr-TR" sz="2800" b="1" i="1" dirty="0" err="1">
                          <a:solidFill>
                            <a:schemeClr val="tx1"/>
                          </a:solidFill>
                        </a:rPr>
                        <a:t>substance</a:t>
                      </a:r>
                      <a:r>
                        <a:rPr lang="tr-TR" sz="2800" b="1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800" b="1" i="1" dirty="0" err="1">
                          <a:solidFill>
                            <a:schemeClr val="tx1"/>
                          </a:solidFill>
                        </a:rPr>
                        <a:t>from</a:t>
                      </a:r>
                      <a:r>
                        <a:rPr lang="tr-TR" sz="2800" b="1" i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tr-TR" sz="2800" b="1" i="1" dirty="0" err="1">
                          <a:solidFill>
                            <a:schemeClr val="tx1"/>
                          </a:solidFill>
                        </a:rPr>
                        <a:t>packaging</a:t>
                      </a:r>
                      <a:endParaRPr lang="tr-TR" sz="2800" b="1" i="1" dirty="0">
                        <a:solidFill>
                          <a:schemeClr val="tx1"/>
                        </a:solidFill>
                      </a:endParaRPr>
                    </a:p>
                  </a:txBody>
                  <a:tcPr marL="82843" marR="8284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tr-TR" sz="2400" b="0" baseline="0" dirty="0">
                          <a:solidFill>
                            <a:schemeClr val="tx1"/>
                          </a:solidFill>
                        </a:rPr>
                        <a:t>---</a:t>
                      </a:r>
                      <a:r>
                        <a:rPr kumimoji="0" lang="en-US" sz="2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Plastic additives and residual monomers or </a:t>
                      </a:r>
                      <a:r>
                        <a:rPr kumimoji="0" lang="en-US" sz="2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oligomers</a:t>
                      </a:r>
                      <a:r>
                        <a:rPr kumimoji="0" lang="en-US" sz="2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are not chemically bound to the polymer</a:t>
                      </a:r>
                      <a:r>
                        <a:rPr kumimoji="0" lang="tr-TR" sz="2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and can, therefore, move freely within the polymer matrix</a:t>
                      </a:r>
                      <a:endParaRPr kumimoji="0" lang="tr-TR" sz="2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tr-TR" sz="2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---</a:t>
                      </a:r>
                      <a:r>
                        <a:rPr kumimoji="0" lang="tr-TR" sz="2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Consequently</a:t>
                      </a:r>
                      <a:r>
                        <a:rPr kumimoji="0" lang="tr-TR" sz="2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2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they can dissolve in the food product and thus adversely</a:t>
                      </a:r>
                      <a:r>
                        <a:rPr kumimoji="0" lang="tr-TR" sz="2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</a:t>
                      </a:r>
                      <a:r>
                        <a:rPr kumimoji="0" lang="en-US" sz="2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ffect</a:t>
                      </a:r>
                      <a:r>
                        <a:rPr kumimoji="0" lang="en-US" sz="2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the </a:t>
                      </a:r>
                      <a:r>
                        <a:rPr kumimoji="0" lang="tr-TR" sz="2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fl</a:t>
                      </a:r>
                      <a:r>
                        <a:rPr kumimoji="0" lang="en-US" sz="2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avor</a:t>
                      </a:r>
                      <a:r>
                        <a:rPr kumimoji="0" lang="en-US" sz="2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and acceptability of the food</a:t>
                      </a:r>
                      <a:endParaRPr kumimoji="0" lang="tr-TR" sz="2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tr-TR" sz="2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---</a:t>
                      </a:r>
                      <a:r>
                        <a:rPr kumimoji="0" lang="tr-TR" sz="24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PET </a:t>
                      </a:r>
                      <a:r>
                        <a:rPr kumimoji="0" lang="tr-TR" sz="2400" b="1" kern="1200" baseline="0" dirty="0" err="1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monomers</a:t>
                      </a:r>
                      <a:r>
                        <a:rPr kumimoji="0" lang="tr-TR" sz="24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, o</a:t>
                      </a:r>
                      <a:r>
                        <a:rPr kumimoji="0" lang="en-US" sz="2400" b="1" kern="1200" baseline="0" dirty="0" err="1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ligomers</a:t>
                      </a:r>
                      <a:r>
                        <a:rPr kumimoji="0" lang="en-US" sz="24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tr-TR" sz="2400" b="1" kern="1200" baseline="0" dirty="0" err="1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vinyl</a:t>
                      </a:r>
                      <a:r>
                        <a:rPr kumimoji="0" lang="tr-TR" sz="24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b="1" kern="1200" baseline="0" dirty="0" err="1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chloride</a:t>
                      </a:r>
                      <a:r>
                        <a:rPr kumimoji="0" lang="tr-TR" sz="24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b="1" kern="1200" baseline="0" dirty="0" err="1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monomer</a:t>
                      </a:r>
                      <a:r>
                        <a:rPr kumimoji="0" lang="tr-TR" sz="24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of PVC, </a:t>
                      </a:r>
                      <a:r>
                        <a:rPr kumimoji="0" lang="en-US" sz="24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plasticizers, colorants, stabilizers, and different</a:t>
                      </a:r>
                      <a:r>
                        <a:rPr kumimoji="0" lang="tr-TR" sz="24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24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additives used for </a:t>
                      </a:r>
                      <a:r>
                        <a:rPr kumimoji="0" lang="tr-TR" sz="2400" b="1" kern="1200" baseline="0" dirty="0" err="1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fl</a:t>
                      </a:r>
                      <a:r>
                        <a:rPr kumimoji="0" lang="en-US" sz="2400" b="1" kern="1200" baseline="0" dirty="0" err="1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exibility</a:t>
                      </a:r>
                      <a:r>
                        <a:rPr kumimoji="0" lang="en-US" sz="2400" b="1" kern="1200" baseline="0" dirty="0">
                          <a:solidFill>
                            <a:srgbClr val="0000FF"/>
                          </a:solidFill>
                          <a:latin typeface="+mn-lt"/>
                          <a:ea typeface="+mn-ea"/>
                          <a:cs typeface="+mn-cs"/>
                        </a:rPr>
                        <a:t> purposes </a:t>
                      </a:r>
                      <a:r>
                        <a:rPr kumimoji="0" lang="en-US" sz="2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kumimoji="0" lang="tr-TR" sz="2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 </a:t>
                      </a:r>
                      <a:r>
                        <a:rPr kumimoji="0" lang="tr-TR" sz="2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prone</a:t>
                      </a:r>
                      <a:r>
                        <a:rPr kumimoji="0" lang="tr-TR" sz="2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to</a:t>
                      </a:r>
                      <a:r>
                        <a:rPr kumimoji="0" lang="tr-TR" sz="2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migrate</a:t>
                      </a:r>
                      <a:r>
                        <a:rPr kumimoji="0" lang="tr-TR" sz="2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into</a:t>
                      </a:r>
                      <a:r>
                        <a:rPr kumimoji="0" lang="tr-TR" sz="2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oily</a:t>
                      </a:r>
                      <a:r>
                        <a:rPr kumimoji="0" lang="tr-TR" sz="2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foods</a:t>
                      </a:r>
                      <a:endParaRPr kumimoji="0" lang="tr-TR" sz="2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tr-TR" sz="2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---</a:t>
                      </a:r>
                      <a:r>
                        <a:rPr kumimoji="0" lang="en-US" sz="2400" b="1" kern="1200" baseline="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The migration of acetaldehyde from PET bottles</a:t>
                      </a:r>
                      <a:r>
                        <a:rPr kumimoji="0" lang="en-US" sz="2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is a major problem, as its presence may affect the</a:t>
                      </a:r>
                      <a:r>
                        <a:rPr kumimoji="0" lang="tr-TR" sz="2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organoleptic</a:t>
                      </a:r>
                      <a:r>
                        <a:rPr kumimoji="0" lang="tr-TR" sz="2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tr-TR" sz="2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properties</a:t>
                      </a:r>
                      <a:r>
                        <a:rPr kumimoji="0" lang="tr-TR" sz="24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of </a:t>
                      </a:r>
                      <a:r>
                        <a:rPr kumimoji="0" lang="tr-TR" sz="2400" b="0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oil</a:t>
                      </a:r>
                      <a:endParaRPr kumimoji="0" lang="tr-TR" sz="2400" b="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tr-TR" sz="2200" b="0" baseline="-25000" dirty="0">
                        <a:solidFill>
                          <a:schemeClr val="tx1"/>
                        </a:solidFill>
                      </a:endParaRPr>
                    </a:p>
                  </a:txBody>
                  <a:tcPr marL="82843" marR="82843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4194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etin Yer Tutucusu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tr-TR" sz="3600" b="1" dirty="0">
                <a:solidFill>
                  <a:schemeClr val="tx1"/>
                </a:solidFill>
              </a:rPr>
              <a:t>WHICH TYPE OF PACKAGING SYSTEM SHOULD BE USED FOR VEGETABLE OILS?</a:t>
            </a: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B624-E152-4E55-AFD9-4281C9498B1B}" type="datetime1">
              <a:rPr lang="en-US" smtClean="0"/>
              <a:pPr/>
              <a:t>5/25/2021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27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dirty="0"/>
              <a:t>FDE 216-FP</a:t>
            </a:r>
          </a:p>
        </p:txBody>
      </p:sp>
    </p:spTree>
    <p:extLst>
      <p:ext uri="{BB962C8B-B14F-4D97-AF65-F5344CB8AC3E}">
        <p14:creationId xmlns:p14="http://schemas.microsoft.com/office/powerpoint/2010/main" val="10341948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/>
              <a:t>Types</a:t>
            </a:r>
            <a:r>
              <a:rPr lang="tr-TR" b="1" dirty="0"/>
              <a:t> of </a:t>
            </a:r>
            <a:r>
              <a:rPr lang="tr-TR" b="1" dirty="0" err="1"/>
              <a:t>packaging</a:t>
            </a:r>
            <a:r>
              <a:rPr lang="tr-TR" b="1" dirty="0"/>
              <a:t> </a:t>
            </a:r>
            <a:r>
              <a:rPr lang="tr-TR" b="1" dirty="0" err="1"/>
              <a:t>for</a:t>
            </a:r>
            <a:r>
              <a:rPr lang="tr-TR" b="1" dirty="0"/>
              <a:t> </a:t>
            </a:r>
            <a:r>
              <a:rPr lang="tr-TR" b="1" dirty="0" err="1"/>
              <a:t>vegetable</a:t>
            </a:r>
            <a:r>
              <a:rPr lang="tr-TR" b="1" dirty="0"/>
              <a:t> </a:t>
            </a:r>
            <a:r>
              <a:rPr lang="tr-TR" b="1" dirty="0" err="1"/>
              <a:t>oils</a:t>
            </a:r>
            <a:endParaRPr lang="en-US" b="1" dirty="0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>
          <a:xfrm>
            <a:off x="6477000" y="6492875"/>
            <a:ext cx="2667000" cy="365125"/>
          </a:xfrm>
        </p:spPr>
        <p:txBody>
          <a:bodyPr/>
          <a:lstStyle/>
          <a:p>
            <a:pPr algn="r"/>
            <a:fld id="{C1CDB624-E152-4E55-AFD9-4281C9498B1B}" type="datetime1">
              <a:rPr lang="en-US" smtClean="0"/>
              <a:pPr algn="r"/>
              <a:t>5/25/2021</a:t>
            </a:fld>
            <a:endParaRPr lang="tr-TR" dirty="0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>
          <a:xfrm>
            <a:off x="3722917" y="6152956"/>
            <a:ext cx="5421083" cy="365125"/>
          </a:xfrm>
        </p:spPr>
        <p:txBody>
          <a:bodyPr/>
          <a:lstStyle/>
          <a:p>
            <a:r>
              <a:rPr lang="tr-TR" dirty="0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28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571500" y="1600200"/>
            <a:ext cx="8194548" cy="4495800"/>
          </a:xfrm>
        </p:spPr>
        <p:txBody>
          <a:bodyPr>
            <a:noAutofit/>
          </a:bodyPr>
          <a:lstStyle/>
          <a:p>
            <a:r>
              <a:rPr lang="tr-TR" sz="2800" b="1" dirty="0">
                <a:solidFill>
                  <a:srgbClr val="C00000"/>
                </a:solidFill>
              </a:rPr>
              <a:t>T</a:t>
            </a:r>
            <a:r>
              <a:rPr lang="en-US" sz="2800" b="1" dirty="0" err="1">
                <a:solidFill>
                  <a:srgbClr val="C00000"/>
                </a:solidFill>
              </a:rPr>
              <a:t>inplate</a:t>
            </a:r>
            <a:r>
              <a:rPr lang="en-US" sz="2800" b="1" dirty="0">
                <a:solidFill>
                  <a:srgbClr val="C00000"/>
                </a:solidFill>
              </a:rPr>
              <a:t> cans</a:t>
            </a:r>
            <a:r>
              <a:rPr lang="en-US" sz="2800" dirty="0"/>
              <a:t>, </a:t>
            </a:r>
            <a:r>
              <a:rPr lang="en-US" sz="2800" b="1" dirty="0"/>
              <a:t>glass bottles</a:t>
            </a:r>
            <a:r>
              <a:rPr lang="en-US" sz="2800" dirty="0"/>
              <a:t>, </a:t>
            </a:r>
            <a:r>
              <a:rPr lang="en-US" sz="2800" b="1" dirty="0">
                <a:solidFill>
                  <a:srgbClr val="0000FF"/>
                </a:solidFill>
              </a:rPr>
              <a:t>PET, or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>
                <a:solidFill>
                  <a:srgbClr val="0000FF"/>
                </a:solidFill>
              </a:rPr>
              <a:t>HDPE plastic bottles,</a:t>
            </a:r>
            <a:r>
              <a:rPr lang="en-US" sz="2800" dirty="0"/>
              <a:t> and </a:t>
            </a:r>
            <a:r>
              <a:rPr lang="en-US" sz="2800" b="1" dirty="0">
                <a:solidFill>
                  <a:srgbClr val="006600"/>
                </a:solidFill>
              </a:rPr>
              <a:t>paper-based cartons </a:t>
            </a:r>
            <a:r>
              <a:rPr lang="en-US" sz="2800" dirty="0"/>
              <a:t>are common</a:t>
            </a:r>
            <a:r>
              <a:rPr lang="tr-TR" sz="2800" dirty="0" err="1"/>
              <a:t>ly</a:t>
            </a:r>
            <a:r>
              <a:rPr lang="tr-TR" sz="2800" dirty="0"/>
              <a:t> </a:t>
            </a:r>
            <a:r>
              <a:rPr lang="tr-TR" sz="2800" dirty="0" err="1"/>
              <a:t>used</a:t>
            </a:r>
            <a:r>
              <a:rPr lang="tr-TR" sz="2800" dirty="0"/>
              <a:t> </a:t>
            </a:r>
            <a:r>
              <a:rPr lang="tr-TR" sz="2800" dirty="0" err="1"/>
              <a:t>packaging</a:t>
            </a:r>
            <a:r>
              <a:rPr lang="tr-TR" sz="2800" dirty="0"/>
              <a:t> </a:t>
            </a:r>
            <a:r>
              <a:rPr lang="tr-TR" sz="2800" dirty="0" err="1"/>
              <a:t>materials</a:t>
            </a:r>
            <a:r>
              <a:rPr lang="tr-TR" sz="2800" dirty="0"/>
              <a:t> </a:t>
            </a:r>
            <a:r>
              <a:rPr lang="tr-TR" sz="2800" dirty="0" err="1"/>
              <a:t>for</a:t>
            </a:r>
            <a:r>
              <a:rPr lang="tr-TR" sz="2800" dirty="0"/>
              <a:t> </a:t>
            </a:r>
            <a:r>
              <a:rPr lang="tr-TR" sz="2800" dirty="0" err="1"/>
              <a:t>vegetable</a:t>
            </a:r>
            <a:r>
              <a:rPr lang="tr-TR" sz="2800" dirty="0"/>
              <a:t> </a:t>
            </a:r>
            <a:r>
              <a:rPr lang="tr-TR" sz="2800" dirty="0" err="1"/>
              <a:t>oils</a:t>
            </a:r>
            <a:endParaRPr lang="tr-TR" sz="2700" dirty="0"/>
          </a:p>
        </p:txBody>
      </p:sp>
      <p:sp>
        <p:nvSpPr>
          <p:cNvPr id="50178" name="AutoShape 2" descr="Soybean oil in tins - Vegetable oil extraction Joint stock compan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0180" name="Picture 4" descr="5Ltr. Tin Containers for Edible Oil (Olive Oil, etc.) at Rs 5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3524250"/>
            <a:ext cx="1517400" cy="2700000"/>
          </a:xfrm>
          <a:prstGeom prst="rect">
            <a:avLst/>
          </a:prstGeom>
          <a:noFill/>
        </p:spPr>
      </p:pic>
      <p:pic>
        <p:nvPicPr>
          <p:cNvPr id="50182" name="Picture 6" descr="Turna Extra Virgin Olive Oil 1 LT Glass Bottle - Buy Turna Extra ..."/>
          <p:cNvPicPr>
            <a:picLocks noChangeAspect="1" noChangeArrowheads="1"/>
          </p:cNvPicPr>
          <p:nvPr/>
        </p:nvPicPr>
        <p:blipFill>
          <a:blip r:embed="rId3"/>
          <a:srcRect l="18979" r="18015"/>
          <a:stretch>
            <a:fillRect/>
          </a:stretch>
        </p:blipFill>
        <p:spPr bwMode="auto">
          <a:xfrm>
            <a:off x="7334251" y="3571874"/>
            <a:ext cx="878507" cy="2700000"/>
          </a:xfrm>
          <a:prstGeom prst="rect">
            <a:avLst/>
          </a:prstGeom>
          <a:noFill/>
        </p:spPr>
      </p:pic>
      <p:sp>
        <p:nvSpPr>
          <p:cNvPr id="50184" name="AutoShape 8" descr="PET Bottles Cooking Oil – Wary Internatio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0186" name="AutoShape 10" descr="PET Bottles Cooking Oil – Wary Internation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50190" name="Picture 14" descr="Rienzi &amp; Sons Rienzi Gold Olive Oil, 33.8 oz - Walmart.com ..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5375" y="3424350"/>
            <a:ext cx="2700000" cy="2700000"/>
          </a:xfrm>
          <a:prstGeom prst="rect">
            <a:avLst/>
          </a:prstGeom>
          <a:noFill/>
        </p:spPr>
      </p:pic>
      <p:pic>
        <p:nvPicPr>
          <p:cNvPr id="50188" name="Picture 12" descr="Products Unat - Unat Oil and Foods Industrial Company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9475" y="3238500"/>
            <a:ext cx="2066925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341948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General </a:t>
            </a:r>
            <a:r>
              <a:rPr lang="tr-TR" b="1" dirty="0" err="1"/>
              <a:t>requirements</a:t>
            </a:r>
            <a:r>
              <a:rPr lang="tr-TR" b="1" dirty="0"/>
              <a:t> of </a:t>
            </a:r>
            <a:r>
              <a:rPr lang="tr-TR" b="1" dirty="0" err="1"/>
              <a:t>packaging</a:t>
            </a:r>
            <a:r>
              <a:rPr lang="tr-TR" b="1" dirty="0"/>
              <a:t> </a:t>
            </a:r>
            <a:r>
              <a:rPr lang="tr-TR" b="1" dirty="0" err="1"/>
              <a:t>material</a:t>
            </a:r>
            <a:r>
              <a:rPr lang="tr-TR" b="1" dirty="0"/>
              <a:t> </a:t>
            </a:r>
            <a:r>
              <a:rPr lang="tr-TR" b="1" dirty="0" err="1"/>
              <a:t>for</a:t>
            </a:r>
            <a:r>
              <a:rPr lang="tr-TR" b="1" dirty="0"/>
              <a:t> </a:t>
            </a:r>
            <a:r>
              <a:rPr lang="tr-TR" b="1" dirty="0" err="1"/>
              <a:t>vegetable</a:t>
            </a:r>
            <a:r>
              <a:rPr lang="tr-TR" b="1" dirty="0"/>
              <a:t> </a:t>
            </a:r>
            <a:r>
              <a:rPr lang="tr-TR" b="1" dirty="0" err="1"/>
              <a:t>oil</a:t>
            </a:r>
            <a:endParaRPr lang="en-US" b="1" dirty="0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>
          <a:xfrm>
            <a:off x="6477000" y="6492875"/>
            <a:ext cx="2667000" cy="365125"/>
          </a:xfrm>
        </p:spPr>
        <p:txBody>
          <a:bodyPr/>
          <a:lstStyle/>
          <a:p>
            <a:pPr algn="r"/>
            <a:fld id="{C1CDB624-E152-4E55-AFD9-4281C9498B1B}" type="datetime1">
              <a:rPr lang="en-US" smtClean="0"/>
              <a:pPr algn="r"/>
              <a:t>5/25/2021</a:t>
            </a:fld>
            <a:endParaRPr lang="tr-TR" dirty="0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>
          <a:xfrm>
            <a:off x="3722917" y="6152956"/>
            <a:ext cx="5421083" cy="365125"/>
          </a:xfrm>
        </p:spPr>
        <p:txBody>
          <a:bodyPr/>
          <a:lstStyle/>
          <a:p>
            <a:r>
              <a:rPr lang="tr-TR" dirty="0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29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571500" y="1600200"/>
            <a:ext cx="8194548" cy="4495800"/>
          </a:xfrm>
        </p:spPr>
        <p:txBody>
          <a:bodyPr>
            <a:noAutofit/>
          </a:bodyPr>
          <a:lstStyle/>
          <a:p>
            <a:r>
              <a:rPr lang="tr-TR" sz="2800" b="1" dirty="0" err="1">
                <a:solidFill>
                  <a:srgbClr val="C00000"/>
                </a:solidFill>
              </a:rPr>
              <a:t>Oxygen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tr-TR" sz="2800" b="1" dirty="0" err="1">
                <a:solidFill>
                  <a:srgbClr val="C00000"/>
                </a:solidFill>
              </a:rPr>
              <a:t>permeability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tr-TR" sz="2800" b="1" dirty="0" err="1">
                <a:solidFill>
                  <a:srgbClr val="C00000"/>
                </a:solidFill>
              </a:rPr>
              <a:t>and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tr-TR" sz="2800" b="1" dirty="0" err="1">
                <a:solidFill>
                  <a:srgbClr val="C00000"/>
                </a:solidFill>
              </a:rPr>
              <a:t>light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tr-TR" sz="2800" b="1" dirty="0" err="1">
                <a:solidFill>
                  <a:srgbClr val="C00000"/>
                </a:solidFill>
              </a:rPr>
              <a:t>transmission</a:t>
            </a:r>
            <a:endParaRPr lang="tr-TR" sz="2800" b="1" dirty="0">
              <a:solidFill>
                <a:srgbClr val="C00000"/>
              </a:solidFill>
            </a:endParaRPr>
          </a:p>
          <a:p>
            <a:pPr lvl="1"/>
            <a:r>
              <a:rPr lang="tr-TR" dirty="0" err="1"/>
              <a:t>Vegeteble</a:t>
            </a:r>
            <a:r>
              <a:rPr lang="tr-TR" dirty="0"/>
              <a:t> </a:t>
            </a:r>
            <a:r>
              <a:rPr lang="tr-TR" dirty="0" err="1"/>
              <a:t>oils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sensitive</a:t>
            </a:r>
            <a:r>
              <a:rPr lang="tr-TR" dirty="0"/>
              <a:t> </a:t>
            </a:r>
            <a:r>
              <a:rPr lang="tr-TR" dirty="0" err="1"/>
              <a:t>against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oxygen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light</a:t>
            </a:r>
            <a:r>
              <a:rPr lang="tr-TR" dirty="0"/>
              <a:t>; </a:t>
            </a:r>
            <a:r>
              <a:rPr lang="tr-TR" dirty="0" err="1"/>
              <a:t>therefore</a:t>
            </a:r>
            <a:r>
              <a:rPr lang="tr-TR" dirty="0"/>
              <a:t>, O</a:t>
            </a:r>
            <a:r>
              <a:rPr lang="tr-TR" baseline="-25000" dirty="0"/>
              <a:t>2</a:t>
            </a:r>
            <a:r>
              <a:rPr lang="tr-TR" dirty="0"/>
              <a:t> </a:t>
            </a:r>
            <a:r>
              <a:rPr lang="tr-TR" dirty="0" err="1"/>
              <a:t>permeability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en-US" dirty="0"/>
              <a:t>the light transmission of the packaging walls are the major ones</a:t>
            </a:r>
            <a:endParaRPr lang="tr-TR" dirty="0"/>
          </a:p>
          <a:p>
            <a:pPr lvl="1"/>
            <a:r>
              <a:rPr lang="en-US" b="1" dirty="0"/>
              <a:t>Oxygen permeability is a property of plastic materials only</a:t>
            </a:r>
            <a:r>
              <a:rPr lang="en-US" dirty="0"/>
              <a:t>, whereas</a:t>
            </a:r>
            <a:r>
              <a:rPr lang="tr-TR" dirty="0"/>
              <a:t> </a:t>
            </a:r>
            <a:r>
              <a:rPr lang="en-US" b="1" dirty="0">
                <a:solidFill>
                  <a:srgbClr val="0000FF"/>
                </a:solidFill>
              </a:rPr>
              <a:t>light transmission is important both for glass and plastics</a:t>
            </a:r>
            <a:endParaRPr lang="tr-TR" b="1" dirty="0">
              <a:solidFill>
                <a:srgbClr val="0000FF"/>
              </a:solidFill>
            </a:endParaRPr>
          </a:p>
          <a:p>
            <a:pPr lvl="1"/>
            <a:r>
              <a:rPr lang="tr-TR" dirty="0"/>
              <a:t>Metal </a:t>
            </a:r>
            <a:r>
              <a:rPr lang="tr-TR" dirty="0" err="1"/>
              <a:t>containers</a:t>
            </a:r>
            <a:r>
              <a:rPr lang="tr-TR" dirty="0"/>
              <a:t> </a:t>
            </a:r>
            <a:r>
              <a:rPr lang="tr-TR" dirty="0" err="1"/>
              <a:t>are</a:t>
            </a:r>
            <a:r>
              <a:rPr lang="tr-TR" dirty="0"/>
              <a:t> </a:t>
            </a:r>
            <a:r>
              <a:rPr lang="tr-TR" dirty="0" err="1"/>
              <a:t>totally</a:t>
            </a:r>
            <a:r>
              <a:rPr lang="tr-TR" dirty="0"/>
              <a:t> </a:t>
            </a:r>
            <a:r>
              <a:rPr lang="tr-TR" dirty="0" err="1"/>
              <a:t>impermeable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gas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light</a:t>
            </a:r>
            <a:endParaRPr lang="tr-TR" dirty="0"/>
          </a:p>
          <a:p>
            <a:pPr lvl="1"/>
            <a:r>
              <a:rPr lang="tr-TR" b="1" dirty="0" err="1">
                <a:solidFill>
                  <a:srgbClr val="006600"/>
                </a:solidFill>
              </a:rPr>
              <a:t>Plastic</a:t>
            </a:r>
            <a:r>
              <a:rPr lang="tr-TR" b="1" dirty="0">
                <a:solidFill>
                  <a:srgbClr val="006600"/>
                </a:solidFill>
              </a:rPr>
              <a:t> </a:t>
            </a:r>
            <a:r>
              <a:rPr lang="tr-TR" b="1" dirty="0" err="1">
                <a:solidFill>
                  <a:srgbClr val="006600"/>
                </a:solidFill>
              </a:rPr>
              <a:t>and</a:t>
            </a:r>
            <a:r>
              <a:rPr lang="tr-TR" b="1" dirty="0">
                <a:solidFill>
                  <a:srgbClr val="006600"/>
                </a:solidFill>
              </a:rPr>
              <a:t> </a:t>
            </a:r>
            <a:r>
              <a:rPr lang="tr-TR" b="1" dirty="0" err="1">
                <a:solidFill>
                  <a:srgbClr val="006600"/>
                </a:solidFill>
              </a:rPr>
              <a:t>glass</a:t>
            </a:r>
            <a:r>
              <a:rPr lang="tr-TR" b="1" dirty="0">
                <a:solidFill>
                  <a:srgbClr val="006600"/>
                </a:solidFill>
              </a:rPr>
              <a:t> </a:t>
            </a:r>
            <a:r>
              <a:rPr lang="tr-TR" b="1" dirty="0" err="1">
                <a:solidFill>
                  <a:srgbClr val="006600"/>
                </a:solidFill>
              </a:rPr>
              <a:t>containers</a:t>
            </a:r>
            <a:r>
              <a:rPr lang="tr-TR" b="1" dirty="0">
                <a:solidFill>
                  <a:srgbClr val="006600"/>
                </a:solidFill>
              </a:rPr>
              <a:t> </a:t>
            </a:r>
            <a:r>
              <a:rPr lang="tr-TR" b="1" dirty="0" err="1">
                <a:solidFill>
                  <a:srgbClr val="006600"/>
                </a:solidFill>
              </a:rPr>
              <a:t>should</a:t>
            </a:r>
            <a:r>
              <a:rPr lang="tr-TR" b="1" dirty="0">
                <a:solidFill>
                  <a:srgbClr val="006600"/>
                </a:solidFill>
              </a:rPr>
              <a:t> </a:t>
            </a:r>
            <a:r>
              <a:rPr lang="tr-TR" b="1" dirty="0" err="1">
                <a:solidFill>
                  <a:srgbClr val="006600"/>
                </a:solidFill>
              </a:rPr>
              <a:t>have</a:t>
            </a:r>
            <a:r>
              <a:rPr lang="tr-TR" b="1" dirty="0">
                <a:solidFill>
                  <a:srgbClr val="006600"/>
                </a:solidFill>
              </a:rPr>
              <a:t> </a:t>
            </a:r>
            <a:r>
              <a:rPr lang="tr-TR" b="1" dirty="0" err="1">
                <a:solidFill>
                  <a:srgbClr val="006600"/>
                </a:solidFill>
              </a:rPr>
              <a:t>high</a:t>
            </a:r>
            <a:r>
              <a:rPr lang="tr-TR" b="1" dirty="0">
                <a:solidFill>
                  <a:srgbClr val="006600"/>
                </a:solidFill>
              </a:rPr>
              <a:t> </a:t>
            </a:r>
            <a:r>
              <a:rPr lang="tr-TR" b="1" dirty="0" err="1">
                <a:solidFill>
                  <a:srgbClr val="006600"/>
                </a:solidFill>
              </a:rPr>
              <a:t>barrier</a:t>
            </a:r>
            <a:r>
              <a:rPr lang="tr-TR" b="1" dirty="0">
                <a:solidFill>
                  <a:srgbClr val="006600"/>
                </a:solidFill>
              </a:rPr>
              <a:t> </a:t>
            </a:r>
            <a:r>
              <a:rPr lang="tr-TR" b="1" dirty="0" err="1">
                <a:solidFill>
                  <a:srgbClr val="006600"/>
                </a:solidFill>
              </a:rPr>
              <a:t>properties</a:t>
            </a:r>
            <a:r>
              <a:rPr lang="tr-TR" b="1" dirty="0">
                <a:solidFill>
                  <a:srgbClr val="006600"/>
                </a:solidFill>
              </a:rPr>
              <a:t> </a:t>
            </a:r>
            <a:r>
              <a:rPr lang="tr-TR" b="1" dirty="0" err="1">
                <a:solidFill>
                  <a:srgbClr val="006600"/>
                </a:solidFill>
              </a:rPr>
              <a:t>for</a:t>
            </a:r>
            <a:r>
              <a:rPr lang="tr-TR" b="1" dirty="0">
                <a:solidFill>
                  <a:srgbClr val="006600"/>
                </a:solidFill>
              </a:rPr>
              <a:t> </a:t>
            </a:r>
            <a:r>
              <a:rPr lang="tr-TR" b="1" dirty="0" err="1">
                <a:solidFill>
                  <a:srgbClr val="006600"/>
                </a:solidFill>
              </a:rPr>
              <a:t>oxygen</a:t>
            </a:r>
            <a:r>
              <a:rPr lang="tr-TR" b="1" dirty="0">
                <a:solidFill>
                  <a:srgbClr val="006600"/>
                </a:solidFill>
              </a:rPr>
              <a:t> </a:t>
            </a:r>
            <a:r>
              <a:rPr lang="tr-TR" b="1" dirty="0" err="1">
                <a:solidFill>
                  <a:srgbClr val="006600"/>
                </a:solidFill>
              </a:rPr>
              <a:t>and</a:t>
            </a:r>
            <a:r>
              <a:rPr lang="tr-TR" b="1" dirty="0">
                <a:solidFill>
                  <a:srgbClr val="006600"/>
                </a:solidFill>
              </a:rPr>
              <a:t> </a:t>
            </a:r>
            <a:r>
              <a:rPr lang="tr-TR" b="1" dirty="0" err="1">
                <a:solidFill>
                  <a:srgbClr val="006600"/>
                </a:solidFill>
              </a:rPr>
              <a:t>light</a:t>
            </a:r>
            <a:endParaRPr lang="tr-TR" b="1" dirty="0">
              <a:solidFill>
                <a:srgbClr val="006600"/>
              </a:solidFill>
            </a:endParaRPr>
          </a:p>
          <a:p>
            <a:endParaRPr lang="tr-TR" sz="2600" dirty="0"/>
          </a:p>
        </p:txBody>
      </p:sp>
    </p:spTree>
    <p:extLst>
      <p:ext uri="{BB962C8B-B14F-4D97-AF65-F5344CB8AC3E}">
        <p14:creationId xmlns:p14="http://schemas.microsoft.com/office/powerpoint/2010/main" val="10341948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/>
              <a:t>Diversity</a:t>
            </a:r>
            <a:r>
              <a:rPr lang="tr-TR" b="1" dirty="0"/>
              <a:t> of </a:t>
            </a:r>
            <a:r>
              <a:rPr lang="tr-TR" b="1" dirty="0" err="1"/>
              <a:t>beverages</a:t>
            </a:r>
            <a:endParaRPr lang="en-US" b="1" dirty="0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B624-E152-4E55-AFD9-4281C9498B1B}" type="datetime1">
              <a:rPr lang="en-US" smtClean="0"/>
              <a:pPr/>
              <a:t>5/25/2021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800" b="1" i="1" dirty="0" err="1">
                <a:solidFill>
                  <a:srgbClr val="C00000"/>
                </a:solidFill>
              </a:rPr>
              <a:t>Natural</a:t>
            </a:r>
            <a:r>
              <a:rPr lang="tr-TR" sz="2800" b="1" i="1" dirty="0">
                <a:solidFill>
                  <a:srgbClr val="C00000"/>
                </a:solidFill>
              </a:rPr>
              <a:t> mineral </a:t>
            </a:r>
            <a:r>
              <a:rPr lang="tr-TR" sz="2800" b="1" i="1" dirty="0" err="1">
                <a:solidFill>
                  <a:srgbClr val="C00000"/>
                </a:solidFill>
              </a:rPr>
              <a:t>water</a:t>
            </a:r>
            <a:r>
              <a:rPr lang="tr-TR" sz="2800" b="1" i="1" dirty="0">
                <a:solidFill>
                  <a:srgbClr val="C00000"/>
                </a:solidFill>
              </a:rPr>
              <a:t>: </a:t>
            </a:r>
            <a:r>
              <a:rPr lang="tr-TR" sz="2800" dirty="0" err="1"/>
              <a:t>It</a:t>
            </a:r>
            <a:r>
              <a:rPr lang="tr-TR" sz="2800" dirty="0"/>
              <a:t> is </a:t>
            </a:r>
            <a:r>
              <a:rPr lang="tr-TR" sz="2800" dirty="0" err="1"/>
              <a:t>natural</a:t>
            </a:r>
            <a:r>
              <a:rPr lang="tr-TR" sz="2800" dirty="0"/>
              <a:t> </a:t>
            </a:r>
            <a:r>
              <a:rPr lang="tr-TR" sz="2800" dirty="0" err="1"/>
              <a:t>water</a:t>
            </a:r>
            <a:r>
              <a:rPr lang="tr-TR" sz="2800" dirty="0"/>
              <a:t> </a:t>
            </a:r>
            <a:r>
              <a:rPr lang="tr-TR" sz="2800" dirty="0" err="1"/>
              <a:t>that</a:t>
            </a:r>
            <a:r>
              <a:rPr lang="tr-TR" sz="2800" dirty="0"/>
              <a:t> </a:t>
            </a:r>
            <a:r>
              <a:rPr lang="tr-TR" sz="2800" dirty="0" err="1"/>
              <a:t>contains</a:t>
            </a:r>
            <a:r>
              <a:rPr lang="tr-TR" sz="2800" dirty="0"/>
              <a:t> </a:t>
            </a:r>
            <a:r>
              <a:rPr lang="tr-TR" sz="2800" dirty="0" err="1"/>
              <a:t>natural</a:t>
            </a:r>
            <a:r>
              <a:rPr lang="tr-TR" sz="2800" dirty="0"/>
              <a:t> CO</a:t>
            </a:r>
            <a:r>
              <a:rPr lang="tr-TR" sz="2800" baseline="-25000" dirty="0"/>
              <a:t>2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natural</a:t>
            </a:r>
            <a:r>
              <a:rPr lang="tr-TR" sz="2800" dirty="0"/>
              <a:t> mineral</a:t>
            </a:r>
          </a:p>
          <a:p>
            <a:r>
              <a:rPr lang="tr-TR" sz="2800" b="1" i="1" dirty="0" err="1">
                <a:solidFill>
                  <a:srgbClr val="0000FF"/>
                </a:solidFill>
              </a:rPr>
              <a:t>Soft</a:t>
            </a:r>
            <a:r>
              <a:rPr lang="tr-TR" sz="2800" b="1" i="1" dirty="0">
                <a:solidFill>
                  <a:srgbClr val="0000FF"/>
                </a:solidFill>
              </a:rPr>
              <a:t> </a:t>
            </a:r>
            <a:r>
              <a:rPr lang="tr-TR" sz="2800" b="1" i="1" dirty="0" err="1">
                <a:solidFill>
                  <a:srgbClr val="0000FF"/>
                </a:solidFill>
              </a:rPr>
              <a:t>drinks</a:t>
            </a:r>
            <a:r>
              <a:rPr lang="tr-TR" sz="2800" b="1" i="1" dirty="0">
                <a:solidFill>
                  <a:srgbClr val="0000FF"/>
                </a:solidFill>
              </a:rPr>
              <a:t> (</a:t>
            </a:r>
            <a:r>
              <a:rPr lang="tr-TR" sz="2800" b="1" i="1" dirty="0" err="1">
                <a:solidFill>
                  <a:srgbClr val="0000FF"/>
                </a:solidFill>
              </a:rPr>
              <a:t>non</a:t>
            </a:r>
            <a:r>
              <a:rPr lang="tr-TR" sz="2800" b="1" i="1" dirty="0">
                <a:solidFill>
                  <a:srgbClr val="0000FF"/>
                </a:solidFill>
              </a:rPr>
              <a:t>-</a:t>
            </a:r>
            <a:r>
              <a:rPr lang="tr-TR" sz="2800" b="1" i="1" dirty="0" err="1">
                <a:solidFill>
                  <a:srgbClr val="0000FF"/>
                </a:solidFill>
              </a:rPr>
              <a:t>carbonated</a:t>
            </a:r>
            <a:r>
              <a:rPr lang="tr-TR" sz="2800" b="1" i="1" dirty="0">
                <a:solidFill>
                  <a:srgbClr val="0000FF"/>
                </a:solidFill>
              </a:rPr>
              <a:t>): </a:t>
            </a:r>
            <a:r>
              <a:rPr lang="tr-TR" sz="2800" dirty="0" err="1"/>
              <a:t>They</a:t>
            </a:r>
            <a:r>
              <a:rPr lang="tr-TR" sz="2800" dirty="0"/>
              <a:t> </a:t>
            </a:r>
            <a:r>
              <a:rPr lang="en-US" sz="2800" dirty="0"/>
              <a:t>were prepared by dissolving granulated sugar in specially treated water,</a:t>
            </a:r>
            <a:r>
              <a:rPr lang="tr-TR" sz="2800" dirty="0"/>
              <a:t> </a:t>
            </a:r>
            <a:r>
              <a:rPr lang="en-US" sz="2800" dirty="0"/>
              <a:t>or alternatively by diluting liquid sugar with this water. A variety of ingredients, including </a:t>
            </a:r>
            <a:r>
              <a:rPr lang="tr-TR" sz="2800" dirty="0" err="1"/>
              <a:t>fruit</a:t>
            </a:r>
            <a:r>
              <a:rPr lang="tr-TR" sz="2800" dirty="0"/>
              <a:t> </a:t>
            </a:r>
            <a:r>
              <a:rPr lang="tr-TR" sz="2800" dirty="0" err="1"/>
              <a:t>juice</a:t>
            </a:r>
            <a:r>
              <a:rPr lang="tr-TR" sz="2800" dirty="0"/>
              <a:t> </a:t>
            </a:r>
            <a:r>
              <a:rPr lang="tr-TR" sz="2800" dirty="0" err="1"/>
              <a:t>or</a:t>
            </a:r>
            <a:r>
              <a:rPr lang="tr-TR" sz="2800" dirty="0"/>
              <a:t> </a:t>
            </a:r>
            <a:r>
              <a:rPr lang="tr-TR" sz="2800" dirty="0" err="1"/>
              <a:t>comminuted</a:t>
            </a:r>
            <a:r>
              <a:rPr lang="tr-TR" sz="2800" dirty="0"/>
              <a:t> </a:t>
            </a:r>
            <a:r>
              <a:rPr lang="tr-TR" sz="2800" dirty="0" err="1"/>
              <a:t>fruit</a:t>
            </a:r>
            <a:r>
              <a:rPr lang="tr-TR" sz="2800" dirty="0"/>
              <a:t>, </a:t>
            </a:r>
            <a:r>
              <a:rPr lang="en-US" sz="2800" dirty="0"/>
              <a:t>preservatives,</a:t>
            </a:r>
            <a:r>
              <a:rPr lang="tr-TR" sz="2800" dirty="0"/>
              <a:t> </a:t>
            </a:r>
            <a:r>
              <a:rPr lang="tr-TR" sz="2800" dirty="0" err="1"/>
              <a:t>artificial</a:t>
            </a:r>
            <a:r>
              <a:rPr lang="tr-TR" sz="2800" dirty="0"/>
              <a:t> </a:t>
            </a:r>
            <a:r>
              <a:rPr lang="tr-TR" sz="2800" dirty="0" err="1"/>
              <a:t>sweeteners</a:t>
            </a:r>
            <a:r>
              <a:rPr lang="tr-TR" sz="2800" dirty="0"/>
              <a:t> , </a:t>
            </a:r>
            <a:r>
              <a:rPr lang="tr-TR" sz="2800" dirty="0" err="1"/>
              <a:t>antioxidants</a:t>
            </a:r>
            <a:r>
              <a:rPr lang="tr-TR" sz="2800" dirty="0"/>
              <a:t>, </a:t>
            </a:r>
            <a:r>
              <a:rPr lang="en-US" sz="2800" dirty="0"/>
              <a:t>flavoring and coloring agents, and </a:t>
            </a:r>
            <a:r>
              <a:rPr lang="en-US" sz="2800" dirty="0" err="1"/>
              <a:t>acidulants</a:t>
            </a:r>
            <a:r>
              <a:rPr lang="en-US" sz="2800" dirty="0"/>
              <a:t> (invariably either citric or phosphoric acid),</a:t>
            </a:r>
            <a:r>
              <a:rPr lang="tr-TR" sz="2800" dirty="0"/>
              <a:t> </a:t>
            </a:r>
            <a:r>
              <a:rPr lang="tr-TR" sz="2800" dirty="0" err="1"/>
              <a:t>were</a:t>
            </a:r>
            <a:r>
              <a:rPr lang="tr-TR" sz="2800" dirty="0"/>
              <a:t> </a:t>
            </a:r>
            <a:r>
              <a:rPr lang="tr-TR" sz="2800" dirty="0" err="1"/>
              <a:t>then</a:t>
            </a:r>
            <a:r>
              <a:rPr lang="tr-TR" sz="2800" dirty="0"/>
              <a:t> </a:t>
            </a:r>
            <a:r>
              <a:rPr lang="tr-TR" sz="2800" dirty="0" err="1"/>
              <a:t>added</a:t>
            </a:r>
            <a:endParaRPr lang="tr-TR" sz="2800" dirty="0"/>
          </a:p>
          <a:p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0341948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General </a:t>
            </a:r>
            <a:r>
              <a:rPr lang="tr-TR" b="1" dirty="0" err="1"/>
              <a:t>requirements</a:t>
            </a:r>
            <a:r>
              <a:rPr lang="tr-TR" b="1" dirty="0"/>
              <a:t> of </a:t>
            </a:r>
            <a:r>
              <a:rPr lang="tr-TR" b="1" dirty="0" err="1"/>
              <a:t>packaging</a:t>
            </a:r>
            <a:r>
              <a:rPr lang="tr-TR" b="1" dirty="0"/>
              <a:t> </a:t>
            </a:r>
            <a:r>
              <a:rPr lang="tr-TR" b="1" dirty="0" err="1"/>
              <a:t>material</a:t>
            </a:r>
            <a:r>
              <a:rPr lang="tr-TR" b="1" dirty="0"/>
              <a:t> </a:t>
            </a:r>
            <a:r>
              <a:rPr lang="tr-TR" b="1" dirty="0" err="1"/>
              <a:t>for</a:t>
            </a:r>
            <a:r>
              <a:rPr lang="tr-TR" b="1" dirty="0"/>
              <a:t> </a:t>
            </a:r>
            <a:r>
              <a:rPr lang="tr-TR" b="1" dirty="0" err="1"/>
              <a:t>vegetable</a:t>
            </a:r>
            <a:r>
              <a:rPr lang="tr-TR" b="1" dirty="0"/>
              <a:t> </a:t>
            </a:r>
            <a:r>
              <a:rPr lang="tr-TR" b="1" dirty="0" err="1"/>
              <a:t>oil</a:t>
            </a:r>
            <a:endParaRPr lang="en-US" b="1" dirty="0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>
          <a:xfrm>
            <a:off x="6477000" y="6492875"/>
            <a:ext cx="2667000" cy="365125"/>
          </a:xfrm>
        </p:spPr>
        <p:txBody>
          <a:bodyPr/>
          <a:lstStyle/>
          <a:p>
            <a:pPr algn="r"/>
            <a:fld id="{C1CDB624-E152-4E55-AFD9-4281C9498B1B}" type="datetime1">
              <a:rPr lang="en-US" smtClean="0"/>
              <a:pPr algn="r"/>
              <a:t>5/25/2021</a:t>
            </a:fld>
            <a:endParaRPr lang="tr-TR" dirty="0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>
          <a:xfrm>
            <a:off x="3722917" y="6152956"/>
            <a:ext cx="5421083" cy="365125"/>
          </a:xfrm>
        </p:spPr>
        <p:txBody>
          <a:bodyPr/>
          <a:lstStyle/>
          <a:p>
            <a:r>
              <a:rPr lang="tr-TR" dirty="0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30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571500" y="1600200"/>
            <a:ext cx="8194548" cy="4495800"/>
          </a:xfrm>
        </p:spPr>
        <p:txBody>
          <a:bodyPr>
            <a:noAutofit/>
          </a:bodyPr>
          <a:lstStyle/>
          <a:p>
            <a:r>
              <a:rPr lang="tr-TR" sz="3200" b="1" dirty="0" err="1">
                <a:solidFill>
                  <a:srgbClr val="C00000"/>
                </a:solidFill>
              </a:rPr>
              <a:t>Packaging</a:t>
            </a:r>
            <a:r>
              <a:rPr lang="tr-TR" sz="3200" b="1" dirty="0">
                <a:solidFill>
                  <a:srgbClr val="C00000"/>
                </a:solidFill>
              </a:rPr>
              <a:t> </a:t>
            </a:r>
            <a:r>
              <a:rPr lang="tr-TR" sz="3200" b="1" dirty="0" err="1">
                <a:solidFill>
                  <a:srgbClr val="C00000"/>
                </a:solidFill>
              </a:rPr>
              <a:t>inertness</a:t>
            </a:r>
            <a:endParaRPr lang="tr-TR" sz="3200" b="1" dirty="0">
              <a:solidFill>
                <a:srgbClr val="C00000"/>
              </a:solidFill>
            </a:endParaRPr>
          </a:p>
          <a:p>
            <a:pPr lvl="1"/>
            <a:r>
              <a:rPr lang="tr-TR" sz="2800" dirty="0"/>
              <a:t>O</a:t>
            </a:r>
            <a:r>
              <a:rPr lang="en-US" sz="2800" dirty="0" err="1"/>
              <a:t>il</a:t>
            </a:r>
            <a:r>
              <a:rPr lang="en-US" sz="2800" dirty="0"/>
              <a:t>–package interactions can affect product shelf life, reducing nutritional</a:t>
            </a:r>
            <a:r>
              <a:rPr lang="tr-TR" sz="2800" dirty="0"/>
              <a:t> </a:t>
            </a:r>
            <a:r>
              <a:rPr lang="en-US" sz="2800" dirty="0"/>
              <a:t>value and stability by </a:t>
            </a:r>
            <a:r>
              <a:rPr lang="tr-TR" sz="2800" dirty="0" err="1"/>
              <a:t>flavor</a:t>
            </a:r>
            <a:r>
              <a:rPr lang="tr-TR" sz="2800" dirty="0"/>
              <a:t> </a:t>
            </a:r>
            <a:r>
              <a:rPr lang="en-US" sz="2800" dirty="0"/>
              <a:t>scalping or increasing the level of chemical contamination</a:t>
            </a:r>
            <a:r>
              <a:rPr lang="tr-TR" sz="2800" dirty="0"/>
              <a:t>  </a:t>
            </a:r>
            <a:r>
              <a:rPr lang="tr-TR" sz="2800" dirty="0" err="1"/>
              <a:t>by</a:t>
            </a:r>
            <a:r>
              <a:rPr lang="tr-TR" sz="2800" dirty="0"/>
              <a:t> </a:t>
            </a:r>
            <a:r>
              <a:rPr lang="tr-TR" sz="2800" dirty="0" err="1"/>
              <a:t>migration</a:t>
            </a:r>
            <a:endParaRPr lang="tr-TR" sz="2800" dirty="0"/>
          </a:p>
          <a:p>
            <a:pPr lvl="1"/>
            <a:r>
              <a:rPr lang="tr-TR" sz="2800" dirty="0" err="1"/>
              <a:t>Therefore</a:t>
            </a:r>
            <a:r>
              <a:rPr lang="tr-TR" sz="2800" dirty="0"/>
              <a:t>, </a:t>
            </a:r>
            <a:r>
              <a:rPr lang="tr-TR" sz="2800" b="1" dirty="0" err="1">
                <a:solidFill>
                  <a:srgbClr val="0000FF"/>
                </a:solidFill>
              </a:rPr>
              <a:t>packaging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material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should</a:t>
            </a:r>
            <a:r>
              <a:rPr lang="tr-TR" sz="2800" b="1" dirty="0">
                <a:solidFill>
                  <a:srgbClr val="0000FF"/>
                </a:solidFill>
              </a:rPr>
              <a:t> be </a:t>
            </a:r>
            <a:r>
              <a:rPr lang="tr-TR" sz="2800" b="1" dirty="0" err="1">
                <a:solidFill>
                  <a:srgbClr val="0000FF"/>
                </a:solidFill>
              </a:rPr>
              <a:t>inert</a:t>
            </a:r>
            <a:r>
              <a:rPr lang="tr-TR" sz="2800" b="1" dirty="0">
                <a:solidFill>
                  <a:srgbClr val="0000FF"/>
                </a:solidFill>
              </a:rPr>
              <a:t> as </a:t>
            </a:r>
            <a:r>
              <a:rPr lang="tr-TR" sz="2800" b="1" dirty="0" err="1">
                <a:solidFill>
                  <a:srgbClr val="0000FF"/>
                </a:solidFill>
              </a:rPr>
              <a:t>much</a:t>
            </a:r>
            <a:r>
              <a:rPr lang="tr-TR" sz="2800" b="1" dirty="0">
                <a:solidFill>
                  <a:srgbClr val="0000FF"/>
                </a:solidFill>
              </a:rPr>
              <a:t> as </a:t>
            </a:r>
            <a:r>
              <a:rPr lang="tr-TR" sz="2800" b="1" dirty="0" err="1">
                <a:solidFill>
                  <a:srgbClr val="0000FF"/>
                </a:solidFill>
              </a:rPr>
              <a:t>possible</a:t>
            </a:r>
            <a:endParaRPr lang="tr-TR" sz="2800" b="1" dirty="0">
              <a:solidFill>
                <a:srgbClr val="0000FF"/>
              </a:solidFill>
            </a:endParaRPr>
          </a:p>
          <a:p>
            <a:pPr lvl="1"/>
            <a:r>
              <a:rPr lang="tr-TR" sz="2800" dirty="0"/>
              <a:t>G</a:t>
            </a:r>
            <a:r>
              <a:rPr lang="en-US" sz="2800" dirty="0"/>
              <a:t>lass is the most inert material, followed by metals and plastics</a:t>
            </a:r>
            <a:endParaRPr lang="tr-TR" sz="2800" dirty="0"/>
          </a:p>
        </p:txBody>
      </p:sp>
    </p:spTree>
    <p:extLst>
      <p:ext uri="{BB962C8B-B14F-4D97-AF65-F5344CB8AC3E}">
        <p14:creationId xmlns:p14="http://schemas.microsoft.com/office/powerpoint/2010/main" val="10341948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/>
              <a:t>General </a:t>
            </a:r>
            <a:r>
              <a:rPr lang="tr-TR" b="1" dirty="0" err="1"/>
              <a:t>requirements</a:t>
            </a:r>
            <a:r>
              <a:rPr lang="tr-TR" b="1" dirty="0"/>
              <a:t> of </a:t>
            </a:r>
            <a:r>
              <a:rPr lang="tr-TR" b="1" dirty="0" err="1"/>
              <a:t>packaging</a:t>
            </a:r>
            <a:r>
              <a:rPr lang="tr-TR" b="1" dirty="0"/>
              <a:t> </a:t>
            </a:r>
            <a:r>
              <a:rPr lang="tr-TR" b="1" dirty="0" err="1"/>
              <a:t>material</a:t>
            </a:r>
            <a:r>
              <a:rPr lang="tr-TR" b="1" dirty="0"/>
              <a:t> </a:t>
            </a:r>
            <a:r>
              <a:rPr lang="tr-TR" b="1" dirty="0" err="1"/>
              <a:t>for</a:t>
            </a:r>
            <a:r>
              <a:rPr lang="tr-TR" b="1" dirty="0"/>
              <a:t> </a:t>
            </a:r>
            <a:r>
              <a:rPr lang="tr-TR" b="1" dirty="0" err="1"/>
              <a:t>vegetable</a:t>
            </a:r>
            <a:r>
              <a:rPr lang="tr-TR" b="1" dirty="0"/>
              <a:t> </a:t>
            </a:r>
            <a:r>
              <a:rPr lang="tr-TR" b="1" dirty="0" err="1"/>
              <a:t>oil</a:t>
            </a:r>
            <a:endParaRPr lang="en-US" b="1" dirty="0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>
          <a:xfrm>
            <a:off x="6477000" y="6492875"/>
            <a:ext cx="2667000" cy="365125"/>
          </a:xfrm>
        </p:spPr>
        <p:txBody>
          <a:bodyPr/>
          <a:lstStyle/>
          <a:p>
            <a:pPr algn="r"/>
            <a:fld id="{C1CDB624-E152-4E55-AFD9-4281C9498B1B}" type="datetime1">
              <a:rPr lang="en-US" smtClean="0"/>
              <a:pPr algn="r"/>
              <a:t>5/25/2021</a:t>
            </a:fld>
            <a:endParaRPr lang="tr-TR" dirty="0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>
          <a:xfrm>
            <a:off x="3722917" y="6152956"/>
            <a:ext cx="5421083" cy="365125"/>
          </a:xfrm>
        </p:spPr>
        <p:txBody>
          <a:bodyPr/>
          <a:lstStyle/>
          <a:p>
            <a:r>
              <a:rPr lang="tr-TR" dirty="0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31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361950" y="1600200"/>
            <a:ext cx="8404098" cy="4495800"/>
          </a:xfrm>
        </p:spPr>
        <p:txBody>
          <a:bodyPr>
            <a:noAutofit/>
          </a:bodyPr>
          <a:lstStyle/>
          <a:p>
            <a:r>
              <a:rPr lang="tr-TR" sz="3200" b="1" dirty="0" err="1">
                <a:solidFill>
                  <a:srgbClr val="C00000"/>
                </a:solidFill>
              </a:rPr>
              <a:t>Filling</a:t>
            </a:r>
            <a:r>
              <a:rPr lang="tr-TR" sz="3200" b="1" dirty="0">
                <a:solidFill>
                  <a:srgbClr val="C00000"/>
                </a:solidFill>
              </a:rPr>
              <a:t> </a:t>
            </a:r>
            <a:r>
              <a:rPr lang="tr-TR" sz="3200" b="1" dirty="0" err="1">
                <a:solidFill>
                  <a:srgbClr val="C00000"/>
                </a:solidFill>
              </a:rPr>
              <a:t>and</a:t>
            </a:r>
            <a:r>
              <a:rPr lang="tr-TR" sz="3200" b="1" dirty="0">
                <a:solidFill>
                  <a:srgbClr val="C00000"/>
                </a:solidFill>
              </a:rPr>
              <a:t> </a:t>
            </a:r>
            <a:r>
              <a:rPr lang="tr-TR" sz="3200" b="1" dirty="0" err="1">
                <a:solidFill>
                  <a:srgbClr val="C00000"/>
                </a:solidFill>
              </a:rPr>
              <a:t>closing</a:t>
            </a:r>
            <a:r>
              <a:rPr lang="tr-TR" sz="3200" b="1" dirty="0">
                <a:solidFill>
                  <a:srgbClr val="C00000"/>
                </a:solidFill>
              </a:rPr>
              <a:t> </a:t>
            </a:r>
            <a:r>
              <a:rPr lang="tr-TR" sz="3200" b="1" dirty="0" err="1">
                <a:solidFill>
                  <a:srgbClr val="C00000"/>
                </a:solidFill>
              </a:rPr>
              <a:t>technologies</a:t>
            </a:r>
            <a:endParaRPr lang="tr-TR" sz="3200" b="1" dirty="0">
              <a:solidFill>
                <a:srgbClr val="C00000"/>
              </a:solidFill>
            </a:endParaRPr>
          </a:p>
          <a:p>
            <a:pPr lvl="1"/>
            <a:r>
              <a:rPr lang="en-US" sz="2800" dirty="0"/>
              <a:t>In order to </a:t>
            </a:r>
            <a:r>
              <a:rPr lang="en-US" sz="2800" b="1" dirty="0"/>
              <a:t>reduce the O</a:t>
            </a:r>
            <a:r>
              <a:rPr lang="en-US" sz="2800" b="1" baseline="-25000" dirty="0"/>
              <a:t>2</a:t>
            </a:r>
            <a:r>
              <a:rPr lang="en-US" sz="2800" b="1" dirty="0"/>
              <a:t> residual inside the bottles</a:t>
            </a:r>
            <a:r>
              <a:rPr lang="en-US" sz="2800" dirty="0"/>
              <a:t>, the </a:t>
            </a:r>
            <a:r>
              <a:rPr lang="en-US" sz="2800" b="1" dirty="0"/>
              <a:t>oil is generally</a:t>
            </a:r>
            <a:r>
              <a:rPr lang="tr-TR" sz="2800" b="1" dirty="0"/>
              <a:t> </a:t>
            </a:r>
            <a:r>
              <a:rPr lang="tr-TR" sz="2800" b="1" dirty="0" err="1"/>
              <a:t>treated</a:t>
            </a:r>
            <a:r>
              <a:rPr lang="tr-TR" sz="2800" b="1" dirty="0"/>
              <a:t> </a:t>
            </a:r>
            <a:r>
              <a:rPr lang="en-US" sz="2800" b="1" dirty="0"/>
              <a:t>with gaseous N</a:t>
            </a:r>
            <a:r>
              <a:rPr lang="en-US" sz="2800" b="1" baseline="-25000" dirty="0"/>
              <a:t>2</a:t>
            </a:r>
            <a:r>
              <a:rPr lang="en-US" sz="2800" dirty="0"/>
              <a:t>, to lower the initial level of residual O</a:t>
            </a:r>
            <a:r>
              <a:rPr lang="en-US" sz="2800" baseline="-25000" dirty="0"/>
              <a:t>2</a:t>
            </a:r>
            <a:r>
              <a:rPr lang="en-US" sz="2800" dirty="0"/>
              <a:t> to below 0.5 </a:t>
            </a:r>
            <a:r>
              <a:rPr lang="en-US" sz="2800" dirty="0" err="1"/>
              <a:t>ppm</a:t>
            </a:r>
            <a:r>
              <a:rPr lang="en-US" sz="2800" dirty="0"/>
              <a:t>. Gaseous N</a:t>
            </a:r>
            <a:r>
              <a:rPr lang="en-US" sz="2800" baseline="-25000" dirty="0"/>
              <a:t>2</a:t>
            </a:r>
            <a:r>
              <a:rPr lang="en-US" sz="2800" dirty="0"/>
              <a:t> can</a:t>
            </a:r>
            <a:r>
              <a:rPr lang="tr-TR" sz="2800" dirty="0"/>
              <a:t> </a:t>
            </a:r>
            <a:r>
              <a:rPr lang="en-US" sz="2800" dirty="0"/>
              <a:t>be pressurized by injecting liquid N</a:t>
            </a:r>
            <a:r>
              <a:rPr lang="en-US" sz="2800" baseline="-25000" dirty="0"/>
              <a:t>2</a:t>
            </a:r>
            <a:r>
              <a:rPr lang="en-US" sz="2800" dirty="0"/>
              <a:t> into the headspace prior to closing</a:t>
            </a:r>
            <a:endParaRPr lang="tr-TR" sz="2800" dirty="0"/>
          </a:p>
          <a:p>
            <a:pPr lvl="1"/>
            <a:r>
              <a:rPr lang="tr-TR" sz="2800" dirty="0"/>
              <a:t>On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other</a:t>
            </a:r>
            <a:r>
              <a:rPr lang="tr-TR" sz="2800" dirty="0"/>
              <a:t> </a:t>
            </a:r>
            <a:r>
              <a:rPr lang="tr-TR" sz="2800" dirty="0" err="1"/>
              <a:t>hand</a:t>
            </a:r>
            <a:r>
              <a:rPr lang="tr-TR" sz="2800" dirty="0"/>
              <a:t>, </a:t>
            </a:r>
            <a:r>
              <a:rPr lang="tr-TR" sz="2800" b="1" dirty="0">
                <a:solidFill>
                  <a:srgbClr val="0000FF"/>
                </a:solidFill>
              </a:rPr>
              <a:t>t</a:t>
            </a:r>
            <a:r>
              <a:rPr lang="en-US" sz="2800" b="1" dirty="0">
                <a:solidFill>
                  <a:srgbClr val="0000FF"/>
                </a:solidFill>
              </a:rPr>
              <a:t>o reduce O</a:t>
            </a:r>
            <a:r>
              <a:rPr lang="en-US" sz="2800" b="1" baseline="-25000" dirty="0">
                <a:solidFill>
                  <a:srgbClr val="0000FF"/>
                </a:solidFill>
              </a:rPr>
              <a:t>2</a:t>
            </a:r>
            <a:r>
              <a:rPr lang="en-US" sz="2800" b="1" dirty="0">
                <a:solidFill>
                  <a:srgbClr val="0000FF"/>
                </a:solidFill>
              </a:rPr>
              <a:t> ingress during shelf life</a:t>
            </a:r>
            <a:r>
              <a:rPr lang="en-US" sz="2800" dirty="0"/>
              <a:t>, the effectiveness of the closures is also very important</a:t>
            </a:r>
            <a:r>
              <a:rPr lang="tr-TR" sz="2800" dirty="0"/>
              <a:t>.  </a:t>
            </a:r>
            <a:r>
              <a:rPr lang="tr-TR" sz="2800" dirty="0" err="1"/>
              <a:t>For</a:t>
            </a:r>
            <a:r>
              <a:rPr lang="tr-TR" sz="2800" dirty="0"/>
              <a:t> </a:t>
            </a:r>
            <a:r>
              <a:rPr lang="tr-TR" sz="2800" dirty="0" err="1"/>
              <a:t>that</a:t>
            </a:r>
            <a:r>
              <a:rPr lang="tr-TR" sz="2800" dirty="0"/>
              <a:t>, </a:t>
            </a:r>
            <a:r>
              <a:rPr lang="tr-TR" sz="2800" b="1" dirty="0" err="1">
                <a:solidFill>
                  <a:srgbClr val="0000FF"/>
                </a:solidFill>
              </a:rPr>
              <a:t>closure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should</a:t>
            </a:r>
            <a:r>
              <a:rPr lang="tr-TR" sz="2800" b="1" dirty="0">
                <a:solidFill>
                  <a:srgbClr val="0000FF"/>
                </a:solidFill>
              </a:rPr>
              <a:t> be </a:t>
            </a:r>
            <a:r>
              <a:rPr lang="tr-TR" sz="2800" b="1" dirty="0" err="1">
                <a:solidFill>
                  <a:srgbClr val="0000FF"/>
                </a:solidFill>
              </a:rPr>
              <a:t>closed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hermetically</a:t>
            </a:r>
            <a:r>
              <a:rPr lang="tr-TR" sz="2800" b="1" dirty="0">
                <a:solidFill>
                  <a:srgbClr val="0000FF"/>
                </a:solidFill>
              </a:rPr>
              <a:t>. </a:t>
            </a:r>
            <a:r>
              <a:rPr lang="tr-TR" sz="2800" b="1" dirty="0" err="1">
                <a:solidFill>
                  <a:srgbClr val="0000FF"/>
                </a:solidFill>
              </a:rPr>
              <a:t>It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should</a:t>
            </a:r>
            <a:r>
              <a:rPr lang="tr-TR" sz="2800" b="1" dirty="0">
                <a:solidFill>
                  <a:srgbClr val="0000FF"/>
                </a:solidFill>
              </a:rPr>
              <a:t> be </a:t>
            </a:r>
            <a:r>
              <a:rPr lang="tr-TR" sz="2800" b="1" dirty="0" err="1">
                <a:solidFill>
                  <a:srgbClr val="0000FF"/>
                </a:solidFill>
              </a:rPr>
              <a:t>easy</a:t>
            </a:r>
            <a:r>
              <a:rPr lang="tr-TR" sz="2800" b="1" dirty="0">
                <a:solidFill>
                  <a:srgbClr val="0000FF"/>
                </a:solidFill>
              </a:rPr>
              <a:t>-</a:t>
            </a:r>
            <a:r>
              <a:rPr lang="tr-TR" sz="2800" b="1" dirty="0" err="1">
                <a:solidFill>
                  <a:srgbClr val="0000FF"/>
                </a:solidFill>
              </a:rPr>
              <a:t>opened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and</a:t>
            </a:r>
            <a:r>
              <a:rPr lang="tr-TR" sz="2800" b="1" dirty="0">
                <a:solidFill>
                  <a:srgbClr val="0000FF"/>
                </a:solidFill>
              </a:rPr>
              <a:t> re-</a:t>
            </a:r>
            <a:r>
              <a:rPr lang="tr-TR" sz="2800" b="1" dirty="0" err="1">
                <a:solidFill>
                  <a:srgbClr val="0000FF"/>
                </a:solidFill>
              </a:rPr>
              <a:t>closed</a:t>
            </a:r>
            <a:endParaRPr lang="tr-TR" sz="28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1948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err="1"/>
              <a:t>References</a:t>
            </a:r>
            <a:endParaRPr lang="en-US" b="1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32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r>
              <a:rPr lang="tr-TR" sz="2800" dirty="0" err="1"/>
              <a:t>Robertson</a:t>
            </a:r>
            <a:r>
              <a:rPr lang="tr-TR" sz="2800" dirty="0"/>
              <a:t>, G.L. (2010</a:t>
            </a:r>
            <a:r>
              <a:rPr lang="tr-TR" sz="2800" b="1" dirty="0"/>
              <a:t>). </a:t>
            </a:r>
            <a:r>
              <a:rPr lang="tr-TR" sz="2800" b="1" dirty="0" err="1"/>
              <a:t>Packaging</a:t>
            </a:r>
            <a:r>
              <a:rPr lang="tr-TR" sz="2800" b="1" dirty="0"/>
              <a:t> </a:t>
            </a:r>
            <a:r>
              <a:rPr lang="tr-TR" sz="2800" b="1" dirty="0" err="1"/>
              <a:t>and</a:t>
            </a:r>
            <a:r>
              <a:rPr lang="tr-TR" sz="2800" b="1" dirty="0"/>
              <a:t> </a:t>
            </a:r>
            <a:r>
              <a:rPr lang="tr-TR" sz="2800" b="1" dirty="0" err="1"/>
              <a:t>the</a:t>
            </a:r>
            <a:r>
              <a:rPr lang="tr-TR" sz="2800" b="1" dirty="0"/>
              <a:t> </a:t>
            </a:r>
            <a:r>
              <a:rPr lang="tr-TR" sz="2800" b="1" dirty="0" err="1"/>
              <a:t>shelf</a:t>
            </a:r>
            <a:r>
              <a:rPr lang="tr-TR" sz="2800" b="1" dirty="0"/>
              <a:t> life of </a:t>
            </a:r>
            <a:r>
              <a:rPr lang="tr-TR" sz="2800" b="1" dirty="0" err="1"/>
              <a:t>water</a:t>
            </a:r>
            <a:r>
              <a:rPr lang="tr-TR" sz="2800" b="1" dirty="0"/>
              <a:t> </a:t>
            </a:r>
            <a:r>
              <a:rPr lang="tr-TR" sz="2800" b="1" dirty="0" err="1"/>
              <a:t>and</a:t>
            </a:r>
            <a:r>
              <a:rPr lang="tr-TR" sz="2800" b="1" dirty="0"/>
              <a:t> </a:t>
            </a:r>
            <a:r>
              <a:rPr lang="tr-TR" sz="2800" b="1" dirty="0" err="1"/>
              <a:t>carbonated</a:t>
            </a:r>
            <a:r>
              <a:rPr lang="tr-TR" sz="2800" b="1" dirty="0"/>
              <a:t> </a:t>
            </a:r>
            <a:r>
              <a:rPr lang="tr-TR" sz="2800" b="1" dirty="0" err="1"/>
              <a:t>drinks</a:t>
            </a:r>
            <a:r>
              <a:rPr lang="tr-TR" sz="2800" b="1" dirty="0"/>
              <a:t> (</a:t>
            </a:r>
            <a:r>
              <a:rPr lang="tr-TR" sz="2800" b="1" dirty="0" err="1"/>
              <a:t>Chapter</a:t>
            </a:r>
            <a:r>
              <a:rPr lang="tr-TR" sz="2800" b="1" dirty="0"/>
              <a:t> 9 </a:t>
            </a:r>
            <a:r>
              <a:rPr lang="tr-TR" sz="2800" b="1" dirty="0" err="1"/>
              <a:t>pages</a:t>
            </a:r>
            <a:r>
              <a:rPr lang="tr-TR" sz="2800" b="1" dirty="0"/>
              <a:t> 158-175) </a:t>
            </a:r>
            <a:r>
              <a:rPr lang="tr-TR" sz="2800" dirty="0" err="1"/>
              <a:t>In</a:t>
            </a:r>
            <a:r>
              <a:rPr lang="tr-TR" sz="2800" b="1" dirty="0"/>
              <a:t> </a:t>
            </a:r>
            <a:r>
              <a:rPr lang="tr-TR" sz="2800" dirty="0" err="1"/>
              <a:t>Food</a:t>
            </a:r>
            <a:r>
              <a:rPr lang="tr-TR" sz="2800" dirty="0"/>
              <a:t> </a:t>
            </a:r>
            <a:r>
              <a:rPr lang="tr-TR" sz="2800" dirty="0" err="1"/>
              <a:t>Packaging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Shelf</a:t>
            </a:r>
            <a:r>
              <a:rPr lang="tr-TR" sz="2800" dirty="0"/>
              <a:t> Life: A </a:t>
            </a:r>
            <a:r>
              <a:rPr lang="tr-TR" sz="2800" dirty="0" err="1"/>
              <a:t>Practical</a:t>
            </a:r>
            <a:r>
              <a:rPr lang="tr-TR" sz="2800" dirty="0"/>
              <a:t> </a:t>
            </a:r>
            <a:r>
              <a:rPr lang="tr-TR" sz="2800" dirty="0" err="1"/>
              <a:t>Guide</a:t>
            </a:r>
            <a:r>
              <a:rPr lang="tr-TR" sz="2800" dirty="0"/>
              <a:t>. CRC </a:t>
            </a:r>
            <a:r>
              <a:rPr lang="tr-TR" sz="2800" dirty="0" err="1"/>
              <a:t>Press</a:t>
            </a:r>
            <a:r>
              <a:rPr lang="tr-TR" sz="2800" dirty="0"/>
              <a:t> Taylor&amp;Francis </a:t>
            </a:r>
            <a:r>
              <a:rPr lang="tr-TR" sz="2800" dirty="0" err="1"/>
              <a:t>Group</a:t>
            </a:r>
            <a:endParaRPr lang="tr-TR" sz="2800" dirty="0"/>
          </a:p>
          <a:p>
            <a:pPr>
              <a:buNone/>
            </a:pPr>
            <a:endParaRPr lang="tr-TR" sz="2800" dirty="0"/>
          </a:p>
          <a:p>
            <a:r>
              <a:rPr lang="tr-TR" sz="2800" dirty="0" err="1"/>
              <a:t>Robertson</a:t>
            </a:r>
            <a:r>
              <a:rPr lang="tr-TR" sz="2800" dirty="0"/>
              <a:t>, G.L. (2010</a:t>
            </a:r>
            <a:r>
              <a:rPr lang="tr-TR" sz="2800" b="1" dirty="0"/>
              <a:t>). </a:t>
            </a:r>
            <a:r>
              <a:rPr lang="tr-TR" sz="2800" b="1" dirty="0" err="1"/>
              <a:t>Packaging</a:t>
            </a:r>
            <a:r>
              <a:rPr lang="tr-TR" sz="2800" b="1" dirty="0"/>
              <a:t> </a:t>
            </a:r>
            <a:r>
              <a:rPr lang="tr-TR" sz="2800" b="1" dirty="0" err="1"/>
              <a:t>and</a:t>
            </a:r>
            <a:r>
              <a:rPr lang="tr-TR" sz="2800" b="1" dirty="0"/>
              <a:t> </a:t>
            </a:r>
            <a:r>
              <a:rPr lang="tr-TR" sz="2800" b="1" dirty="0" err="1"/>
              <a:t>the</a:t>
            </a:r>
            <a:r>
              <a:rPr lang="tr-TR" sz="2800" b="1" dirty="0"/>
              <a:t> </a:t>
            </a:r>
            <a:r>
              <a:rPr lang="tr-TR" sz="2800" b="1" dirty="0" err="1"/>
              <a:t>shelf</a:t>
            </a:r>
            <a:r>
              <a:rPr lang="tr-TR" sz="2800" b="1" dirty="0"/>
              <a:t> life of </a:t>
            </a:r>
            <a:r>
              <a:rPr lang="tr-TR" sz="2800" b="1" dirty="0" err="1"/>
              <a:t>vegetable</a:t>
            </a:r>
            <a:r>
              <a:rPr lang="tr-TR" sz="2800" b="1" dirty="0"/>
              <a:t> </a:t>
            </a:r>
            <a:r>
              <a:rPr lang="tr-TR" sz="2800" b="1" dirty="0" err="1"/>
              <a:t>oils</a:t>
            </a:r>
            <a:r>
              <a:rPr lang="tr-TR" sz="2800" b="1" dirty="0"/>
              <a:t> (</a:t>
            </a:r>
            <a:r>
              <a:rPr lang="tr-TR" sz="2800" b="1" dirty="0" err="1"/>
              <a:t>Chapter</a:t>
            </a:r>
            <a:r>
              <a:rPr lang="tr-TR" sz="2800" b="1" dirty="0"/>
              <a:t> 17 </a:t>
            </a:r>
            <a:r>
              <a:rPr lang="tr-TR" sz="2800" b="1" dirty="0" err="1"/>
              <a:t>pages</a:t>
            </a:r>
            <a:r>
              <a:rPr lang="tr-TR" sz="2800" b="1"/>
              <a:t> 318-334) </a:t>
            </a:r>
            <a:r>
              <a:rPr lang="tr-TR" sz="2800" dirty="0" err="1"/>
              <a:t>In</a:t>
            </a:r>
            <a:r>
              <a:rPr lang="tr-TR" sz="2800" b="1" dirty="0"/>
              <a:t> </a:t>
            </a:r>
            <a:r>
              <a:rPr lang="tr-TR" sz="2800" dirty="0" err="1"/>
              <a:t>Food</a:t>
            </a:r>
            <a:r>
              <a:rPr lang="tr-TR" sz="2800" dirty="0"/>
              <a:t> </a:t>
            </a:r>
            <a:r>
              <a:rPr lang="tr-TR" sz="2800" dirty="0" err="1"/>
              <a:t>Packaging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dirty="0" err="1"/>
              <a:t>Shelf</a:t>
            </a:r>
            <a:r>
              <a:rPr lang="tr-TR" sz="2800" dirty="0"/>
              <a:t> Life: A </a:t>
            </a:r>
            <a:r>
              <a:rPr lang="tr-TR" sz="2800" dirty="0" err="1"/>
              <a:t>Practical</a:t>
            </a:r>
            <a:r>
              <a:rPr lang="tr-TR" sz="2800" dirty="0"/>
              <a:t> </a:t>
            </a:r>
            <a:r>
              <a:rPr lang="tr-TR" sz="2800" dirty="0" err="1"/>
              <a:t>Guide</a:t>
            </a:r>
            <a:r>
              <a:rPr lang="tr-TR" sz="2800" dirty="0"/>
              <a:t>. CRC </a:t>
            </a:r>
            <a:r>
              <a:rPr lang="tr-TR" sz="2800" dirty="0" err="1"/>
              <a:t>Press</a:t>
            </a:r>
            <a:r>
              <a:rPr lang="tr-TR" sz="2800" dirty="0"/>
              <a:t> Taylor&amp;Francis </a:t>
            </a:r>
            <a:r>
              <a:rPr lang="tr-TR" sz="2800" dirty="0" err="1"/>
              <a:t>Group</a:t>
            </a:r>
            <a:endParaRPr lang="en-US" sz="2800" dirty="0">
              <a:cs typeface="Arial" pitchFamily="34" charset="0"/>
            </a:endParaRPr>
          </a:p>
          <a:p>
            <a:endParaRPr lang="en-US" sz="2800" dirty="0">
              <a:cs typeface="Arial" pitchFamily="34" charset="0"/>
            </a:endParaRP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4F5E6-750A-4A17-BC27-15A1B3361088}" type="datetime1">
              <a:rPr lang="en-US" smtClean="0"/>
              <a:pPr/>
              <a:t>5/25/2021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/>
              <a:t>FDE 216-FP</a:t>
            </a:r>
          </a:p>
        </p:txBody>
      </p:sp>
    </p:spTree>
    <p:extLst>
      <p:ext uri="{BB962C8B-B14F-4D97-AF65-F5344CB8AC3E}">
        <p14:creationId xmlns:p14="http://schemas.microsoft.com/office/powerpoint/2010/main" val="1316221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/>
              <a:t>Diversity</a:t>
            </a:r>
            <a:r>
              <a:rPr lang="tr-TR" b="1" dirty="0"/>
              <a:t> of </a:t>
            </a:r>
            <a:r>
              <a:rPr lang="tr-TR" b="1" dirty="0" err="1"/>
              <a:t>beverages</a:t>
            </a:r>
            <a:endParaRPr lang="en-US" b="1" dirty="0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B624-E152-4E55-AFD9-4281C9498B1B}" type="datetime1">
              <a:rPr lang="en-US" smtClean="0"/>
              <a:pPr/>
              <a:t>5/25/2021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4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152400" y="1695450"/>
            <a:ext cx="8896350" cy="4495800"/>
          </a:xfrm>
        </p:spPr>
        <p:txBody>
          <a:bodyPr>
            <a:noAutofit/>
          </a:bodyPr>
          <a:lstStyle/>
          <a:p>
            <a:r>
              <a:rPr lang="tr-TR" sz="2800" b="1" i="1" dirty="0" err="1">
                <a:solidFill>
                  <a:srgbClr val="006600"/>
                </a:solidFill>
              </a:rPr>
              <a:t>Carbonated</a:t>
            </a:r>
            <a:r>
              <a:rPr lang="tr-TR" sz="2800" b="1" i="1" dirty="0">
                <a:solidFill>
                  <a:srgbClr val="006600"/>
                </a:solidFill>
              </a:rPr>
              <a:t> </a:t>
            </a:r>
            <a:r>
              <a:rPr lang="tr-TR" sz="2800" b="1" i="1" dirty="0" err="1">
                <a:solidFill>
                  <a:srgbClr val="006600"/>
                </a:solidFill>
              </a:rPr>
              <a:t>soft</a:t>
            </a:r>
            <a:r>
              <a:rPr lang="tr-TR" sz="2800" b="1" i="1" dirty="0">
                <a:solidFill>
                  <a:srgbClr val="006600"/>
                </a:solidFill>
              </a:rPr>
              <a:t> </a:t>
            </a:r>
            <a:r>
              <a:rPr lang="tr-TR" sz="2800" b="1" i="1" dirty="0" err="1">
                <a:solidFill>
                  <a:srgbClr val="006600"/>
                </a:solidFill>
              </a:rPr>
              <a:t>drinks</a:t>
            </a:r>
            <a:r>
              <a:rPr lang="tr-TR" sz="2800" b="1" i="1" dirty="0">
                <a:solidFill>
                  <a:srgbClr val="006600"/>
                </a:solidFill>
              </a:rPr>
              <a:t>: </a:t>
            </a:r>
            <a:r>
              <a:rPr lang="tr-TR" sz="2600" dirty="0" err="1"/>
              <a:t>They</a:t>
            </a:r>
            <a:r>
              <a:rPr lang="tr-TR" sz="2600" dirty="0"/>
              <a:t> </a:t>
            </a:r>
            <a:r>
              <a:rPr lang="tr-TR" sz="2600" dirty="0" err="1"/>
              <a:t>are</a:t>
            </a:r>
            <a:r>
              <a:rPr lang="tr-TR" sz="2600" dirty="0"/>
              <a:t> </a:t>
            </a:r>
            <a:r>
              <a:rPr lang="tr-TR" sz="2600" dirty="0" err="1"/>
              <a:t>produced</a:t>
            </a:r>
            <a:r>
              <a:rPr lang="tr-TR" sz="2600" dirty="0"/>
              <a:t> in </a:t>
            </a:r>
            <a:r>
              <a:rPr lang="tr-TR" sz="2600" dirty="0" err="1"/>
              <a:t>one</a:t>
            </a:r>
            <a:r>
              <a:rPr lang="tr-TR" sz="2600" dirty="0"/>
              <a:t> of </a:t>
            </a:r>
            <a:r>
              <a:rPr lang="tr-TR" sz="2600" dirty="0" err="1"/>
              <a:t>three</a:t>
            </a:r>
            <a:r>
              <a:rPr lang="tr-TR" sz="2600" dirty="0"/>
              <a:t> </a:t>
            </a:r>
            <a:r>
              <a:rPr lang="tr-TR" sz="2600" dirty="0" err="1"/>
              <a:t>ways</a:t>
            </a:r>
            <a:endParaRPr lang="tr-TR" sz="2600" dirty="0"/>
          </a:p>
          <a:p>
            <a:pPr lvl="1"/>
            <a:r>
              <a:rPr lang="tr-TR" b="1" dirty="0" err="1">
                <a:solidFill>
                  <a:srgbClr val="C00000"/>
                </a:solidFill>
              </a:rPr>
              <a:t>Premix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err="1">
                <a:solidFill>
                  <a:srgbClr val="C00000"/>
                </a:solidFill>
              </a:rPr>
              <a:t>method</a:t>
            </a:r>
            <a:r>
              <a:rPr lang="tr-TR" b="1" dirty="0">
                <a:solidFill>
                  <a:srgbClr val="C00000"/>
                </a:solidFill>
              </a:rPr>
              <a:t>: </a:t>
            </a:r>
            <a:r>
              <a:rPr lang="en-US" dirty="0"/>
              <a:t>The ingredients</a:t>
            </a:r>
            <a:r>
              <a:rPr lang="tr-TR" dirty="0"/>
              <a:t> </a:t>
            </a:r>
            <a:r>
              <a:rPr lang="en-US" dirty="0"/>
              <a:t>(except carbonated water) are made up as a </a:t>
            </a:r>
            <a:r>
              <a:rPr lang="tr-TR" dirty="0" err="1"/>
              <a:t>concentrated</a:t>
            </a:r>
            <a:r>
              <a:rPr lang="tr-TR" dirty="0"/>
              <a:t> </a:t>
            </a:r>
            <a:r>
              <a:rPr lang="en-US" dirty="0"/>
              <a:t>syrup</a:t>
            </a:r>
            <a:r>
              <a:rPr lang="tr-TR" dirty="0"/>
              <a:t>.  </a:t>
            </a:r>
            <a:r>
              <a:rPr lang="tr-TR" dirty="0" err="1"/>
              <a:t>After</a:t>
            </a:r>
            <a:r>
              <a:rPr lang="tr-TR" dirty="0"/>
              <a:t> </a:t>
            </a:r>
            <a:r>
              <a:rPr lang="tr-TR" dirty="0" err="1"/>
              <a:t>pasteurization</a:t>
            </a:r>
            <a:r>
              <a:rPr lang="tr-TR" dirty="0"/>
              <a:t>, t</a:t>
            </a:r>
            <a:r>
              <a:rPr lang="en-US" dirty="0"/>
              <a:t>his syrup </a:t>
            </a:r>
            <a:r>
              <a:rPr lang="tr-TR" dirty="0"/>
              <a:t>is m</a:t>
            </a:r>
            <a:r>
              <a:rPr lang="en-US" dirty="0" err="1"/>
              <a:t>ixed</a:t>
            </a:r>
            <a:r>
              <a:rPr lang="en-US" dirty="0"/>
              <a:t> with the required amount of </a:t>
            </a:r>
            <a:r>
              <a:rPr lang="tr-TR" dirty="0" err="1"/>
              <a:t>carbonated</a:t>
            </a:r>
            <a:r>
              <a:rPr lang="tr-TR" dirty="0"/>
              <a:t> </a:t>
            </a:r>
            <a:r>
              <a:rPr lang="en-US" dirty="0"/>
              <a:t>water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en-US" dirty="0"/>
              <a:t>then filled into </a:t>
            </a:r>
            <a:r>
              <a:rPr lang="en-US" dirty="0" err="1"/>
              <a:t>th</a:t>
            </a:r>
            <a:r>
              <a:rPr lang="tr-TR" dirty="0"/>
              <a:t>e </a:t>
            </a:r>
            <a:r>
              <a:rPr lang="tr-TR" dirty="0" err="1"/>
              <a:t>containers</a:t>
            </a:r>
            <a:endParaRPr lang="tr-TR" dirty="0"/>
          </a:p>
          <a:p>
            <a:pPr lvl="1"/>
            <a:r>
              <a:rPr lang="tr-TR" b="1" dirty="0" err="1">
                <a:solidFill>
                  <a:srgbClr val="0000FF"/>
                </a:solidFill>
              </a:rPr>
              <a:t>Postmix</a:t>
            </a:r>
            <a:r>
              <a:rPr lang="tr-TR" b="1" dirty="0">
                <a:solidFill>
                  <a:srgbClr val="0000FF"/>
                </a:solidFill>
              </a:rPr>
              <a:t> </a:t>
            </a:r>
            <a:r>
              <a:rPr lang="tr-TR" b="1" dirty="0" err="1">
                <a:solidFill>
                  <a:srgbClr val="0000FF"/>
                </a:solidFill>
              </a:rPr>
              <a:t>method</a:t>
            </a:r>
            <a:r>
              <a:rPr lang="tr-TR" b="1" dirty="0">
                <a:solidFill>
                  <a:srgbClr val="0000FF"/>
                </a:solidFill>
              </a:rPr>
              <a:t>: </a:t>
            </a:r>
            <a:r>
              <a:rPr lang="en-US" dirty="0"/>
              <a:t>The concentrated syrup is dosed into each container and the container</a:t>
            </a:r>
            <a:r>
              <a:rPr lang="tr-TR" dirty="0"/>
              <a:t> </a:t>
            </a:r>
            <a:r>
              <a:rPr lang="tr-TR" dirty="0" err="1"/>
              <a:t>filled</a:t>
            </a:r>
            <a:r>
              <a:rPr lang="tr-TR" dirty="0"/>
              <a:t> </a:t>
            </a:r>
            <a:r>
              <a:rPr lang="en-US" dirty="0"/>
              <a:t>up with carbonated water</a:t>
            </a:r>
            <a:endParaRPr lang="tr-TR" dirty="0"/>
          </a:p>
          <a:p>
            <a:pPr lvl="1"/>
            <a:r>
              <a:rPr lang="en-US" b="1" dirty="0"/>
              <a:t>A less frequently used method </a:t>
            </a:r>
            <a:r>
              <a:rPr lang="en-US" dirty="0"/>
              <a:t>is to make up the product at drinking strength, inject CO</a:t>
            </a:r>
            <a:r>
              <a:rPr lang="en-US" baseline="-25000" dirty="0"/>
              <a:t>2</a:t>
            </a:r>
            <a:r>
              <a:rPr lang="tr-TR" dirty="0"/>
              <a:t> </a:t>
            </a:r>
            <a:r>
              <a:rPr lang="en-US" dirty="0"/>
              <a:t>in a suitable system, and then fill the containers</a:t>
            </a:r>
            <a:endParaRPr lang="tr-TR" dirty="0"/>
          </a:p>
          <a:p>
            <a:endParaRPr lang="tr-TR" sz="2600" dirty="0"/>
          </a:p>
        </p:txBody>
      </p:sp>
    </p:spTree>
    <p:extLst>
      <p:ext uri="{BB962C8B-B14F-4D97-AF65-F5344CB8AC3E}">
        <p14:creationId xmlns:p14="http://schemas.microsoft.com/office/powerpoint/2010/main" val="10341948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Metin Yer Tutucusu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WHAT ARE QUALITY CHANGES ? </a:t>
            </a:r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B624-E152-4E55-AFD9-4281C9498B1B}" type="datetime1">
              <a:rPr lang="en-US" smtClean="0"/>
              <a:pPr/>
              <a:t>5/25/2021</a:t>
            </a:fld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>
            <a:normAutofit/>
          </a:bodyPr>
          <a:lstStyle/>
          <a:p>
            <a:fld id="{8818866D-0444-4E98-9157-10C2F682FBB5}" type="slidenum">
              <a:rPr lang="tr-TR" smtClean="0"/>
              <a:pPr/>
              <a:t>5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tr-TR" dirty="0"/>
              <a:t>FDE 216-FP</a:t>
            </a:r>
          </a:p>
        </p:txBody>
      </p:sp>
    </p:spTree>
    <p:extLst>
      <p:ext uri="{BB962C8B-B14F-4D97-AF65-F5344CB8AC3E}">
        <p14:creationId xmlns:p14="http://schemas.microsoft.com/office/powerpoint/2010/main" val="1034194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1274" t="38281" r="43924" b="30208"/>
          <a:stretch>
            <a:fillRect/>
          </a:stretch>
        </p:blipFill>
        <p:spPr bwMode="auto">
          <a:xfrm>
            <a:off x="-1" y="1733550"/>
            <a:ext cx="9144001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err="1"/>
              <a:t>Summary</a:t>
            </a:r>
            <a:r>
              <a:rPr lang="tr-TR" b="1" dirty="0"/>
              <a:t> of </a:t>
            </a:r>
            <a:r>
              <a:rPr lang="tr-TR" b="1" dirty="0" err="1"/>
              <a:t>indices</a:t>
            </a:r>
            <a:r>
              <a:rPr lang="tr-TR" b="1" dirty="0"/>
              <a:t> of </a:t>
            </a:r>
            <a:r>
              <a:rPr lang="tr-TR" b="1" dirty="0" err="1"/>
              <a:t>failure</a:t>
            </a:r>
            <a:endParaRPr lang="en-US" b="1" dirty="0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B624-E152-4E55-AFD9-4281C9498B1B}" type="datetime1">
              <a:rPr lang="en-US" smtClean="0"/>
              <a:pPr/>
              <a:t>5/25/2021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6</a:t>
            </a:fld>
            <a:endParaRPr lang="tr-TR"/>
          </a:p>
        </p:txBody>
      </p:sp>
      <p:cxnSp>
        <p:nvCxnSpPr>
          <p:cNvPr id="11" name="10 Düz Bağlayıcı"/>
          <p:cNvCxnSpPr/>
          <p:nvPr/>
        </p:nvCxnSpPr>
        <p:spPr>
          <a:xfrm>
            <a:off x="0" y="2286000"/>
            <a:ext cx="9144000" cy="190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11 Düz Bağlayıcı"/>
          <p:cNvCxnSpPr/>
          <p:nvPr/>
        </p:nvCxnSpPr>
        <p:spPr>
          <a:xfrm>
            <a:off x="0" y="5695950"/>
            <a:ext cx="9144000" cy="1905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12 Düz Bağlayıcı"/>
          <p:cNvCxnSpPr/>
          <p:nvPr/>
        </p:nvCxnSpPr>
        <p:spPr>
          <a:xfrm>
            <a:off x="0" y="3238500"/>
            <a:ext cx="9144000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17 Düz Bağlayıcı"/>
          <p:cNvCxnSpPr/>
          <p:nvPr/>
        </p:nvCxnSpPr>
        <p:spPr>
          <a:xfrm>
            <a:off x="0" y="4629150"/>
            <a:ext cx="9144000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18 Düz Bağlayıcı"/>
          <p:cNvCxnSpPr/>
          <p:nvPr/>
        </p:nvCxnSpPr>
        <p:spPr>
          <a:xfrm>
            <a:off x="0" y="5086350"/>
            <a:ext cx="9144000" cy="1588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194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1) </a:t>
            </a:r>
            <a:r>
              <a:rPr lang="tr-TR" b="1" dirty="0" err="1"/>
              <a:t>Physical</a:t>
            </a:r>
            <a:r>
              <a:rPr lang="tr-TR" b="1" dirty="0"/>
              <a:t> </a:t>
            </a:r>
            <a:r>
              <a:rPr lang="tr-TR" b="1" dirty="0" err="1"/>
              <a:t>deterioration</a:t>
            </a:r>
            <a:endParaRPr lang="en-US" b="1" dirty="0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B624-E152-4E55-AFD9-4281C9498B1B}" type="datetime1">
              <a:rPr lang="en-US" smtClean="0"/>
              <a:pPr/>
              <a:t>5/25/2021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7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08848" cy="4724400"/>
          </a:xfrm>
        </p:spPr>
        <p:txBody>
          <a:bodyPr>
            <a:noAutofit/>
          </a:bodyPr>
          <a:lstStyle/>
          <a:p>
            <a:r>
              <a:rPr lang="tr-TR" sz="2500" b="1" dirty="0" err="1">
                <a:solidFill>
                  <a:srgbClr val="0000FF"/>
                </a:solidFill>
              </a:rPr>
              <a:t>Loss</a:t>
            </a:r>
            <a:r>
              <a:rPr lang="tr-TR" sz="2500" b="1" dirty="0">
                <a:solidFill>
                  <a:srgbClr val="0000FF"/>
                </a:solidFill>
              </a:rPr>
              <a:t> of </a:t>
            </a:r>
            <a:r>
              <a:rPr lang="tr-TR" sz="2500" b="1" dirty="0" err="1">
                <a:solidFill>
                  <a:srgbClr val="0000FF"/>
                </a:solidFill>
              </a:rPr>
              <a:t>contents</a:t>
            </a:r>
            <a:r>
              <a:rPr lang="tr-TR" sz="2500" dirty="0"/>
              <a:t> </a:t>
            </a:r>
            <a:r>
              <a:rPr lang="tr-TR" sz="2500" dirty="0" err="1"/>
              <a:t>and</a:t>
            </a:r>
            <a:r>
              <a:rPr lang="tr-TR" sz="2500" dirty="0"/>
              <a:t> </a:t>
            </a:r>
            <a:r>
              <a:rPr lang="tr-TR" sz="2500" b="1" dirty="0" err="1">
                <a:solidFill>
                  <a:srgbClr val="C00000"/>
                </a:solidFill>
              </a:rPr>
              <a:t>loss</a:t>
            </a:r>
            <a:r>
              <a:rPr lang="tr-TR" sz="2500" b="1" dirty="0">
                <a:solidFill>
                  <a:srgbClr val="C00000"/>
                </a:solidFill>
              </a:rPr>
              <a:t> of </a:t>
            </a:r>
            <a:r>
              <a:rPr lang="tr-TR" sz="2500" b="1" dirty="0" err="1">
                <a:solidFill>
                  <a:srgbClr val="C00000"/>
                </a:solidFill>
              </a:rPr>
              <a:t>carbonation</a:t>
            </a:r>
            <a:r>
              <a:rPr lang="tr-TR" sz="2500" b="1" dirty="0">
                <a:solidFill>
                  <a:srgbClr val="C00000"/>
                </a:solidFill>
              </a:rPr>
              <a:t> </a:t>
            </a:r>
            <a:r>
              <a:rPr lang="tr-TR" sz="2500" dirty="0" err="1"/>
              <a:t>are</a:t>
            </a:r>
            <a:r>
              <a:rPr lang="tr-TR" sz="2500" dirty="0"/>
              <a:t> </a:t>
            </a:r>
            <a:r>
              <a:rPr lang="tr-TR" sz="2500" dirty="0" err="1"/>
              <a:t>main</a:t>
            </a:r>
            <a:r>
              <a:rPr lang="tr-TR" sz="2500" dirty="0"/>
              <a:t> </a:t>
            </a:r>
            <a:r>
              <a:rPr lang="tr-TR" sz="2500" dirty="0" err="1"/>
              <a:t>physical</a:t>
            </a:r>
            <a:r>
              <a:rPr lang="tr-TR" sz="2500" dirty="0"/>
              <a:t> </a:t>
            </a:r>
            <a:r>
              <a:rPr lang="tr-TR" sz="2500" dirty="0" err="1"/>
              <a:t>changes</a:t>
            </a:r>
            <a:r>
              <a:rPr lang="tr-TR" sz="2500" dirty="0"/>
              <a:t> in </a:t>
            </a:r>
            <a:r>
              <a:rPr lang="tr-TR" sz="2500" dirty="0" err="1"/>
              <a:t>beverages</a:t>
            </a:r>
            <a:endParaRPr lang="tr-TR" sz="2500" dirty="0"/>
          </a:p>
          <a:p>
            <a:pPr>
              <a:buNone/>
            </a:pPr>
            <a:endParaRPr lang="tr-TR" sz="1000" dirty="0"/>
          </a:p>
          <a:p>
            <a:pPr>
              <a:buNone/>
            </a:pPr>
            <a:r>
              <a:rPr lang="tr-TR" sz="2500" dirty="0" err="1"/>
              <a:t>To</a:t>
            </a:r>
            <a:r>
              <a:rPr lang="tr-TR" sz="2500" dirty="0"/>
              <a:t> </a:t>
            </a:r>
            <a:r>
              <a:rPr lang="tr-TR" sz="2500" dirty="0" err="1"/>
              <a:t>prevent</a:t>
            </a:r>
            <a:r>
              <a:rPr lang="tr-TR" sz="2500" dirty="0"/>
              <a:t> </a:t>
            </a:r>
            <a:r>
              <a:rPr lang="tr-TR" sz="2500" dirty="0" err="1"/>
              <a:t>these</a:t>
            </a:r>
            <a:r>
              <a:rPr lang="tr-TR" sz="2500" dirty="0"/>
              <a:t> </a:t>
            </a:r>
            <a:r>
              <a:rPr lang="tr-TR" sz="2500" dirty="0" err="1"/>
              <a:t>physical</a:t>
            </a:r>
            <a:r>
              <a:rPr lang="tr-TR" sz="2500" dirty="0"/>
              <a:t> </a:t>
            </a:r>
            <a:r>
              <a:rPr lang="tr-TR" sz="2500" dirty="0" err="1"/>
              <a:t>changes</a:t>
            </a:r>
            <a:r>
              <a:rPr lang="tr-TR" sz="2500" dirty="0"/>
              <a:t>;</a:t>
            </a:r>
          </a:p>
          <a:p>
            <a:r>
              <a:rPr lang="tr-TR" sz="2500" b="1" dirty="0" err="1"/>
              <a:t>Quality</a:t>
            </a:r>
            <a:r>
              <a:rPr lang="tr-TR" sz="2500" b="1" dirty="0"/>
              <a:t> </a:t>
            </a:r>
            <a:r>
              <a:rPr lang="tr-TR" sz="2500" b="1" dirty="0" err="1"/>
              <a:t>checks</a:t>
            </a:r>
            <a:r>
              <a:rPr lang="tr-TR" sz="2500" b="1" dirty="0"/>
              <a:t> </a:t>
            </a:r>
            <a:r>
              <a:rPr lang="tr-TR" sz="2500" dirty="0" err="1"/>
              <a:t>for</a:t>
            </a:r>
            <a:r>
              <a:rPr lang="tr-TR" sz="2500" dirty="0"/>
              <a:t> </a:t>
            </a:r>
            <a:r>
              <a:rPr lang="tr-TR" sz="2500" b="1" dirty="0" err="1">
                <a:solidFill>
                  <a:srgbClr val="C00000"/>
                </a:solidFill>
              </a:rPr>
              <a:t>container</a:t>
            </a:r>
            <a:r>
              <a:rPr lang="tr-TR" sz="2500" b="1" dirty="0">
                <a:solidFill>
                  <a:srgbClr val="C00000"/>
                </a:solidFill>
              </a:rPr>
              <a:t> body </a:t>
            </a:r>
            <a:r>
              <a:rPr lang="tr-TR" sz="2500" dirty="0" err="1"/>
              <a:t>and</a:t>
            </a:r>
            <a:r>
              <a:rPr lang="tr-TR" sz="2500" dirty="0"/>
              <a:t> </a:t>
            </a:r>
            <a:r>
              <a:rPr lang="tr-TR" sz="2500" b="1" dirty="0" err="1">
                <a:solidFill>
                  <a:srgbClr val="0000FF"/>
                </a:solidFill>
              </a:rPr>
              <a:t>seal</a:t>
            </a:r>
            <a:r>
              <a:rPr lang="tr-TR" sz="2500" b="1" dirty="0">
                <a:solidFill>
                  <a:srgbClr val="0000FF"/>
                </a:solidFill>
              </a:rPr>
              <a:t> </a:t>
            </a:r>
            <a:r>
              <a:rPr lang="tr-TR" sz="2500" b="1" dirty="0" err="1">
                <a:solidFill>
                  <a:srgbClr val="0000FF"/>
                </a:solidFill>
              </a:rPr>
              <a:t>between</a:t>
            </a:r>
            <a:r>
              <a:rPr lang="tr-TR" sz="2500" b="1" dirty="0">
                <a:solidFill>
                  <a:srgbClr val="0000FF"/>
                </a:solidFill>
              </a:rPr>
              <a:t> </a:t>
            </a:r>
            <a:r>
              <a:rPr lang="tr-TR" sz="2500" b="1" dirty="0" err="1">
                <a:solidFill>
                  <a:srgbClr val="0000FF"/>
                </a:solidFill>
              </a:rPr>
              <a:t>container</a:t>
            </a:r>
            <a:r>
              <a:rPr lang="tr-TR" sz="2500" b="1" dirty="0">
                <a:solidFill>
                  <a:srgbClr val="0000FF"/>
                </a:solidFill>
              </a:rPr>
              <a:t> </a:t>
            </a:r>
            <a:r>
              <a:rPr lang="tr-TR" sz="2500" b="1" dirty="0" err="1">
                <a:solidFill>
                  <a:srgbClr val="0000FF"/>
                </a:solidFill>
              </a:rPr>
              <a:t>and</a:t>
            </a:r>
            <a:r>
              <a:rPr lang="tr-TR" sz="2500" b="1" dirty="0">
                <a:solidFill>
                  <a:srgbClr val="0000FF"/>
                </a:solidFill>
              </a:rPr>
              <a:t> </a:t>
            </a:r>
            <a:r>
              <a:rPr lang="tr-TR" sz="2500" b="1" dirty="0" err="1">
                <a:solidFill>
                  <a:srgbClr val="0000FF"/>
                </a:solidFill>
              </a:rPr>
              <a:t>closure</a:t>
            </a:r>
            <a:r>
              <a:rPr lang="tr-TR" sz="2500" dirty="0"/>
              <a:t> is </a:t>
            </a:r>
            <a:r>
              <a:rPr lang="tr-TR" sz="2500" dirty="0" err="1"/>
              <a:t>crucial</a:t>
            </a:r>
            <a:r>
              <a:rPr lang="tr-TR" sz="2500" dirty="0"/>
              <a:t>. </a:t>
            </a:r>
            <a:r>
              <a:rPr lang="tr-TR" sz="2500" dirty="0" err="1"/>
              <a:t>The</a:t>
            </a:r>
            <a:r>
              <a:rPr lang="tr-TR" sz="2500" dirty="0"/>
              <a:t> </a:t>
            </a:r>
            <a:r>
              <a:rPr lang="tr-TR" sz="2500" dirty="0" err="1"/>
              <a:t>primary</a:t>
            </a:r>
            <a:r>
              <a:rPr lang="tr-TR" sz="2500" dirty="0"/>
              <a:t> </a:t>
            </a:r>
            <a:r>
              <a:rPr lang="tr-TR" sz="2500" dirty="0" err="1"/>
              <a:t>function</a:t>
            </a:r>
            <a:r>
              <a:rPr lang="tr-TR" sz="2500" dirty="0"/>
              <a:t> of </a:t>
            </a:r>
            <a:r>
              <a:rPr lang="tr-TR" sz="2500" dirty="0" err="1"/>
              <a:t>packaging</a:t>
            </a:r>
            <a:r>
              <a:rPr lang="tr-TR" sz="2500" dirty="0"/>
              <a:t> is </a:t>
            </a:r>
            <a:r>
              <a:rPr lang="tr-TR" sz="2500" dirty="0" err="1"/>
              <a:t>retention</a:t>
            </a:r>
            <a:r>
              <a:rPr lang="tr-TR" sz="2500" dirty="0"/>
              <a:t> of </a:t>
            </a:r>
            <a:r>
              <a:rPr lang="tr-TR" sz="2500" dirty="0" err="1"/>
              <a:t>liquid</a:t>
            </a:r>
            <a:r>
              <a:rPr lang="tr-TR" sz="2500" dirty="0"/>
              <a:t> inside </a:t>
            </a:r>
            <a:r>
              <a:rPr lang="tr-TR" sz="2500" dirty="0" err="1"/>
              <a:t>the</a:t>
            </a:r>
            <a:r>
              <a:rPr lang="tr-TR" sz="2500" dirty="0"/>
              <a:t> </a:t>
            </a:r>
            <a:r>
              <a:rPr lang="tr-TR" sz="2500" dirty="0" err="1"/>
              <a:t>container</a:t>
            </a:r>
            <a:r>
              <a:rPr lang="tr-TR" sz="2500" dirty="0"/>
              <a:t>; </a:t>
            </a:r>
            <a:r>
              <a:rPr lang="tr-TR" sz="2500" dirty="0" err="1"/>
              <a:t>therefore</a:t>
            </a:r>
            <a:r>
              <a:rPr lang="tr-TR" sz="2500" dirty="0"/>
              <a:t> </a:t>
            </a:r>
            <a:r>
              <a:rPr lang="tr-TR" sz="2500" dirty="0" err="1"/>
              <a:t>container</a:t>
            </a:r>
            <a:r>
              <a:rPr lang="tr-TR" sz="2500" dirty="0"/>
              <a:t> </a:t>
            </a:r>
            <a:r>
              <a:rPr lang="tr-TR" sz="2500" dirty="0" err="1"/>
              <a:t>leakage</a:t>
            </a:r>
            <a:r>
              <a:rPr lang="tr-TR" sz="2500" dirty="0"/>
              <a:t> is </a:t>
            </a:r>
            <a:r>
              <a:rPr lang="tr-TR" sz="2500" dirty="0" err="1"/>
              <a:t>undesirable</a:t>
            </a:r>
            <a:r>
              <a:rPr lang="tr-TR" sz="2500" dirty="0"/>
              <a:t> </a:t>
            </a:r>
          </a:p>
          <a:p>
            <a:r>
              <a:rPr lang="tr-TR" sz="2500" dirty="0" err="1"/>
              <a:t>For</a:t>
            </a:r>
            <a:r>
              <a:rPr lang="tr-TR" sz="2500" dirty="0"/>
              <a:t> </a:t>
            </a:r>
            <a:r>
              <a:rPr lang="tr-TR" sz="2500" dirty="0" err="1"/>
              <a:t>carbonated</a:t>
            </a:r>
            <a:r>
              <a:rPr lang="tr-TR" sz="2500" dirty="0"/>
              <a:t> </a:t>
            </a:r>
            <a:r>
              <a:rPr lang="tr-TR" sz="2500" dirty="0" err="1"/>
              <a:t>drinks</a:t>
            </a:r>
            <a:r>
              <a:rPr lang="tr-TR" sz="2500" dirty="0"/>
              <a:t>, </a:t>
            </a:r>
            <a:r>
              <a:rPr lang="en-US" sz="2500" b="1" dirty="0"/>
              <a:t>packaging plays a greater role by retaining </a:t>
            </a:r>
            <a:r>
              <a:rPr lang="tr-TR" sz="2500" b="1" dirty="0" err="1"/>
              <a:t>the</a:t>
            </a:r>
            <a:r>
              <a:rPr lang="tr-TR" sz="2500" b="1" dirty="0"/>
              <a:t> </a:t>
            </a:r>
            <a:r>
              <a:rPr lang="en-US" sz="2500" b="1" dirty="0"/>
              <a:t>CO</a:t>
            </a:r>
            <a:r>
              <a:rPr lang="en-US" sz="2500" b="1" baseline="-25000" dirty="0"/>
              <a:t>2</a:t>
            </a:r>
            <a:r>
              <a:rPr lang="en-US" sz="2500" dirty="0"/>
              <a:t>, which</a:t>
            </a:r>
            <a:r>
              <a:rPr lang="tr-TR" sz="2500" dirty="0"/>
              <a:t> </a:t>
            </a:r>
            <a:r>
              <a:rPr lang="en-US" sz="2500" dirty="0"/>
              <a:t>gives the product one of its principal characteristics</a:t>
            </a:r>
            <a:r>
              <a:rPr lang="tr-TR" sz="2500" dirty="0"/>
              <a:t>. </a:t>
            </a:r>
            <a:r>
              <a:rPr lang="tr-TR" sz="2500" b="1" dirty="0" err="1">
                <a:solidFill>
                  <a:srgbClr val="0000FF"/>
                </a:solidFill>
              </a:rPr>
              <a:t>Gas</a:t>
            </a:r>
            <a:r>
              <a:rPr lang="tr-TR" sz="2500" b="1" dirty="0">
                <a:solidFill>
                  <a:srgbClr val="0000FF"/>
                </a:solidFill>
              </a:rPr>
              <a:t> </a:t>
            </a:r>
            <a:r>
              <a:rPr lang="tr-TR" sz="2500" b="1" dirty="0" err="1">
                <a:solidFill>
                  <a:srgbClr val="0000FF"/>
                </a:solidFill>
              </a:rPr>
              <a:t>permeability</a:t>
            </a:r>
            <a:r>
              <a:rPr lang="tr-TR" sz="2500" b="1" dirty="0">
                <a:solidFill>
                  <a:srgbClr val="0000FF"/>
                </a:solidFill>
              </a:rPr>
              <a:t> rate of </a:t>
            </a:r>
            <a:r>
              <a:rPr lang="tr-TR" sz="2500" b="1" dirty="0" err="1">
                <a:solidFill>
                  <a:srgbClr val="0000FF"/>
                </a:solidFill>
              </a:rPr>
              <a:t>packaging</a:t>
            </a:r>
            <a:r>
              <a:rPr lang="tr-TR" sz="2500" b="1" dirty="0">
                <a:solidFill>
                  <a:srgbClr val="0000FF"/>
                </a:solidFill>
              </a:rPr>
              <a:t> </a:t>
            </a:r>
            <a:r>
              <a:rPr lang="tr-TR" sz="2500" dirty="0"/>
              <a:t>is </a:t>
            </a:r>
            <a:r>
              <a:rPr lang="tr-TR" sz="2500" dirty="0" err="1"/>
              <a:t>important</a:t>
            </a:r>
            <a:r>
              <a:rPr lang="tr-TR" sz="2500" dirty="0"/>
              <a:t> </a:t>
            </a:r>
            <a:r>
              <a:rPr lang="tr-TR" sz="2500" dirty="0" err="1"/>
              <a:t>to</a:t>
            </a:r>
            <a:r>
              <a:rPr lang="tr-TR" sz="2500" dirty="0"/>
              <a:t> </a:t>
            </a:r>
            <a:r>
              <a:rPr lang="tr-TR" sz="2500" dirty="0" err="1"/>
              <a:t>control</a:t>
            </a:r>
            <a:r>
              <a:rPr lang="tr-TR" sz="2500" dirty="0"/>
              <a:t> </a:t>
            </a:r>
            <a:r>
              <a:rPr lang="tr-TR" sz="2500" dirty="0" err="1"/>
              <a:t>loss</a:t>
            </a:r>
            <a:r>
              <a:rPr lang="tr-TR" sz="2500" dirty="0"/>
              <a:t> of </a:t>
            </a:r>
            <a:r>
              <a:rPr lang="tr-TR" sz="2500" dirty="0" err="1"/>
              <a:t>carbonation</a:t>
            </a:r>
            <a:r>
              <a:rPr lang="tr-TR" sz="2500" dirty="0"/>
              <a:t> </a:t>
            </a:r>
            <a:r>
              <a:rPr lang="tr-TR" sz="2500" dirty="0" err="1"/>
              <a:t>over</a:t>
            </a:r>
            <a:r>
              <a:rPr lang="tr-TR" sz="2500" dirty="0"/>
              <a:t> </a:t>
            </a:r>
            <a:r>
              <a:rPr lang="tr-TR" sz="2500" dirty="0" err="1"/>
              <a:t>the</a:t>
            </a:r>
            <a:r>
              <a:rPr lang="tr-TR" sz="2500" dirty="0"/>
              <a:t> </a:t>
            </a:r>
            <a:r>
              <a:rPr lang="tr-TR" sz="2500" dirty="0" err="1"/>
              <a:t>shelf</a:t>
            </a:r>
            <a:r>
              <a:rPr lang="tr-TR" sz="2500" dirty="0"/>
              <a:t> life</a:t>
            </a:r>
          </a:p>
        </p:txBody>
      </p:sp>
    </p:spTree>
    <p:extLst>
      <p:ext uri="{BB962C8B-B14F-4D97-AF65-F5344CB8AC3E}">
        <p14:creationId xmlns:p14="http://schemas.microsoft.com/office/powerpoint/2010/main" val="1034194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/>
              <a:t>2) </a:t>
            </a:r>
            <a:r>
              <a:rPr lang="tr-TR" b="1" dirty="0" err="1"/>
              <a:t>Physicochemical</a:t>
            </a:r>
            <a:r>
              <a:rPr lang="tr-TR" b="1" dirty="0"/>
              <a:t> </a:t>
            </a:r>
            <a:r>
              <a:rPr lang="tr-TR" b="1" dirty="0" err="1"/>
              <a:t>deterioration</a:t>
            </a:r>
            <a:endParaRPr lang="en-US" b="1" dirty="0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CDB624-E152-4E55-AFD9-4281C9498B1B}" type="datetime1">
              <a:rPr lang="en-US" smtClean="0"/>
              <a:pPr/>
              <a:t>5/25/2021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/>
              <a:t>FDE 216-FP</a:t>
            </a: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8</a:t>
            </a:fld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tr-TR" sz="2800" b="1" dirty="0" err="1"/>
              <a:t>The</a:t>
            </a:r>
            <a:r>
              <a:rPr lang="tr-TR" sz="2800" b="1" dirty="0"/>
              <a:t> </a:t>
            </a:r>
            <a:r>
              <a:rPr lang="tr-TR" sz="2800" b="1" dirty="0" err="1"/>
              <a:t>main</a:t>
            </a:r>
            <a:r>
              <a:rPr lang="tr-TR" sz="2800" b="1" dirty="0"/>
              <a:t> </a:t>
            </a:r>
            <a:r>
              <a:rPr lang="tr-TR" sz="2800" b="1" dirty="0" err="1"/>
              <a:t>physicochemical</a:t>
            </a:r>
            <a:r>
              <a:rPr lang="tr-TR" sz="2800" b="1" dirty="0"/>
              <a:t> </a:t>
            </a:r>
            <a:r>
              <a:rPr lang="tr-TR" sz="2800" b="1" dirty="0" err="1"/>
              <a:t>changes</a:t>
            </a:r>
            <a:r>
              <a:rPr lang="tr-TR" sz="2800" b="1" dirty="0"/>
              <a:t> </a:t>
            </a:r>
            <a:r>
              <a:rPr lang="tr-TR" sz="2800" dirty="0"/>
              <a:t>in </a:t>
            </a:r>
            <a:r>
              <a:rPr lang="tr-TR" sz="2800" dirty="0" err="1"/>
              <a:t>beverages</a:t>
            </a:r>
            <a:r>
              <a:rPr lang="tr-TR" sz="2800" dirty="0"/>
              <a:t> </a:t>
            </a:r>
            <a:r>
              <a:rPr lang="tr-TR" sz="2800" dirty="0" err="1"/>
              <a:t>are</a:t>
            </a:r>
            <a:endParaRPr lang="tr-TR" sz="2800" dirty="0"/>
          </a:p>
          <a:p>
            <a:pPr lvl="2"/>
            <a:r>
              <a:rPr lang="tr-TR" sz="2800" dirty="0" err="1"/>
              <a:t>Taste</a:t>
            </a:r>
            <a:r>
              <a:rPr lang="tr-TR" sz="2800" dirty="0"/>
              <a:t> </a:t>
            </a:r>
            <a:r>
              <a:rPr lang="tr-TR" sz="2800" dirty="0" err="1"/>
              <a:t>deterioration</a:t>
            </a:r>
            <a:r>
              <a:rPr lang="tr-TR" sz="2800" dirty="0"/>
              <a:t> </a:t>
            </a:r>
          </a:p>
          <a:p>
            <a:pPr lvl="2"/>
            <a:r>
              <a:rPr lang="tr-TR" sz="2800" dirty="0" err="1"/>
              <a:t>Loss</a:t>
            </a:r>
            <a:r>
              <a:rPr lang="tr-TR" sz="2800" dirty="0"/>
              <a:t> of </a:t>
            </a:r>
            <a:r>
              <a:rPr lang="tr-TR" sz="2800" dirty="0" err="1"/>
              <a:t>odor</a:t>
            </a:r>
            <a:r>
              <a:rPr lang="tr-TR" sz="2800" dirty="0"/>
              <a:t> </a:t>
            </a:r>
            <a:r>
              <a:rPr lang="tr-TR" sz="2800" dirty="0" err="1"/>
              <a:t>and</a:t>
            </a:r>
            <a:r>
              <a:rPr lang="tr-TR" sz="2800" dirty="0"/>
              <a:t>-</a:t>
            </a:r>
            <a:r>
              <a:rPr lang="tr-TR" sz="2800" dirty="0" err="1"/>
              <a:t>flavor</a:t>
            </a:r>
            <a:r>
              <a:rPr lang="tr-TR" sz="2800" dirty="0"/>
              <a:t> </a:t>
            </a:r>
            <a:r>
              <a:rPr lang="tr-TR" sz="2800" dirty="0" err="1"/>
              <a:t>or</a:t>
            </a:r>
            <a:r>
              <a:rPr lang="tr-TR" sz="2800" dirty="0"/>
              <a:t> </a:t>
            </a:r>
            <a:r>
              <a:rPr lang="tr-TR" sz="2800" dirty="0" err="1"/>
              <a:t>off</a:t>
            </a:r>
            <a:r>
              <a:rPr lang="tr-TR" sz="2800" dirty="0"/>
              <a:t>-</a:t>
            </a:r>
            <a:r>
              <a:rPr lang="tr-TR" sz="2800" dirty="0" err="1"/>
              <a:t>flavor</a:t>
            </a:r>
            <a:r>
              <a:rPr lang="tr-TR" sz="2800" dirty="0"/>
              <a:t> </a:t>
            </a:r>
            <a:r>
              <a:rPr lang="tr-TR" sz="2800" dirty="0" err="1"/>
              <a:t>formation</a:t>
            </a:r>
            <a:endParaRPr lang="tr-TR" sz="2800" dirty="0"/>
          </a:p>
          <a:p>
            <a:pPr lvl="2"/>
            <a:r>
              <a:rPr lang="tr-TR" sz="2800" dirty="0" err="1"/>
              <a:t>Change</a:t>
            </a:r>
            <a:r>
              <a:rPr lang="tr-TR" sz="2800" dirty="0"/>
              <a:t> in </a:t>
            </a:r>
            <a:r>
              <a:rPr lang="tr-TR" sz="2800" dirty="0" err="1"/>
              <a:t>appearance</a:t>
            </a:r>
            <a:endParaRPr lang="tr-TR" sz="2800" dirty="0"/>
          </a:p>
          <a:p>
            <a:pPr lvl="2"/>
            <a:r>
              <a:rPr lang="tr-TR" sz="2800" dirty="0" err="1"/>
              <a:t>Change</a:t>
            </a:r>
            <a:r>
              <a:rPr lang="tr-TR" sz="2800" dirty="0"/>
              <a:t> in </a:t>
            </a:r>
            <a:r>
              <a:rPr lang="tr-TR" sz="2800" dirty="0" err="1"/>
              <a:t>color</a:t>
            </a:r>
            <a:endParaRPr lang="tr-TR" sz="2800" dirty="0"/>
          </a:p>
          <a:p>
            <a:pPr lvl="2"/>
            <a:r>
              <a:rPr lang="tr-TR" sz="2800" dirty="0"/>
              <a:t>Presence of </a:t>
            </a:r>
            <a:r>
              <a:rPr lang="tr-TR" sz="2800" dirty="0" err="1"/>
              <a:t>unwanted</a:t>
            </a:r>
            <a:r>
              <a:rPr lang="tr-TR" sz="2800" dirty="0"/>
              <a:t> </a:t>
            </a:r>
            <a:r>
              <a:rPr lang="tr-TR" sz="2800" dirty="0" err="1"/>
              <a:t>contaminants</a:t>
            </a:r>
            <a:endParaRPr lang="tr-TR" sz="2800" dirty="0"/>
          </a:p>
          <a:p>
            <a:r>
              <a:rPr lang="tr-TR" sz="2800" b="1" dirty="0" err="1">
                <a:solidFill>
                  <a:srgbClr val="0000FF"/>
                </a:solidFill>
              </a:rPr>
              <a:t>Oxygen</a:t>
            </a:r>
            <a:r>
              <a:rPr lang="tr-TR" sz="2800" dirty="0"/>
              <a:t>, </a:t>
            </a:r>
            <a:r>
              <a:rPr lang="tr-TR" sz="2800" b="1" dirty="0" err="1">
                <a:solidFill>
                  <a:srgbClr val="C00000"/>
                </a:solidFill>
              </a:rPr>
              <a:t>light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tr-TR" sz="2800" dirty="0" err="1"/>
              <a:t>and</a:t>
            </a:r>
            <a:r>
              <a:rPr lang="tr-TR" sz="2800" dirty="0"/>
              <a:t> </a:t>
            </a:r>
            <a:r>
              <a:rPr lang="tr-TR" sz="2800" b="1" dirty="0" err="1">
                <a:solidFill>
                  <a:srgbClr val="006600"/>
                </a:solidFill>
              </a:rPr>
              <a:t>heat</a:t>
            </a:r>
            <a:r>
              <a:rPr lang="tr-TR" sz="2800" dirty="0"/>
              <a:t> </a:t>
            </a:r>
            <a:r>
              <a:rPr lang="tr-TR" sz="2800" dirty="0" err="1"/>
              <a:t>are</a:t>
            </a:r>
            <a:r>
              <a:rPr lang="tr-TR" sz="2800" dirty="0"/>
              <a:t> </a:t>
            </a:r>
            <a:r>
              <a:rPr lang="tr-TR" sz="2800" dirty="0" err="1"/>
              <a:t>the</a:t>
            </a:r>
            <a:r>
              <a:rPr lang="tr-TR" sz="2800" dirty="0"/>
              <a:t> </a:t>
            </a:r>
            <a:r>
              <a:rPr lang="tr-TR" sz="2800" dirty="0" err="1"/>
              <a:t>factors</a:t>
            </a:r>
            <a:r>
              <a:rPr lang="tr-TR" sz="2800" dirty="0"/>
              <a:t> </a:t>
            </a:r>
            <a:r>
              <a:rPr lang="tr-TR" sz="2800" dirty="0" err="1"/>
              <a:t>that</a:t>
            </a:r>
            <a:r>
              <a:rPr lang="tr-TR" sz="2800" dirty="0"/>
              <a:t> </a:t>
            </a:r>
            <a:r>
              <a:rPr lang="tr-TR" sz="2800" b="1" dirty="0" err="1"/>
              <a:t>negatively</a:t>
            </a:r>
            <a:r>
              <a:rPr lang="tr-TR" sz="2800" b="1" dirty="0"/>
              <a:t> </a:t>
            </a:r>
            <a:r>
              <a:rPr lang="tr-TR" sz="2800" b="1" dirty="0" err="1"/>
              <a:t>affect</a:t>
            </a:r>
            <a:r>
              <a:rPr lang="tr-TR" sz="2800" b="1" dirty="0"/>
              <a:t> </a:t>
            </a:r>
            <a:r>
              <a:rPr lang="tr-TR" sz="2800" b="1" dirty="0" err="1"/>
              <a:t>these</a:t>
            </a:r>
            <a:r>
              <a:rPr lang="tr-TR" sz="2800" b="1" dirty="0"/>
              <a:t> </a:t>
            </a:r>
            <a:r>
              <a:rPr lang="tr-TR" sz="2800" b="1" dirty="0" err="1"/>
              <a:t>physicochemical</a:t>
            </a:r>
            <a:r>
              <a:rPr lang="tr-TR" sz="2800" b="1" dirty="0"/>
              <a:t> </a:t>
            </a:r>
            <a:r>
              <a:rPr lang="tr-TR" sz="2800" b="1" dirty="0" err="1"/>
              <a:t>changes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1034194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b="1" dirty="0" err="1"/>
              <a:t>Effect</a:t>
            </a:r>
            <a:r>
              <a:rPr lang="tr-TR" b="1" dirty="0"/>
              <a:t> of </a:t>
            </a:r>
            <a:r>
              <a:rPr lang="tr-TR" b="1" dirty="0" err="1"/>
              <a:t>oxygen</a:t>
            </a:r>
            <a:r>
              <a:rPr lang="tr-TR" b="1" dirty="0"/>
              <a:t> </a:t>
            </a:r>
            <a:r>
              <a:rPr lang="tr-TR" b="1" dirty="0" err="1"/>
              <a:t>and</a:t>
            </a:r>
            <a:r>
              <a:rPr lang="tr-TR" b="1" dirty="0"/>
              <a:t> </a:t>
            </a:r>
            <a:r>
              <a:rPr lang="tr-TR" b="1" dirty="0" err="1"/>
              <a:t>light</a:t>
            </a:r>
            <a:r>
              <a:rPr lang="tr-TR" b="1" dirty="0"/>
              <a:t> on </a:t>
            </a:r>
            <a:r>
              <a:rPr lang="tr-TR" b="1" dirty="0" err="1"/>
              <a:t>beverage</a:t>
            </a:r>
            <a:r>
              <a:rPr lang="tr-TR" b="1" dirty="0"/>
              <a:t> </a:t>
            </a:r>
            <a:r>
              <a:rPr lang="tr-TR" b="1" dirty="0" err="1"/>
              <a:t>quality</a:t>
            </a:r>
            <a:endParaRPr lang="en-US" b="1" dirty="0"/>
          </a:p>
        </p:txBody>
      </p:sp>
      <p:sp>
        <p:nvSpPr>
          <p:cNvPr id="7" name="6 İçerik Yer Tutucusu"/>
          <p:cNvSpPr>
            <a:spLocks noGrp="1"/>
          </p:cNvSpPr>
          <p:nvPr>
            <p:ph sz="quarter" idx="1"/>
          </p:nvPr>
        </p:nvSpPr>
        <p:spPr>
          <a:xfrm>
            <a:off x="0" y="1524000"/>
            <a:ext cx="3638550" cy="5334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r-TR" sz="2800" b="1" dirty="0"/>
              <a:t>   </a:t>
            </a:r>
            <a:r>
              <a:rPr lang="tr-TR" sz="2800" b="1" dirty="0" err="1"/>
              <a:t>For</a:t>
            </a:r>
            <a:r>
              <a:rPr lang="tr-TR" sz="2800" b="1" dirty="0"/>
              <a:t> </a:t>
            </a:r>
            <a:r>
              <a:rPr lang="tr-TR" sz="2800" b="1" dirty="0" err="1"/>
              <a:t>bottled</a:t>
            </a:r>
            <a:r>
              <a:rPr lang="tr-TR" sz="2800" b="1" dirty="0"/>
              <a:t> </a:t>
            </a:r>
            <a:r>
              <a:rPr lang="tr-TR" sz="2800" b="1" dirty="0" err="1"/>
              <a:t>water</a:t>
            </a:r>
            <a:r>
              <a:rPr lang="tr-TR" sz="2800" b="1" dirty="0"/>
              <a:t>; </a:t>
            </a:r>
            <a:r>
              <a:rPr lang="tr-TR" sz="2800" dirty="0" err="1"/>
              <a:t>headspace</a:t>
            </a:r>
            <a:r>
              <a:rPr lang="tr-TR" sz="2800" dirty="0"/>
              <a:t> O</a:t>
            </a:r>
            <a:r>
              <a:rPr lang="tr-TR" sz="2800" baseline="-25000" dirty="0"/>
              <a:t>2</a:t>
            </a:r>
            <a:r>
              <a:rPr lang="tr-TR" sz="2800" dirty="0"/>
              <a:t> </a:t>
            </a:r>
            <a:r>
              <a:rPr lang="tr-TR" sz="2800" dirty="0" err="1"/>
              <a:t>results</a:t>
            </a:r>
            <a:r>
              <a:rPr lang="tr-TR" sz="2800" dirty="0"/>
              <a:t> in </a:t>
            </a:r>
            <a:r>
              <a:rPr lang="tr-TR" sz="2800" b="1" dirty="0" err="1">
                <a:solidFill>
                  <a:srgbClr val="0000FF"/>
                </a:solidFill>
              </a:rPr>
              <a:t>green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appearance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formation</a:t>
            </a:r>
            <a:r>
              <a:rPr lang="tr-TR" sz="2800" b="1" dirty="0">
                <a:solidFill>
                  <a:srgbClr val="0000FF"/>
                </a:solidFill>
              </a:rPr>
              <a:t> at </a:t>
            </a:r>
            <a:r>
              <a:rPr lang="tr-TR" sz="2800" b="1" dirty="0" err="1">
                <a:solidFill>
                  <a:srgbClr val="0000FF"/>
                </a:solidFill>
              </a:rPr>
              <a:t>the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bottom</a:t>
            </a:r>
            <a:r>
              <a:rPr lang="tr-TR" sz="2800" b="1" dirty="0">
                <a:solidFill>
                  <a:srgbClr val="0000FF"/>
                </a:solidFill>
              </a:rPr>
              <a:t> of </a:t>
            </a:r>
            <a:r>
              <a:rPr lang="tr-TR" sz="2800" b="1" dirty="0" err="1">
                <a:solidFill>
                  <a:srgbClr val="0000FF"/>
                </a:solidFill>
              </a:rPr>
              <a:t>the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bottle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dirty="0" err="1"/>
              <a:t>during</a:t>
            </a:r>
            <a:r>
              <a:rPr lang="tr-TR" sz="2800" dirty="0"/>
              <a:t> </a:t>
            </a:r>
            <a:r>
              <a:rPr lang="tr-TR" sz="2800" dirty="0" err="1"/>
              <a:t>storage</a:t>
            </a:r>
            <a:r>
              <a:rPr lang="tr-TR" sz="2800" dirty="0"/>
              <a:t> </a:t>
            </a:r>
            <a:r>
              <a:rPr lang="tr-TR" sz="2800" b="1" dirty="0" err="1">
                <a:solidFill>
                  <a:srgbClr val="006600"/>
                </a:solidFill>
              </a:rPr>
              <a:t>due</a:t>
            </a:r>
            <a:r>
              <a:rPr lang="tr-TR" sz="2800" b="1" dirty="0">
                <a:solidFill>
                  <a:srgbClr val="006600"/>
                </a:solidFill>
              </a:rPr>
              <a:t> </a:t>
            </a:r>
            <a:r>
              <a:rPr lang="tr-TR" sz="2800" b="1" dirty="0" err="1">
                <a:solidFill>
                  <a:srgbClr val="006600"/>
                </a:solidFill>
              </a:rPr>
              <a:t>to</a:t>
            </a:r>
            <a:r>
              <a:rPr lang="tr-TR" sz="2800" b="1" dirty="0">
                <a:solidFill>
                  <a:srgbClr val="006600"/>
                </a:solidFill>
              </a:rPr>
              <a:t> </a:t>
            </a:r>
            <a:r>
              <a:rPr lang="tr-TR" sz="2800" b="1" dirty="0" err="1">
                <a:solidFill>
                  <a:srgbClr val="006600"/>
                </a:solidFill>
              </a:rPr>
              <a:t>development</a:t>
            </a:r>
            <a:r>
              <a:rPr lang="tr-TR" sz="2800" b="1" dirty="0">
                <a:solidFill>
                  <a:srgbClr val="006600"/>
                </a:solidFill>
              </a:rPr>
              <a:t> of </a:t>
            </a:r>
            <a:r>
              <a:rPr lang="tr-TR" sz="2800" b="1" dirty="0" err="1">
                <a:solidFill>
                  <a:srgbClr val="006600"/>
                </a:solidFill>
              </a:rPr>
              <a:t>algal</a:t>
            </a:r>
            <a:r>
              <a:rPr lang="tr-TR" sz="2800" b="1" dirty="0">
                <a:solidFill>
                  <a:srgbClr val="006600"/>
                </a:solidFill>
              </a:rPr>
              <a:t> </a:t>
            </a:r>
            <a:r>
              <a:rPr lang="tr-TR" sz="2800" b="1" dirty="0" err="1">
                <a:solidFill>
                  <a:srgbClr val="006600"/>
                </a:solidFill>
              </a:rPr>
              <a:t>spores</a:t>
            </a:r>
            <a:endParaRPr lang="tr-TR" sz="2800" b="1" dirty="0">
              <a:solidFill>
                <a:srgbClr val="006600"/>
              </a:solidFill>
            </a:endParaRPr>
          </a:p>
          <a:p>
            <a:pPr>
              <a:buNone/>
            </a:pPr>
            <a:endParaRPr lang="tr-TR" sz="2800" dirty="0"/>
          </a:p>
          <a:p>
            <a:pPr>
              <a:buNone/>
            </a:pPr>
            <a:endParaRPr lang="tr-TR" sz="2800" dirty="0"/>
          </a:p>
        </p:txBody>
      </p:sp>
      <p:sp>
        <p:nvSpPr>
          <p:cNvPr id="10" name="9 İçerik Yer Tutucusu"/>
          <p:cNvSpPr>
            <a:spLocks noGrp="1"/>
          </p:cNvSpPr>
          <p:nvPr>
            <p:ph sz="quarter" idx="2"/>
          </p:nvPr>
        </p:nvSpPr>
        <p:spPr>
          <a:xfrm>
            <a:off x="3867150" y="1524000"/>
            <a:ext cx="5276850" cy="5334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tr-TR" sz="2800" b="1" dirty="0" err="1"/>
              <a:t>For</a:t>
            </a:r>
            <a:r>
              <a:rPr lang="tr-TR" sz="2800" b="1" dirty="0"/>
              <a:t> </a:t>
            </a:r>
            <a:r>
              <a:rPr lang="tr-TR" sz="2800" b="1" dirty="0" err="1"/>
              <a:t>carbonated</a:t>
            </a:r>
            <a:r>
              <a:rPr lang="tr-TR" sz="2800" b="1" dirty="0"/>
              <a:t> </a:t>
            </a:r>
            <a:r>
              <a:rPr lang="tr-TR" sz="2800" b="1" dirty="0" err="1"/>
              <a:t>or</a:t>
            </a:r>
            <a:r>
              <a:rPr lang="tr-TR" sz="2800" b="1" dirty="0"/>
              <a:t> </a:t>
            </a:r>
            <a:r>
              <a:rPr lang="tr-TR" sz="2800" b="1" dirty="0" err="1"/>
              <a:t>non</a:t>
            </a:r>
            <a:r>
              <a:rPr lang="tr-TR" sz="2800" b="1" dirty="0"/>
              <a:t>-</a:t>
            </a:r>
            <a:r>
              <a:rPr lang="tr-TR" sz="2800" b="1" dirty="0" err="1"/>
              <a:t>carbonated</a:t>
            </a:r>
            <a:r>
              <a:rPr lang="tr-TR" sz="2800" b="1" dirty="0"/>
              <a:t> </a:t>
            </a:r>
            <a:r>
              <a:rPr lang="tr-TR" sz="2800" b="1" dirty="0" err="1"/>
              <a:t>soft</a:t>
            </a:r>
            <a:r>
              <a:rPr lang="tr-TR" sz="2800" b="1" dirty="0"/>
              <a:t> </a:t>
            </a:r>
            <a:r>
              <a:rPr lang="tr-TR" sz="2800" b="1" dirty="0" err="1"/>
              <a:t>drinks</a:t>
            </a:r>
            <a:r>
              <a:rPr lang="tr-TR" sz="2800" b="1" dirty="0"/>
              <a:t>;</a:t>
            </a:r>
          </a:p>
          <a:p>
            <a:r>
              <a:rPr lang="tr-TR" sz="2800" b="1" dirty="0" err="1">
                <a:solidFill>
                  <a:srgbClr val="C00000"/>
                </a:solidFill>
              </a:rPr>
              <a:t>Degradation</a:t>
            </a:r>
            <a:r>
              <a:rPr lang="tr-TR" sz="2800" b="1" dirty="0">
                <a:solidFill>
                  <a:srgbClr val="C00000"/>
                </a:solidFill>
              </a:rPr>
              <a:t> of </a:t>
            </a:r>
            <a:r>
              <a:rPr lang="tr-TR" sz="2800" b="1" dirty="0" err="1">
                <a:solidFill>
                  <a:srgbClr val="C00000"/>
                </a:solidFill>
              </a:rPr>
              <a:t>some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tr-TR" sz="2800" b="1" dirty="0" err="1">
                <a:solidFill>
                  <a:srgbClr val="C00000"/>
                </a:solidFill>
              </a:rPr>
              <a:t>flavor</a:t>
            </a:r>
            <a:r>
              <a:rPr lang="tr-TR" sz="2800" b="1" dirty="0">
                <a:solidFill>
                  <a:srgbClr val="C00000"/>
                </a:solidFill>
              </a:rPr>
              <a:t> </a:t>
            </a:r>
            <a:r>
              <a:rPr lang="tr-TR" sz="2800" b="1" dirty="0" err="1">
                <a:solidFill>
                  <a:srgbClr val="C00000"/>
                </a:solidFill>
              </a:rPr>
              <a:t>components</a:t>
            </a:r>
            <a:r>
              <a:rPr lang="tr-TR" sz="2800" dirty="0"/>
              <a:t> </a:t>
            </a:r>
            <a:r>
              <a:rPr lang="tr-TR" sz="2800" dirty="0" err="1"/>
              <a:t>that</a:t>
            </a:r>
            <a:r>
              <a:rPr lang="tr-TR" sz="2800" dirty="0"/>
              <a:t> </a:t>
            </a:r>
            <a:r>
              <a:rPr lang="tr-TR" sz="2800" dirty="0" err="1"/>
              <a:t>are</a:t>
            </a:r>
            <a:r>
              <a:rPr lang="tr-TR" sz="2800" dirty="0"/>
              <a:t> </a:t>
            </a:r>
            <a:r>
              <a:rPr lang="en-US" sz="2800" dirty="0"/>
              <a:t>widely used in citrus- flavored products</a:t>
            </a:r>
            <a:r>
              <a:rPr lang="tr-TR" sz="2800" dirty="0"/>
              <a:t> (</a:t>
            </a:r>
            <a:r>
              <a:rPr lang="tr-TR" sz="2800" dirty="0" err="1"/>
              <a:t>such</a:t>
            </a:r>
            <a:r>
              <a:rPr lang="tr-TR" sz="2800" dirty="0"/>
              <a:t> as </a:t>
            </a:r>
            <a:r>
              <a:rPr lang="tr-TR" sz="2800" dirty="0" err="1"/>
              <a:t>orange</a:t>
            </a:r>
            <a:r>
              <a:rPr lang="tr-TR" sz="2800" dirty="0"/>
              <a:t>, </a:t>
            </a:r>
            <a:r>
              <a:rPr lang="tr-TR" sz="2800" dirty="0" err="1"/>
              <a:t>lemon</a:t>
            </a:r>
            <a:r>
              <a:rPr lang="tr-TR" sz="2800" dirty="0"/>
              <a:t>)</a:t>
            </a:r>
          </a:p>
          <a:p>
            <a:r>
              <a:rPr lang="tr-TR" sz="2800" b="1" dirty="0" err="1">
                <a:solidFill>
                  <a:srgbClr val="0000FF"/>
                </a:solidFill>
              </a:rPr>
              <a:t>Undesirable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flavor</a:t>
            </a:r>
            <a:r>
              <a:rPr lang="tr-TR" sz="2800" b="1" dirty="0">
                <a:solidFill>
                  <a:srgbClr val="0000FF"/>
                </a:solidFill>
              </a:rPr>
              <a:t> </a:t>
            </a:r>
            <a:r>
              <a:rPr lang="tr-TR" sz="2800" b="1" dirty="0" err="1">
                <a:solidFill>
                  <a:srgbClr val="0000FF"/>
                </a:solidFill>
              </a:rPr>
              <a:t>formation</a:t>
            </a:r>
            <a:endParaRPr lang="tr-TR" sz="2800" b="1" dirty="0">
              <a:solidFill>
                <a:srgbClr val="0000FF"/>
              </a:solidFill>
            </a:endParaRPr>
          </a:p>
          <a:p>
            <a:r>
              <a:rPr lang="tr-TR" sz="2800" b="1" dirty="0" err="1">
                <a:solidFill>
                  <a:srgbClr val="006600"/>
                </a:solidFill>
              </a:rPr>
              <a:t>Degradation</a:t>
            </a:r>
            <a:r>
              <a:rPr lang="tr-TR" sz="2800" b="1" dirty="0">
                <a:solidFill>
                  <a:srgbClr val="006600"/>
                </a:solidFill>
              </a:rPr>
              <a:t> of </a:t>
            </a:r>
            <a:r>
              <a:rPr lang="tr-TR" sz="2800" b="1" dirty="0" err="1">
                <a:solidFill>
                  <a:srgbClr val="006600"/>
                </a:solidFill>
              </a:rPr>
              <a:t>color</a:t>
            </a:r>
            <a:r>
              <a:rPr lang="tr-TR" sz="2800" b="1" dirty="0">
                <a:solidFill>
                  <a:srgbClr val="006600"/>
                </a:solidFill>
              </a:rPr>
              <a:t> </a:t>
            </a:r>
            <a:r>
              <a:rPr lang="tr-TR" sz="2800" b="1" dirty="0" err="1">
                <a:solidFill>
                  <a:srgbClr val="006600"/>
                </a:solidFill>
              </a:rPr>
              <a:t>compounds</a:t>
            </a:r>
            <a:r>
              <a:rPr lang="tr-TR" sz="2800" b="1" dirty="0">
                <a:solidFill>
                  <a:srgbClr val="006600"/>
                </a:solidFill>
              </a:rPr>
              <a:t> (</a:t>
            </a:r>
            <a:r>
              <a:rPr lang="tr-TR" sz="2800" b="1" dirty="0" err="1">
                <a:solidFill>
                  <a:srgbClr val="006600"/>
                </a:solidFill>
              </a:rPr>
              <a:t>especially</a:t>
            </a:r>
            <a:r>
              <a:rPr lang="tr-TR" sz="2800" b="1" dirty="0">
                <a:solidFill>
                  <a:srgbClr val="006600"/>
                </a:solidFill>
              </a:rPr>
              <a:t> </a:t>
            </a:r>
            <a:r>
              <a:rPr lang="tr-TR" sz="2800" b="1" dirty="0" err="1">
                <a:solidFill>
                  <a:srgbClr val="006600"/>
                </a:solidFill>
              </a:rPr>
              <a:t>yellow</a:t>
            </a:r>
            <a:r>
              <a:rPr lang="tr-TR" sz="2800" b="1" dirty="0">
                <a:solidFill>
                  <a:srgbClr val="006600"/>
                </a:solidFill>
              </a:rPr>
              <a:t>, </a:t>
            </a:r>
            <a:r>
              <a:rPr lang="tr-TR" sz="2800" b="1" dirty="0" err="1">
                <a:solidFill>
                  <a:srgbClr val="006600"/>
                </a:solidFill>
              </a:rPr>
              <a:t>orange</a:t>
            </a:r>
            <a:r>
              <a:rPr lang="tr-TR" sz="2800" b="1" dirty="0">
                <a:solidFill>
                  <a:srgbClr val="006600"/>
                </a:solidFill>
              </a:rPr>
              <a:t>, </a:t>
            </a:r>
            <a:r>
              <a:rPr lang="tr-TR" sz="2800" b="1" dirty="0" err="1">
                <a:solidFill>
                  <a:srgbClr val="006600"/>
                </a:solidFill>
              </a:rPr>
              <a:t>red</a:t>
            </a:r>
            <a:r>
              <a:rPr lang="tr-TR" sz="2800" b="1" dirty="0">
                <a:solidFill>
                  <a:srgbClr val="006600"/>
                </a:solidFill>
              </a:rPr>
              <a:t>)</a:t>
            </a:r>
            <a:r>
              <a:rPr lang="tr-TR" sz="2800" dirty="0"/>
              <a:t>, </a:t>
            </a:r>
            <a:r>
              <a:rPr lang="tr-TR" sz="2800" dirty="0" err="1"/>
              <a:t>which</a:t>
            </a:r>
            <a:r>
              <a:rPr lang="tr-TR" sz="2800" dirty="0"/>
              <a:t> </a:t>
            </a:r>
            <a:r>
              <a:rPr lang="tr-TR" sz="2800" dirty="0" err="1"/>
              <a:t>results</a:t>
            </a:r>
            <a:r>
              <a:rPr lang="tr-TR" sz="2800" dirty="0"/>
              <a:t> in </a:t>
            </a:r>
            <a:r>
              <a:rPr lang="tr-TR" sz="2800" dirty="0" err="1"/>
              <a:t>bleaching</a:t>
            </a:r>
            <a:r>
              <a:rPr lang="tr-TR" sz="2800" dirty="0"/>
              <a:t> </a:t>
            </a:r>
            <a:r>
              <a:rPr lang="tr-TR" sz="2800" dirty="0" err="1"/>
              <a:t>effect</a:t>
            </a:r>
            <a:endParaRPr lang="tr-TR" sz="2800" dirty="0"/>
          </a:p>
        </p:txBody>
      </p:sp>
      <p:sp>
        <p:nvSpPr>
          <p:cNvPr id="8" name="7 Veri Yer Tutucusu"/>
          <p:cNvSpPr>
            <a:spLocks noGrp="1"/>
          </p:cNvSpPr>
          <p:nvPr>
            <p:ph type="dt" sz="half" idx="15"/>
          </p:nvPr>
        </p:nvSpPr>
        <p:spPr>
          <a:xfrm>
            <a:off x="6477000" y="6492875"/>
            <a:ext cx="2667000" cy="365125"/>
          </a:xfrm>
        </p:spPr>
        <p:txBody>
          <a:bodyPr/>
          <a:lstStyle/>
          <a:p>
            <a:pPr algn="r"/>
            <a:fld id="{C1CDB624-E152-4E55-AFD9-4281C9498B1B}" type="datetime1">
              <a:rPr lang="en-US" smtClean="0"/>
              <a:pPr algn="r"/>
              <a:t>5/25/2021</a:t>
            </a:fld>
            <a:endParaRPr lang="tr-TR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6"/>
          </p:nvPr>
        </p:nvSpPr>
        <p:spPr/>
        <p:txBody>
          <a:bodyPr>
            <a:normAutofit fontScale="85000" lnSpcReduction="20000"/>
          </a:bodyPr>
          <a:lstStyle/>
          <a:p>
            <a:fld id="{8818866D-0444-4E98-9157-10C2F682FBB5}" type="slidenum">
              <a:rPr lang="tr-TR" smtClean="0"/>
              <a:pPr/>
              <a:t>9</a:t>
            </a:fld>
            <a:endParaRPr lang="tr-TR"/>
          </a:p>
        </p:txBody>
      </p:sp>
      <p:sp>
        <p:nvSpPr>
          <p:cNvPr id="9" name="8 Altbilgi Yer Tutucusu"/>
          <p:cNvSpPr>
            <a:spLocks noGrp="1"/>
          </p:cNvSpPr>
          <p:nvPr>
            <p:ph type="ftr" sz="quarter" idx="17"/>
          </p:nvPr>
        </p:nvSpPr>
        <p:spPr>
          <a:xfrm>
            <a:off x="3722917" y="6248206"/>
            <a:ext cx="5421083" cy="365125"/>
          </a:xfrm>
        </p:spPr>
        <p:txBody>
          <a:bodyPr/>
          <a:lstStyle/>
          <a:p>
            <a:r>
              <a:rPr lang="tr-TR" dirty="0"/>
              <a:t>FDE 216-FP</a:t>
            </a:r>
          </a:p>
        </p:txBody>
      </p:sp>
    </p:spTree>
    <p:extLst>
      <p:ext uri="{BB962C8B-B14F-4D97-AF65-F5344CB8AC3E}">
        <p14:creationId xmlns:p14="http://schemas.microsoft.com/office/powerpoint/2010/main" val="10341948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ema1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rtalam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rtalam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a1" id="{005357E7-7BEA-4C74-8819-0CB2BA17BD93}" vid="{96F88C32-EFC1-446C-B134-B01439C4B61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Tema1</Template>
  <TotalTime>3718</TotalTime>
  <Words>2143</Words>
  <Application>Microsoft Office PowerPoint</Application>
  <PresentationFormat>Ekran Gösterisi (4:3)</PresentationFormat>
  <Paragraphs>269</Paragraphs>
  <Slides>32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32</vt:i4>
      </vt:variant>
    </vt:vector>
  </HeadingPairs>
  <TitlesOfParts>
    <vt:vector size="38" baseType="lpstr">
      <vt:lpstr>Arial</vt:lpstr>
      <vt:lpstr>Calibri</vt:lpstr>
      <vt:lpstr>Tw Cen MT</vt:lpstr>
      <vt:lpstr>Wingdings</vt:lpstr>
      <vt:lpstr>Wingdings 2</vt:lpstr>
      <vt:lpstr>Tema1</vt:lpstr>
      <vt:lpstr>PACKAGING of beverages</vt:lpstr>
      <vt:lpstr>Diversity of beverages</vt:lpstr>
      <vt:lpstr>Diversity of beverages</vt:lpstr>
      <vt:lpstr>Diversity of beverages</vt:lpstr>
      <vt:lpstr>WHAT ARE QUALITY CHANGES ? </vt:lpstr>
      <vt:lpstr>Summary of indices of failure</vt:lpstr>
      <vt:lpstr>1) Physical deterioration</vt:lpstr>
      <vt:lpstr>2) Physicochemical deterioration</vt:lpstr>
      <vt:lpstr>Effect of oxygen and light on beverage quality</vt:lpstr>
      <vt:lpstr>What is the solution for oxidation?</vt:lpstr>
      <vt:lpstr>Effect of heat on beverage quality</vt:lpstr>
      <vt:lpstr>3) Microbial deterioration</vt:lpstr>
      <vt:lpstr>How microbial changes are prevented?</vt:lpstr>
      <vt:lpstr>PowerPoint Sunusu</vt:lpstr>
      <vt:lpstr>Metal containers</vt:lpstr>
      <vt:lpstr>Glass containers</vt:lpstr>
      <vt:lpstr>Plastic bottles (PET bottles) </vt:lpstr>
      <vt:lpstr>PowerPoint Sunusu</vt:lpstr>
      <vt:lpstr>Closures for beverage containers</vt:lpstr>
      <vt:lpstr>PACKAGING of vegetable oıls</vt:lpstr>
      <vt:lpstr>Sources of vegetable oil</vt:lpstr>
      <vt:lpstr>DETERIORATIVE REACTIONS IN VEGETABLE OILS</vt:lpstr>
      <vt:lpstr>What are deteriorative reactions?</vt:lpstr>
      <vt:lpstr>Deteriorative reactions</vt:lpstr>
      <vt:lpstr>Deteriorative reactions</vt:lpstr>
      <vt:lpstr>Deteriorative reactions</vt:lpstr>
      <vt:lpstr>PowerPoint Sunusu</vt:lpstr>
      <vt:lpstr>Types of packaging for vegetable oils</vt:lpstr>
      <vt:lpstr>General requirements of packaging material for vegetable oil</vt:lpstr>
      <vt:lpstr>General requirements of packaging material for vegetable oil</vt:lpstr>
      <vt:lpstr>General requirements of packaging material for vegetable oil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FDE 216                                  food packagıng</dc:title>
  <dc:creator>Windows Kullanıcısı</dc:creator>
  <cp:lastModifiedBy>EDA DEMİROK SONCU</cp:lastModifiedBy>
  <cp:revision>271</cp:revision>
  <dcterms:created xsi:type="dcterms:W3CDTF">2020-02-11T12:23:21Z</dcterms:created>
  <dcterms:modified xsi:type="dcterms:W3CDTF">2021-05-25T10:23:21Z</dcterms:modified>
</cp:coreProperties>
</file>