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4"/>
  </p:notesMasterIdLst>
  <p:sldIdLst>
    <p:sldId id="257" r:id="rId2"/>
    <p:sldId id="371" r:id="rId3"/>
    <p:sldId id="372" r:id="rId4"/>
    <p:sldId id="373" r:id="rId5"/>
    <p:sldId id="327" r:id="rId6"/>
    <p:sldId id="374" r:id="rId7"/>
    <p:sldId id="328" r:id="rId8"/>
    <p:sldId id="367" r:id="rId9"/>
    <p:sldId id="368" r:id="rId10"/>
    <p:sldId id="369" r:id="rId11"/>
    <p:sldId id="370" r:id="rId12"/>
    <p:sldId id="375" r:id="rId13"/>
    <p:sldId id="383" r:id="rId14"/>
    <p:sldId id="342" r:id="rId15"/>
    <p:sldId id="376" r:id="rId16"/>
    <p:sldId id="384" r:id="rId17"/>
    <p:sldId id="379" r:id="rId18"/>
    <p:sldId id="380" r:id="rId19"/>
    <p:sldId id="378" r:id="rId20"/>
    <p:sldId id="360" r:id="rId21"/>
    <p:sldId id="381" r:id="rId22"/>
    <p:sldId id="393" r:id="rId23"/>
    <p:sldId id="382" r:id="rId24"/>
    <p:sldId id="385" r:id="rId25"/>
    <p:sldId id="386" r:id="rId26"/>
    <p:sldId id="394" r:id="rId27"/>
    <p:sldId id="366" r:id="rId28"/>
    <p:sldId id="387" r:id="rId29"/>
    <p:sldId id="388" r:id="rId30"/>
    <p:sldId id="389" r:id="rId31"/>
    <p:sldId id="390" r:id="rId32"/>
    <p:sldId id="277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eb385fbd599c2de" providerId="LiveId" clId="{11669893-AC3C-4EFD-AB5A-520F83C374C4}"/>
    <pc:docChg chg="modSld">
      <pc:chgData name="" userId="6eb385fbd599c2de" providerId="LiveId" clId="{11669893-AC3C-4EFD-AB5A-520F83C374C4}" dt="2021-05-25T10:16:27.645" v="21" actId="20577"/>
      <pc:docMkLst>
        <pc:docMk/>
      </pc:docMkLst>
      <pc:sldChg chg="modSp">
        <pc:chgData name="" userId="6eb385fbd599c2de" providerId="LiveId" clId="{11669893-AC3C-4EFD-AB5A-520F83C374C4}" dt="2021-05-25T10:16:27.645" v="21" actId="20577"/>
        <pc:sldMkLst>
          <pc:docMk/>
          <pc:sldMk cId="4171362958" sldId="360"/>
        </pc:sldMkLst>
        <pc:spChg chg="mod">
          <ac:chgData name="" userId="6eb385fbd599c2de" providerId="LiveId" clId="{11669893-AC3C-4EFD-AB5A-520F83C374C4}" dt="2021-05-25T10:16:27.645" v="21" actId="20577"/>
          <ac:spMkLst>
            <pc:docMk/>
            <pc:sldMk cId="4171362958" sldId="360"/>
            <ac:spMk id="2" creationId="{00000000-0000-0000-0000-000000000000}"/>
          </ac:spMkLst>
        </pc:spChg>
      </pc:sldChg>
      <pc:sldChg chg="modSp">
        <pc:chgData name="" userId="6eb385fbd599c2de" providerId="LiveId" clId="{11669893-AC3C-4EFD-AB5A-520F83C374C4}" dt="2021-05-25T10:13:40.081" v="19" actId="20577"/>
        <pc:sldMkLst>
          <pc:docMk/>
          <pc:sldMk cId="1034194838" sldId="376"/>
        </pc:sldMkLst>
        <pc:graphicFrameChg chg="modGraphic">
          <ac:chgData name="" userId="6eb385fbd599c2de" providerId="LiveId" clId="{11669893-AC3C-4EFD-AB5A-520F83C374C4}" dt="2021-05-25T10:13:40.081" v="19" actId="20577"/>
          <ac:graphicFrameMkLst>
            <pc:docMk/>
            <pc:sldMk cId="1034194838" sldId="376"/>
            <ac:graphicFrameMk id="7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7EC3A7-D815-4941-BA11-C4B05B5B2D38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2F9F7-2154-4FF4-A5B6-CD427F3B2732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8F8B377-3BD7-4D62-A5F2-4C3D6DF4C3B0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1807-4F15-4BCD-BCD3-327C2D3ABF99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53C-1D5C-4810-BFC6-120B0EC5C8DE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5153E53-1D5C-4D17-9CEE-2939BBAB07C1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4D5A0AB-CE4A-45E5-A7B5-FD7763201396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6C94-4E3A-4F45-8346-A642D02C041D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A955-6C41-456A-83DD-252F4AF20156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F4B5-C77B-47AD-A0C2-9CFEC10F9876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0C082ED-1B5E-4E0B-960D-DDECA75A5805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77E649-0496-4E9D-97EC-916438113347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/>
              <a:t>PACKAGING of </a:t>
            </a:r>
            <a:r>
              <a:rPr lang="tr-TR" sz="7200" b="1" dirty="0" err="1"/>
              <a:t>beverages</a:t>
            </a:r>
            <a:endParaRPr lang="tr-TR" sz="6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Fde</a:t>
            </a:r>
            <a:r>
              <a:rPr lang="tr-TR" sz="2400" b="1" dirty="0">
                <a:solidFill>
                  <a:schemeClr val="tx1"/>
                </a:solidFill>
              </a:rPr>
              <a:t> 216 </a:t>
            </a:r>
            <a:r>
              <a:rPr lang="tr-TR" sz="2400" b="1" dirty="0" err="1">
                <a:solidFill>
                  <a:schemeClr val="tx1"/>
                </a:solidFill>
              </a:rPr>
              <a:t>food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solution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oxidation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options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prevention</a:t>
            </a:r>
            <a:r>
              <a:rPr lang="tr-TR" sz="2800" dirty="0"/>
              <a:t> of </a:t>
            </a:r>
            <a:r>
              <a:rPr lang="tr-TR" sz="2800" dirty="0" err="1"/>
              <a:t>oxygen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light</a:t>
            </a:r>
            <a:r>
              <a:rPr lang="tr-TR" sz="2800" dirty="0"/>
              <a:t> </a:t>
            </a:r>
            <a:r>
              <a:rPr lang="tr-TR" sz="2800" dirty="0" err="1"/>
              <a:t>induced</a:t>
            </a:r>
            <a:r>
              <a:rPr lang="tr-TR" sz="2800" dirty="0"/>
              <a:t> </a:t>
            </a:r>
            <a:r>
              <a:rPr lang="tr-TR" sz="2800" dirty="0" err="1"/>
              <a:t>oxidation</a:t>
            </a:r>
            <a:endParaRPr lang="tr-TR" sz="2800" dirty="0"/>
          </a:p>
          <a:p>
            <a:pPr lvl="2"/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use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ascorbic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acid</a:t>
            </a:r>
            <a:r>
              <a:rPr lang="tr-TR" sz="2800" dirty="0"/>
              <a:t>, as O</a:t>
            </a:r>
            <a:r>
              <a:rPr lang="tr-TR" sz="2800" baseline="-25000" dirty="0"/>
              <a:t>2</a:t>
            </a:r>
            <a:r>
              <a:rPr lang="tr-TR" sz="2800" dirty="0"/>
              <a:t> </a:t>
            </a:r>
            <a:r>
              <a:rPr lang="tr-TR" sz="2800" dirty="0" err="1"/>
              <a:t>scavenger</a:t>
            </a:r>
            <a:endParaRPr lang="tr-TR" sz="2800" dirty="0"/>
          </a:p>
          <a:p>
            <a:pPr lvl="2"/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use</a:t>
            </a:r>
            <a:r>
              <a:rPr lang="tr-TR" sz="2800" b="1" dirty="0"/>
              <a:t> of </a:t>
            </a:r>
            <a:r>
              <a:rPr lang="tr-TR" sz="2800" b="1" dirty="0" err="1"/>
              <a:t>antioxidants</a:t>
            </a:r>
            <a:endParaRPr lang="tr-TR" sz="2800" b="1" dirty="0"/>
          </a:p>
          <a:p>
            <a:pPr lvl="2"/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use</a:t>
            </a:r>
            <a:r>
              <a:rPr lang="tr-TR" sz="2800" b="1" dirty="0">
                <a:solidFill>
                  <a:srgbClr val="C00000"/>
                </a:solidFill>
              </a:rPr>
              <a:t> of metal </a:t>
            </a:r>
            <a:r>
              <a:rPr lang="tr-TR" sz="2800" b="1" dirty="0" err="1">
                <a:solidFill>
                  <a:srgbClr val="C00000"/>
                </a:solidFill>
              </a:rPr>
              <a:t>containers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have</a:t>
            </a:r>
            <a:r>
              <a:rPr lang="tr-TR" sz="2800" dirty="0"/>
              <a:t> no-</a:t>
            </a:r>
            <a:r>
              <a:rPr lang="tr-TR" sz="2800" dirty="0" err="1"/>
              <a:t>light</a:t>
            </a:r>
            <a:r>
              <a:rPr lang="tr-TR" sz="2800" dirty="0"/>
              <a:t> </a:t>
            </a:r>
            <a:r>
              <a:rPr lang="tr-TR" sz="2800" dirty="0" err="1"/>
              <a:t>transmission</a:t>
            </a:r>
            <a:r>
              <a:rPr lang="tr-TR" sz="2800" dirty="0"/>
              <a:t>, </a:t>
            </a:r>
          </a:p>
          <a:p>
            <a:pPr lvl="2"/>
            <a:r>
              <a:rPr lang="tr-TR" sz="2800" b="1" dirty="0" err="1">
                <a:solidFill>
                  <a:srgbClr val="006600"/>
                </a:solidFill>
              </a:rPr>
              <a:t>The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use</a:t>
            </a:r>
            <a:r>
              <a:rPr lang="tr-TR" sz="2800" b="1" dirty="0">
                <a:solidFill>
                  <a:srgbClr val="006600"/>
                </a:solidFill>
              </a:rPr>
              <a:t> of </a:t>
            </a:r>
            <a:r>
              <a:rPr lang="tr-TR" sz="2800" b="1" dirty="0" err="1">
                <a:solidFill>
                  <a:srgbClr val="006600"/>
                </a:solidFill>
              </a:rPr>
              <a:t>colored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bottles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tinted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) can minimize </a:t>
            </a:r>
            <a:r>
              <a:rPr lang="tr-TR" sz="2800" dirty="0" err="1"/>
              <a:t>light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oxygen</a:t>
            </a:r>
            <a:r>
              <a:rPr lang="tr-TR" sz="2800" dirty="0"/>
              <a:t>-</a:t>
            </a:r>
            <a:r>
              <a:rPr lang="tr-TR" sz="2800" dirty="0" err="1"/>
              <a:t>induced</a:t>
            </a:r>
            <a:r>
              <a:rPr lang="tr-TR" sz="2800" dirty="0"/>
              <a:t> </a:t>
            </a:r>
            <a:r>
              <a:rPr lang="tr-TR" sz="2800" dirty="0" err="1"/>
              <a:t>reactions</a:t>
            </a:r>
            <a:endParaRPr lang="tr-TR" sz="2800" dirty="0"/>
          </a:p>
          <a:p>
            <a:pPr lvl="2"/>
            <a:r>
              <a:rPr lang="tr-TR" sz="2800" b="1" dirty="0">
                <a:solidFill>
                  <a:srgbClr val="0000FF"/>
                </a:solidFill>
              </a:rPr>
              <a:t>D</a:t>
            </a:r>
            <a:r>
              <a:rPr lang="en-US" sz="2800" b="1" dirty="0" err="1">
                <a:solidFill>
                  <a:srgbClr val="0000FF"/>
                </a:solidFill>
              </a:rPr>
              <a:t>uring</a:t>
            </a:r>
            <a:r>
              <a:rPr lang="en-US" sz="2800" b="1" dirty="0">
                <a:solidFill>
                  <a:srgbClr val="0000FF"/>
                </a:solidFill>
              </a:rPr>
              <a:t> product mixing and packaging</a:t>
            </a:r>
            <a:r>
              <a:rPr lang="tr-TR" sz="2800" b="1" dirty="0">
                <a:solidFill>
                  <a:srgbClr val="0000FF"/>
                </a:solidFill>
              </a:rPr>
              <a:t>, </a:t>
            </a:r>
            <a:r>
              <a:rPr lang="tr-TR" sz="2800" b="1" dirty="0" err="1">
                <a:solidFill>
                  <a:srgbClr val="0000FF"/>
                </a:solidFill>
              </a:rPr>
              <a:t>prevention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oxygen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ingress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Effect</a:t>
            </a:r>
            <a:r>
              <a:rPr lang="tr-TR" b="1" dirty="0"/>
              <a:t> of </a:t>
            </a:r>
            <a:r>
              <a:rPr lang="tr-TR" b="1" dirty="0" err="1"/>
              <a:t>heat</a:t>
            </a:r>
            <a:r>
              <a:rPr lang="tr-TR" b="1" dirty="0"/>
              <a:t> on </a:t>
            </a:r>
            <a:r>
              <a:rPr lang="tr-TR" b="1" dirty="0" err="1"/>
              <a:t>beverage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47650" y="1600200"/>
            <a:ext cx="8518398" cy="4495800"/>
          </a:xfrm>
        </p:spPr>
        <p:txBody>
          <a:bodyPr>
            <a:noAutofit/>
          </a:bodyPr>
          <a:lstStyle/>
          <a:p>
            <a:r>
              <a:rPr lang="en-US" sz="2700" dirty="0"/>
              <a:t>Depending on the type of product and its ingredients, pasteurization may be necessary to ensure</a:t>
            </a:r>
            <a:r>
              <a:rPr lang="tr-TR" sz="2700" dirty="0"/>
              <a:t> </a:t>
            </a:r>
            <a:r>
              <a:rPr lang="tr-TR" sz="2700" dirty="0" err="1"/>
              <a:t>microbiological</a:t>
            </a:r>
            <a:r>
              <a:rPr lang="tr-TR" sz="2700" dirty="0"/>
              <a:t> </a:t>
            </a:r>
            <a:r>
              <a:rPr lang="tr-TR" sz="2700" dirty="0" err="1"/>
              <a:t>stability</a:t>
            </a:r>
            <a:r>
              <a:rPr lang="tr-TR" sz="2700" dirty="0"/>
              <a:t> </a:t>
            </a:r>
            <a:r>
              <a:rPr lang="tr-TR" sz="2700" dirty="0" err="1"/>
              <a:t>for</a:t>
            </a:r>
            <a:r>
              <a:rPr lang="tr-TR" sz="2700" dirty="0"/>
              <a:t> </a:t>
            </a:r>
            <a:r>
              <a:rPr lang="tr-TR" sz="2700" dirty="0" err="1"/>
              <a:t>espeacially</a:t>
            </a:r>
            <a:r>
              <a:rPr lang="tr-TR" sz="2700" dirty="0"/>
              <a:t> </a:t>
            </a:r>
            <a:r>
              <a:rPr lang="tr-TR" sz="2700" dirty="0" err="1"/>
              <a:t>non</a:t>
            </a:r>
            <a:r>
              <a:rPr lang="tr-TR" sz="2700" dirty="0"/>
              <a:t>-</a:t>
            </a:r>
            <a:r>
              <a:rPr lang="tr-TR" sz="2700" dirty="0" err="1"/>
              <a:t>carbonated</a:t>
            </a:r>
            <a:r>
              <a:rPr lang="tr-TR" sz="2700" dirty="0"/>
              <a:t> </a:t>
            </a:r>
            <a:r>
              <a:rPr lang="tr-TR" sz="2700" dirty="0" err="1"/>
              <a:t>soft</a:t>
            </a:r>
            <a:r>
              <a:rPr lang="tr-TR" sz="2700" dirty="0"/>
              <a:t> </a:t>
            </a:r>
            <a:r>
              <a:rPr lang="tr-TR" sz="2700" dirty="0" err="1"/>
              <a:t>drinks</a:t>
            </a:r>
            <a:endParaRPr lang="tr-TR" sz="2700" dirty="0"/>
          </a:p>
          <a:p>
            <a:r>
              <a:rPr lang="tr-TR" sz="2700" dirty="0" err="1"/>
              <a:t>For</a:t>
            </a:r>
            <a:r>
              <a:rPr lang="tr-TR" sz="2700" dirty="0"/>
              <a:t> </a:t>
            </a:r>
            <a:r>
              <a:rPr lang="tr-TR" sz="2700" dirty="0" err="1"/>
              <a:t>this</a:t>
            </a:r>
            <a:r>
              <a:rPr lang="tr-TR" sz="2700" dirty="0"/>
              <a:t> </a:t>
            </a:r>
            <a:r>
              <a:rPr lang="tr-TR" sz="2700" dirty="0" err="1"/>
              <a:t>heat</a:t>
            </a:r>
            <a:r>
              <a:rPr lang="tr-TR" sz="2700" dirty="0"/>
              <a:t> </a:t>
            </a:r>
            <a:r>
              <a:rPr lang="tr-TR" sz="2700" dirty="0" err="1"/>
              <a:t>treatment</a:t>
            </a:r>
            <a:r>
              <a:rPr lang="tr-TR" sz="2700" dirty="0"/>
              <a:t>; </a:t>
            </a:r>
          </a:p>
          <a:p>
            <a:pPr lvl="2"/>
            <a:r>
              <a:rPr lang="tr-TR" sz="2700" b="1" dirty="0">
                <a:solidFill>
                  <a:srgbClr val="C00000"/>
                </a:solidFill>
              </a:rPr>
              <a:t>Time-</a:t>
            </a:r>
            <a:r>
              <a:rPr lang="tr-TR" sz="2700" b="1" dirty="0" err="1">
                <a:solidFill>
                  <a:srgbClr val="C00000"/>
                </a:solidFill>
              </a:rPr>
              <a:t>temperature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condition</a:t>
            </a:r>
            <a:r>
              <a:rPr lang="tr-TR" sz="2700" b="1" dirty="0">
                <a:solidFill>
                  <a:srgbClr val="C00000"/>
                </a:solidFill>
              </a:rPr>
              <a:t> is </a:t>
            </a:r>
            <a:r>
              <a:rPr lang="tr-TR" sz="2700" b="1" dirty="0" err="1">
                <a:solidFill>
                  <a:srgbClr val="C00000"/>
                </a:solidFill>
              </a:rPr>
              <a:t>important</a:t>
            </a:r>
            <a:r>
              <a:rPr lang="tr-TR" sz="2700" dirty="0"/>
              <a:t>. </a:t>
            </a:r>
            <a:r>
              <a:rPr lang="tr-TR" sz="2700" dirty="0" err="1"/>
              <a:t>In</a:t>
            </a:r>
            <a:r>
              <a:rPr lang="tr-TR" sz="2700" dirty="0"/>
              <a:t> general </a:t>
            </a:r>
            <a:r>
              <a:rPr lang="tr-TR" sz="2700" b="1" dirty="0"/>
              <a:t>HTST (</a:t>
            </a:r>
            <a:r>
              <a:rPr lang="tr-TR" sz="2700" b="1" dirty="0" err="1"/>
              <a:t>high</a:t>
            </a:r>
            <a:r>
              <a:rPr lang="tr-TR" sz="2700" b="1" dirty="0"/>
              <a:t> </a:t>
            </a:r>
            <a:r>
              <a:rPr lang="tr-TR" sz="2700" b="1" dirty="0" err="1"/>
              <a:t>temperature</a:t>
            </a:r>
            <a:r>
              <a:rPr lang="tr-TR" sz="2700" b="1" dirty="0"/>
              <a:t> </a:t>
            </a:r>
            <a:r>
              <a:rPr lang="tr-TR" sz="2700" b="1" dirty="0" err="1"/>
              <a:t>short</a:t>
            </a:r>
            <a:r>
              <a:rPr lang="tr-TR" sz="2700" b="1" dirty="0"/>
              <a:t> time) </a:t>
            </a:r>
            <a:r>
              <a:rPr lang="tr-TR" sz="2700" dirty="0" err="1"/>
              <a:t>process</a:t>
            </a:r>
            <a:r>
              <a:rPr lang="tr-TR" sz="2700" dirty="0"/>
              <a:t> is </a:t>
            </a:r>
            <a:r>
              <a:rPr lang="tr-TR" sz="2700" dirty="0" err="1"/>
              <a:t>preferred</a:t>
            </a:r>
            <a:endParaRPr lang="tr-TR" sz="2700" dirty="0"/>
          </a:p>
          <a:p>
            <a:pPr lvl="2"/>
            <a:r>
              <a:rPr lang="tr-TR" sz="2700" b="1" dirty="0" err="1">
                <a:solidFill>
                  <a:srgbClr val="0000FF"/>
                </a:solidFill>
              </a:rPr>
              <a:t>Immediate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cooling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just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after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pasteurization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dirty="0"/>
              <a:t>is </a:t>
            </a:r>
            <a:r>
              <a:rPr lang="tr-TR" sz="2700" dirty="0" err="1"/>
              <a:t>also</a:t>
            </a:r>
            <a:r>
              <a:rPr lang="tr-TR" sz="2700" dirty="0"/>
              <a:t> </a:t>
            </a:r>
            <a:r>
              <a:rPr lang="tr-TR" sz="2700" dirty="0" err="1"/>
              <a:t>important</a:t>
            </a:r>
            <a:endParaRPr lang="tr-TR" sz="2700" dirty="0"/>
          </a:p>
          <a:p>
            <a:r>
              <a:rPr lang="tr-TR" sz="2700" dirty="0" err="1"/>
              <a:t>If</a:t>
            </a:r>
            <a:r>
              <a:rPr lang="tr-TR" sz="2700" dirty="0"/>
              <a:t> </a:t>
            </a:r>
            <a:r>
              <a:rPr lang="tr-TR" sz="2700" dirty="0" err="1"/>
              <a:t>improper</a:t>
            </a:r>
            <a:r>
              <a:rPr lang="tr-TR" sz="2700" dirty="0"/>
              <a:t> </a:t>
            </a:r>
            <a:r>
              <a:rPr lang="tr-TR" sz="2700" dirty="0" err="1"/>
              <a:t>conditions</a:t>
            </a:r>
            <a:r>
              <a:rPr lang="tr-TR" sz="2700" dirty="0"/>
              <a:t> </a:t>
            </a:r>
            <a:r>
              <a:rPr lang="tr-TR" sz="2700" dirty="0" err="1"/>
              <a:t>are</a:t>
            </a:r>
            <a:r>
              <a:rPr lang="tr-TR" sz="2700" dirty="0"/>
              <a:t> </a:t>
            </a:r>
            <a:r>
              <a:rPr lang="tr-TR" sz="2700" dirty="0" err="1"/>
              <a:t>used</a:t>
            </a:r>
            <a:r>
              <a:rPr lang="tr-TR" sz="2700" dirty="0"/>
              <a:t> </a:t>
            </a:r>
            <a:r>
              <a:rPr lang="tr-TR" sz="2700" dirty="0" err="1"/>
              <a:t>for</a:t>
            </a:r>
            <a:r>
              <a:rPr lang="tr-TR" sz="2700" dirty="0"/>
              <a:t> </a:t>
            </a:r>
            <a:r>
              <a:rPr lang="tr-TR" sz="2700" dirty="0" err="1"/>
              <a:t>pasteurization</a:t>
            </a:r>
            <a:r>
              <a:rPr lang="tr-TR" sz="2700" dirty="0"/>
              <a:t>, </a:t>
            </a:r>
            <a:r>
              <a:rPr lang="tr-TR" sz="2700" b="1" dirty="0" err="1">
                <a:solidFill>
                  <a:srgbClr val="C00000"/>
                </a:solidFill>
              </a:rPr>
              <a:t>cooked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flavor</a:t>
            </a:r>
            <a:r>
              <a:rPr lang="tr-TR" sz="2700" dirty="0"/>
              <a:t> </a:t>
            </a:r>
            <a:r>
              <a:rPr lang="tr-TR" sz="2700" dirty="0" err="1"/>
              <a:t>or</a:t>
            </a:r>
            <a:r>
              <a:rPr lang="tr-TR" sz="2700" dirty="0"/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darkened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color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dirty="0" err="1"/>
              <a:t>are</a:t>
            </a:r>
            <a:r>
              <a:rPr lang="tr-TR" sz="2700" dirty="0"/>
              <a:t> </a:t>
            </a:r>
            <a:r>
              <a:rPr lang="tr-TR" sz="2700" dirty="0" err="1"/>
              <a:t>formed</a:t>
            </a:r>
            <a:r>
              <a:rPr lang="tr-TR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3) </a:t>
            </a:r>
            <a:r>
              <a:rPr lang="tr-TR" b="1" dirty="0" err="1"/>
              <a:t>Microbial</a:t>
            </a:r>
            <a:r>
              <a:rPr lang="tr-TR" b="1" dirty="0"/>
              <a:t> </a:t>
            </a:r>
            <a:r>
              <a:rPr lang="tr-TR" b="1" dirty="0" err="1"/>
              <a:t>deterioration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194548" cy="4495800"/>
          </a:xfrm>
        </p:spPr>
        <p:txBody>
          <a:bodyPr>
            <a:noAutofit/>
          </a:bodyPr>
          <a:lstStyle/>
          <a:p>
            <a:r>
              <a:rPr lang="tr-TR" sz="2700" dirty="0"/>
              <a:t>A</a:t>
            </a:r>
            <a:r>
              <a:rPr lang="en-US" sz="2700" dirty="0" err="1"/>
              <a:t>ll</a:t>
            </a:r>
            <a:r>
              <a:rPr lang="en-US" sz="2700" dirty="0"/>
              <a:t> beverages are acidic in nature</a:t>
            </a:r>
            <a:r>
              <a:rPr lang="tr-TR" sz="2700" dirty="0"/>
              <a:t>; </a:t>
            </a:r>
            <a:r>
              <a:rPr lang="tr-TR" sz="2700" dirty="0" err="1"/>
              <a:t>therefore</a:t>
            </a:r>
            <a:r>
              <a:rPr lang="tr-TR" sz="2700" dirty="0"/>
              <a:t>, </a:t>
            </a:r>
            <a:r>
              <a:rPr lang="en-US" sz="2700" dirty="0"/>
              <a:t>principal risk</a:t>
            </a:r>
            <a:r>
              <a:rPr lang="tr-TR" sz="2700" dirty="0"/>
              <a:t> </a:t>
            </a:r>
            <a:r>
              <a:rPr lang="tr-TR" sz="2700" dirty="0" err="1"/>
              <a:t>for</a:t>
            </a:r>
            <a:r>
              <a:rPr lang="tr-TR" sz="2700" dirty="0"/>
              <a:t> </a:t>
            </a:r>
            <a:r>
              <a:rPr lang="tr-TR" sz="2700" dirty="0" err="1"/>
              <a:t>microbial</a:t>
            </a:r>
            <a:r>
              <a:rPr lang="tr-TR" sz="2700" dirty="0"/>
              <a:t> </a:t>
            </a:r>
            <a:r>
              <a:rPr lang="tr-TR" sz="2700" dirty="0" err="1"/>
              <a:t>change</a:t>
            </a:r>
            <a:r>
              <a:rPr lang="tr-TR" sz="2700" dirty="0"/>
              <a:t> is </a:t>
            </a:r>
            <a:r>
              <a:rPr lang="tr-TR" sz="2700" dirty="0" err="1"/>
              <a:t>spoilage</a:t>
            </a:r>
            <a:r>
              <a:rPr lang="tr-TR" sz="2700" dirty="0"/>
              <a:t> </a:t>
            </a:r>
            <a:r>
              <a:rPr lang="tr-TR" sz="2700" dirty="0" err="1"/>
              <a:t>bacteria</a:t>
            </a:r>
            <a:r>
              <a:rPr lang="tr-TR" sz="2700" dirty="0"/>
              <a:t> </a:t>
            </a:r>
            <a:r>
              <a:rPr lang="tr-TR" sz="2700" dirty="0" err="1"/>
              <a:t>such</a:t>
            </a:r>
            <a:r>
              <a:rPr lang="tr-TR" sz="2700" dirty="0"/>
              <a:t> as </a:t>
            </a:r>
            <a:r>
              <a:rPr lang="tr-TR" sz="2700" i="1" dirty="0" err="1"/>
              <a:t>Lactobacillus</a:t>
            </a:r>
            <a:r>
              <a:rPr lang="tr-TR" sz="2700" i="1" dirty="0"/>
              <a:t> </a:t>
            </a:r>
            <a:r>
              <a:rPr lang="tr-TR" sz="2700" i="1" dirty="0" err="1"/>
              <a:t>and</a:t>
            </a:r>
            <a:r>
              <a:rPr lang="tr-TR" sz="2700" i="1" dirty="0"/>
              <a:t> </a:t>
            </a:r>
            <a:r>
              <a:rPr lang="tr-TR" sz="2700" i="1" dirty="0" err="1"/>
              <a:t>Alicyclobacillus</a:t>
            </a:r>
            <a:r>
              <a:rPr lang="tr-TR" sz="2700" i="1" dirty="0"/>
              <a:t>, </a:t>
            </a:r>
            <a:r>
              <a:rPr lang="tr-TR" sz="2700" dirty="0" err="1"/>
              <a:t>yeasts</a:t>
            </a:r>
            <a:r>
              <a:rPr lang="tr-TR" sz="2700" dirty="0"/>
              <a:t> </a:t>
            </a:r>
            <a:r>
              <a:rPr lang="tr-TR" sz="2700" dirty="0" err="1"/>
              <a:t>and</a:t>
            </a:r>
            <a:r>
              <a:rPr lang="tr-TR" sz="2700" dirty="0"/>
              <a:t> </a:t>
            </a:r>
            <a:r>
              <a:rPr lang="tr-TR" sz="2700" dirty="0" err="1"/>
              <a:t>molds</a:t>
            </a:r>
            <a:endParaRPr lang="tr-TR" sz="2700" dirty="0"/>
          </a:p>
          <a:p>
            <a:endParaRPr lang="tr-TR" sz="2700" dirty="0"/>
          </a:p>
          <a:p>
            <a:r>
              <a:rPr lang="tr-TR" sz="2700" b="1" dirty="0" err="1"/>
              <a:t>The</a:t>
            </a:r>
            <a:r>
              <a:rPr lang="tr-TR" sz="2700" b="1" dirty="0"/>
              <a:t> </a:t>
            </a:r>
            <a:r>
              <a:rPr lang="tr-TR" sz="2700" b="1" dirty="0" err="1"/>
              <a:t>main</a:t>
            </a:r>
            <a:r>
              <a:rPr lang="tr-TR" sz="2700" b="1" dirty="0"/>
              <a:t> </a:t>
            </a:r>
            <a:r>
              <a:rPr lang="tr-TR" sz="2700" b="1" dirty="0" err="1"/>
              <a:t>effects</a:t>
            </a:r>
            <a:r>
              <a:rPr lang="tr-TR" sz="2700" b="1" dirty="0"/>
              <a:t> of </a:t>
            </a:r>
            <a:r>
              <a:rPr lang="tr-TR" sz="2700" b="1" dirty="0" err="1"/>
              <a:t>microbial</a:t>
            </a:r>
            <a:r>
              <a:rPr lang="tr-TR" sz="2700" b="1" dirty="0"/>
              <a:t> </a:t>
            </a:r>
            <a:r>
              <a:rPr lang="tr-TR" sz="2700" b="1" dirty="0" err="1"/>
              <a:t>contamination</a:t>
            </a:r>
            <a:endParaRPr lang="tr-TR" sz="2700" b="1" dirty="0"/>
          </a:p>
          <a:p>
            <a:pPr lvl="1"/>
            <a:r>
              <a:rPr lang="tr-TR" sz="2700" b="1" dirty="0" err="1">
                <a:solidFill>
                  <a:srgbClr val="C00000"/>
                </a:solidFill>
              </a:rPr>
              <a:t>Development</a:t>
            </a:r>
            <a:r>
              <a:rPr lang="tr-TR" sz="2700" b="1" dirty="0">
                <a:solidFill>
                  <a:srgbClr val="C00000"/>
                </a:solidFill>
              </a:rPr>
              <a:t> of </a:t>
            </a:r>
            <a:r>
              <a:rPr lang="tr-TR" sz="2700" b="1" dirty="0" err="1">
                <a:solidFill>
                  <a:srgbClr val="C00000"/>
                </a:solidFill>
              </a:rPr>
              <a:t>off</a:t>
            </a:r>
            <a:r>
              <a:rPr lang="tr-TR" sz="2700" b="1" dirty="0">
                <a:solidFill>
                  <a:srgbClr val="C00000"/>
                </a:solidFill>
              </a:rPr>
              <a:t>-</a:t>
            </a:r>
            <a:r>
              <a:rPr lang="tr-TR" sz="2700" b="1" dirty="0" err="1">
                <a:solidFill>
                  <a:srgbClr val="C00000"/>
                </a:solidFill>
              </a:rPr>
              <a:t>flavors</a:t>
            </a:r>
            <a:endParaRPr lang="tr-TR" sz="2700" b="1" dirty="0">
              <a:solidFill>
                <a:srgbClr val="C00000"/>
              </a:solidFill>
            </a:endParaRPr>
          </a:p>
          <a:p>
            <a:pPr lvl="1"/>
            <a:r>
              <a:rPr lang="en-US" sz="2700" b="1" dirty="0">
                <a:solidFill>
                  <a:srgbClr val="0000FF"/>
                </a:solidFill>
              </a:rPr>
              <a:t>The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en-US" sz="2700" b="1" dirty="0">
                <a:solidFill>
                  <a:srgbClr val="0000FF"/>
                </a:solidFill>
              </a:rPr>
              <a:t>change of physical appearance</a:t>
            </a:r>
            <a:endParaRPr lang="tr-TR" sz="2700" b="1" dirty="0">
              <a:solidFill>
                <a:srgbClr val="0000FF"/>
              </a:solidFill>
            </a:endParaRPr>
          </a:p>
          <a:p>
            <a:pPr lvl="1"/>
            <a:r>
              <a:rPr lang="tr-TR" sz="2700" b="1" dirty="0">
                <a:solidFill>
                  <a:srgbClr val="006600"/>
                </a:solidFill>
              </a:rPr>
              <a:t>B</a:t>
            </a:r>
            <a:r>
              <a:rPr lang="en-US" sz="2700" b="1" dirty="0" err="1">
                <a:solidFill>
                  <a:srgbClr val="006600"/>
                </a:solidFill>
              </a:rPr>
              <a:t>ottle</a:t>
            </a:r>
            <a:r>
              <a:rPr lang="en-US" sz="2700" b="1" dirty="0">
                <a:solidFill>
                  <a:srgbClr val="006600"/>
                </a:solidFill>
              </a:rPr>
              <a:t> bursting</a:t>
            </a:r>
            <a:r>
              <a:rPr lang="tr-TR" sz="2700" b="1" dirty="0">
                <a:solidFill>
                  <a:srgbClr val="006600"/>
                </a:solidFill>
              </a:rPr>
              <a:t>, </a:t>
            </a:r>
            <a:r>
              <a:rPr lang="en-US" sz="2700" b="1" dirty="0">
                <a:solidFill>
                  <a:srgbClr val="006600"/>
                </a:solidFill>
              </a:rPr>
              <a:t>damage an</a:t>
            </a:r>
            <a:r>
              <a:rPr lang="tr-TR" sz="2700" b="1" dirty="0">
                <a:solidFill>
                  <a:srgbClr val="006600"/>
                </a:solidFill>
              </a:rPr>
              <a:t>d </a:t>
            </a:r>
            <a:r>
              <a:rPr lang="tr-TR" sz="2700" b="1" dirty="0" err="1">
                <a:solidFill>
                  <a:srgbClr val="006600"/>
                </a:solidFill>
              </a:rPr>
              <a:t>injury</a:t>
            </a:r>
            <a:r>
              <a:rPr lang="tr-TR" sz="2700" b="1" dirty="0">
                <a:solidFill>
                  <a:srgbClr val="006600"/>
                </a:solidFill>
              </a:rPr>
              <a:t> </a:t>
            </a:r>
            <a:r>
              <a:rPr lang="tr-TR" sz="2700" dirty="0" err="1"/>
              <a:t>due</a:t>
            </a:r>
            <a:r>
              <a:rPr lang="tr-TR" sz="2700" dirty="0"/>
              <a:t> </a:t>
            </a:r>
            <a:r>
              <a:rPr lang="tr-TR" sz="2700" dirty="0" err="1"/>
              <a:t>to</a:t>
            </a:r>
            <a:r>
              <a:rPr lang="tr-TR" sz="2700" dirty="0"/>
              <a:t> </a:t>
            </a:r>
            <a:r>
              <a:rPr lang="tr-TR" sz="2700" dirty="0" err="1"/>
              <a:t>additional</a:t>
            </a:r>
            <a:r>
              <a:rPr lang="tr-TR" sz="2700" dirty="0"/>
              <a:t> CO</a:t>
            </a:r>
            <a:r>
              <a:rPr lang="tr-TR" sz="2700" baseline="-25000" dirty="0"/>
              <a:t>2</a:t>
            </a:r>
            <a:r>
              <a:rPr lang="tr-TR" sz="2700" dirty="0"/>
              <a:t> </a:t>
            </a:r>
            <a:r>
              <a:rPr lang="tr-TR" sz="2700" dirty="0" err="1"/>
              <a:t>production</a:t>
            </a:r>
            <a:r>
              <a:rPr lang="tr-TR" sz="2700" dirty="0"/>
              <a:t> </a:t>
            </a:r>
            <a:r>
              <a:rPr lang="tr-TR" sz="2700" dirty="0" err="1"/>
              <a:t>by</a:t>
            </a:r>
            <a:r>
              <a:rPr lang="tr-TR" sz="2700" dirty="0"/>
              <a:t> </a:t>
            </a:r>
            <a:r>
              <a:rPr lang="tr-TR" sz="2700" dirty="0" err="1"/>
              <a:t>yeasts</a:t>
            </a:r>
            <a:r>
              <a:rPr lang="tr-TR" sz="2700" dirty="0"/>
              <a:t> in </a:t>
            </a:r>
            <a:r>
              <a:rPr lang="tr-TR" sz="2700" dirty="0" err="1"/>
              <a:t>carbonated</a:t>
            </a:r>
            <a:r>
              <a:rPr lang="tr-TR" sz="2700" dirty="0"/>
              <a:t> </a:t>
            </a:r>
            <a:r>
              <a:rPr lang="tr-TR" sz="2700" dirty="0" err="1"/>
              <a:t>beverages</a:t>
            </a: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How</a:t>
            </a:r>
            <a:r>
              <a:rPr lang="tr-TR" b="1" dirty="0"/>
              <a:t> </a:t>
            </a:r>
            <a:r>
              <a:rPr lang="tr-TR" b="1" dirty="0" err="1"/>
              <a:t>microbial</a:t>
            </a:r>
            <a:r>
              <a:rPr lang="tr-TR" b="1" dirty="0"/>
              <a:t> </a:t>
            </a:r>
            <a:r>
              <a:rPr lang="tr-TR" b="1" dirty="0" err="1"/>
              <a:t>changes</a:t>
            </a:r>
            <a:r>
              <a:rPr lang="tr-TR" b="1" dirty="0"/>
              <a:t> </a:t>
            </a:r>
            <a:r>
              <a:rPr lang="tr-TR" b="1" dirty="0" err="1"/>
              <a:t>are</a:t>
            </a:r>
            <a:r>
              <a:rPr lang="tr-TR" b="1" dirty="0"/>
              <a:t> </a:t>
            </a:r>
            <a:r>
              <a:rPr lang="tr-TR" b="1" dirty="0" err="1"/>
              <a:t>prevented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23850" y="1600200"/>
            <a:ext cx="8442198" cy="4495800"/>
          </a:xfrm>
        </p:spPr>
        <p:txBody>
          <a:bodyPr>
            <a:noAutofit/>
          </a:bodyPr>
          <a:lstStyle/>
          <a:p>
            <a:r>
              <a:rPr lang="tr-TR" sz="2600" dirty="0" err="1"/>
              <a:t>Microbial</a:t>
            </a:r>
            <a:r>
              <a:rPr lang="tr-TR" sz="2600" dirty="0"/>
              <a:t> </a:t>
            </a:r>
            <a:r>
              <a:rPr lang="tr-TR" sz="2600" dirty="0" err="1"/>
              <a:t>deterioration</a:t>
            </a:r>
            <a:r>
              <a:rPr lang="tr-TR" sz="2600" dirty="0"/>
              <a:t> in </a:t>
            </a:r>
            <a:r>
              <a:rPr lang="tr-TR" sz="2600" dirty="0" err="1"/>
              <a:t>beverages</a:t>
            </a:r>
            <a:r>
              <a:rPr lang="tr-TR" sz="2600" dirty="0"/>
              <a:t> can be </a:t>
            </a:r>
            <a:r>
              <a:rPr lang="tr-TR" sz="2600" dirty="0" err="1"/>
              <a:t>prevented</a:t>
            </a:r>
            <a:r>
              <a:rPr lang="tr-TR" sz="2600" dirty="0"/>
              <a:t> </a:t>
            </a:r>
            <a:r>
              <a:rPr lang="tr-TR" sz="2600" dirty="0" err="1"/>
              <a:t>by</a:t>
            </a:r>
            <a:r>
              <a:rPr lang="tr-TR" sz="2600" dirty="0"/>
              <a:t> </a:t>
            </a:r>
            <a:r>
              <a:rPr lang="tr-TR" sz="2600" dirty="0" err="1"/>
              <a:t>using</a:t>
            </a:r>
            <a:r>
              <a:rPr lang="tr-TR" sz="2600" dirty="0"/>
              <a:t> </a:t>
            </a:r>
            <a:r>
              <a:rPr lang="tr-TR" sz="2600" dirty="0" err="1"/>
              <a:t>some</a:t>
            </a:r>
            <a:r>
              <a:rPr lang="tr-TR" sz="2600" dirty="0"/>
              <a:t> </a:t>
            </a:r>
            <a:r>
              <a:rPr lang="tr-TR" sz="2600" dirty="0" err="1"/>
              <a:t>treatments</a:t>
            </a:r>
            <a:r>
              <a:rPr lang="tr-TR" sz="2600" dirty="0"/>
              <a:t> </a:t>
            </a:r>
            <a:r>
              <a:rPr lang="tr-TR" sz="2600" dirty="0" err="1"/>
              <a:t>such</a:t>
            </a:r>
            <a:r>
              <a:rPr lang="tr-TR" sz="2600" dirty="0"/>
              <a:t> as</a:t>
            </a:r>
          </a:p>
          <a:p>
            <a:pPr lvl="2"/>
            <a:r>
              <a:rPr lang="tr-TR" sz="2600" b="1" dirty="0" err="1">
                <a:solidFill>
                  <a:srgbClr val="0000FF"/>
                </a:solidFill>
              </a:rPr>
              <a:t>Treatment</a:t>
            </a:r>
            <a:r>
              <a:rPr lang="tr-TR" sz="2600" b="1" dirty="0">
                <a:solidFill>
                  <a:srgbClr val="0000FF"/>
                </a:solidFill>
              </a:rPr>
              <a:t> of </a:t>
            </a:r>
            <a:r>
              <a:rPr lang="tr-TR" sz="2600" b="1" dirty="0" err="1">
                <a:solidFill>
                  <a:srgbClr val="0000FF"/>
                </a:solidFill>
              </a:rPr>
              <a:t>bottle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with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chlorine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or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ozone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dirty="0" err="1"/>
              <a:t>before</a:t>
            </a:r>
            <a:r>
              <a:rPr lang="tr-TR" sz="2600" dirty="0"/>
              <a:t> </a:t>
            </a:r>
            <a:r>
              <a:rPr lang="tr-TR" sz="2600" dirty="0" err="1"/>
              <a:t>filling</a:t>
            </a:r>
            <a:endParaRPr lang="tr-TR" sz="2600" dirty="0"/>
          </a:p>
          <a:p>
            <a:pPr lvl="2"/>
            <a:r>
              <a:rPr lang="tr-TR" sz="2600" b="1" dirty="0" err="1">
                <a:solidFill>
                  <a:srgbClr val="C00000"/>
                </a:solidFill>
              </a:rPr>
              <a:t>Exposure</a:t>
            </a:r>
            <a:r>
              <a:rPr lang="tr-TR" sz="2600" b="1" dirty="0">
                <a:solidFill>
                  <a:srgbClr val="C00000"/>
                </a:solidFill>
              </a:rPr>
              <a:t> of </a:t>
            </a:r>
            <a:r>
              <a:rPr lang="tr-TR" sz="2600" b="1" dirty="0" err="1">
                <a:solidFill>
                  <a:srgbClr val="C00000"/>
                </a:solidFill>
              </a:rPr>
              <a:t>bottle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to</a:t>
            </a:r>
            <a:r>
              <a:rPr lang="tr-TR" sz="2600" b="1" dirty="0">
                <a:solidFill>
                  <a:srgbClr val="C00000"/>
                </a:solidFill>
              </a:rPr>
              <a:t> UV </a:t>
            </a:r>
            <a:r>
              <a:rPr lang="tr-TR" sz="2600" b="1" dirty="0" err="1">
                <a:solidFill>
                  <a:srgbClr val="C00000"/>
                </a:solidFill>
              </a:rPr>
              <a:t>light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irradiation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dirty="0" err="1"/>
              <a:t>before</a:t>
            </a:r>
            <a:r>
              <a:rPr lang="tr-TR" sz="2600" dirty="0"/>
              <a:t> </a:t>
            </a:r>
            <a:r>
              <a:rPr lang="tr-TR" sz="2600" dirty="0" err="1"/>
              <a:t>filling</a:t>
            </a:r>
            <a:endParaRPr lang="tr-TR" sz="2600" dirty="0"/>
          </a:p>
          <a:p>
            <a:pPr lvl="2"/>
            <a:r>
              <a:rPr lang="tr-TR" sz="2600" b="1" dirty="0" err="1"/>
              <a:t>Hygiene</a:t>
            </a:r>
            <a:r>
              <a:rPr lang="tr-TR" sz="2600" b="1" dirty="0"/>
              <a:t> </a:t>
            </a:r>
            <a:r>
              <a:rPr lang="tr-TR" sz="2600" b="1" dirty="0" err="1"/>
              <a:t>and</a:t>
            </a:r>
            <a:r>
              <a:rPr lang="tr-TR" sz="2600" b="1" dirty="0"/>
              <a:t> </a:t>
            </a:r>
            <a:r>
              <a:rPr lang="tr-TR" sz="2600" b="1" dirty="0" err="1"/>
              <a:t>sanitation</a:t>
            </a:r>
            <a:r>
              <a:rPr lang="tr-TR" sz="2600" b="1" dirty="0"/>
              <a:t> in </a:t>
            </a:r>
            <a:r>
              <a:rPr lang="tr-TR" sz="2600" b="1" dirty="0" err="1"/>
              <a:t>plant</a:t>
            </a:r>
            <a:r>
              <a:rPr lang="tr-TR" sz="2600" b="1" dirty="0"/>
              <a:t> </a:t>
            </a:r>
            <a:r>
              <a:rPr lang="tr-TR" sz="2600" b="1" dirty="0" err="1"/>
              <a:t>and</a:t>
            </a:r>
            <a:r>
              <a:rPr lang="tr-TR" sz="2600" b="1" dirty="0"/>
              <a:t> </a:t>
            </a:r>
            <a:r>
              <a:rPr lang="tr-TR" sz="2600" b="1" dirty="0" err="1"/>
              <a:t>production</a:t>
            </a:r>
            <a:r>
              <a:rPr lang="tr-TR" sz="2600" b="1" dirty="0"/>
              <a:t> </a:t>
            </a:r>
            <a:r>
              <a:rPr lang="tr-TR" sz="2600" b="1" dirty="0" err="1"/>
              <a:t>lines</a:t>
            </a:r>
            <a:endParaRPr lang="tr-TR" sz="2600" b="1" dirty="0"/>
          </a:p>
          <a:p>
            <a:pPr lvl="2"/>
            <a:r>
              <a:rPr lang="tr-TR" sz="2600" b="1" dirty="0" err="1">
                <a:solidFill>
                  <a:srgbClr val="006600"/>
                </a:solidFill>
              </a:rPr>
              <a:t>Filtration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to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remove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microorganisms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dirty="0" err="1"/>
              <a:t>before</a:t>
            </a:r>
            <a:r>
              <a:rPr lang="tr-TR" sz="2600" dirty="0"/>
              <a:t> </a:t>
            </a:r>
            <a:r>
              <a:rPr lang="tr-TR" sz="2600" dirty="0" err="1"/>
              <a:t>filling</a:t>
            </a:r>
            <a:endParaRPr lang="tr-TR" sz="2600" dirty="0"/>
          </a:p>
          <a:p>
            <a:pPr lvl="2"/>
            <a:r>
              <a:rPr lang="tr-TR" sz="2600" b="1" dirty="0" err="1">
                <a:solidFill>
                  <a:srgbClr val="0000FF"/>
                </a:solidFill>
              </a:rPr>
              <a:t>Naturally</a:t>
            </a:r>
            <a:r>
              <a:rPr lang="tr-TR" sz="2600" b="1" dirty="0">
                <a:solidFill>
                  <a:srgbClr val="0000FF"/>
                </a:solidFill>
              </a:rPr>
              <a:t> presence of CO</a:t>
            </a:r>
            <a:r>
              <a:rPr lang="tr-TR" sz="2600" b="1" baseline="-25000" dirty="0">
                <a:solidFill>
                  <a:srgbClr val="0000FF"/>
                </a:solidFill>
              </a:rPr>
              <a:t>2</a:t>
            </a:r>
            <a:r>
              <a:rPr lang="tr-TR" sz="2600" dirty="0"/>
              <a:t>, </a:t>
            </a:r>
            <a:r>
              <a:rPr lang="tr-TR" sz="2600" dirty="0" err="1"/>
              <a:t>which</a:t>
            </a:r>
            <a:r>
              <a:rPr lang="tr-TR" sz="2600" dirty="0"/>
              <a:t> has an </a:t>
            </a:r>
            <a:r>
              <a:rPr lang="tr-TR" sz="2600" dirty="0" err="1"/>
              <a:t>inhibiting</a:t>
            </a:r>
            <a:r>
              <a:rPr lang="tr-TR" sz="2600" dirty="0"/>
              <a:t> </a:t>
            </a:r>
            <a:r>
              <a:rPr lang="tr-TR" sz="2600" dirty="0" err="1"/>
              <a:t>effect</a:t>
            </a:r>
            <a:r>
              <a:rPr lang="tr-TR" sz="2600" dirty="0"/>
              <a:t> on </a:t>
            </a:r>
            <a:r>
              <a:rPr lang="tr-TR" sz="2600" dirty="0" err="1"/>
              <a:t>microorganism</a:t>
            </a:r>
            <a:r>
              <a:rPr lang="tr-TR" sz="2600" dirty="0"/>
              <a:t>, in </a:t>
            </a:r>
            <a:r>
              <a:rPr lang="tr-TR" sz="2600" dirty="0" err="1"/>
              <a:t>carbonated</a:t>
            </a:r>
            <a:r>
              <a:rPr lang="tr-TR" sz="2600" dirty="0"/>
              <a:t> </a:t>
            </a:r>
            <a:r>
              <a:rPr lang="tr-TR" sz="2600" dirty="0" err="1"/>
              <a:t>beverages</a:t>
            </a:r>
            <a:endParaRPr lang="tr-TR" sz="2600" dirty="0"/>
          </a:p>
          <a:p>
            <a:pPr lvl="2"/>
            <a:r>
              <a:rPr lang="tr-TR" sz="2600" b="1" dirty="0" err="1">
                <a:solidFill>
                  <a:srgbClr val="C00000"/>
                </a:solidFill>
              </a:rPr>
              <a:t>Pasteurization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for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non</a:t>
            </a:r>
            <a:r>
              <a:rPr lang="tr-TR" sz="2600" b="1" dirty="0">
                <a:solidFill>
                  <a:srgbClr val="C00000"/>
                </a:solidFill>
              </a:rPr>
              <a:t>-</a:t>
            </a:r>
            <a:r>
              <a:rPr lang="tr-TR" sz="2600" b="1" dirty="0" err="1">
                <a:solidFill>
                  <a:srgbClr val="C00000"/>
                </a:solidFill>
              </a:rPr>
              <a:t>carbonated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soft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drinks</a:t>
            </a:r>
            <a:endParaRPr lang="tr-TR" sz="2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solidFill>
                  <a:schemeClr val="tx1"/>
                </a:solidFill>
              </a:rPr>
              <a:t>WHICH TYPE OF PACKAGING SYSTEM SHOULD BE USED FOR BEVERAGES?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Metal </a:t>
            </a:r>
            <a:r>
              <a:rPr lang="tr-TR" b="1" dirty="0" err="1"/>
              <a:t>containers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509350806"/>
              </p:ext>
            </p:extLst>
          </p:nvPr>
        </p:nvGraphicFramePr>
        <p:xfrm>
          <a:off x="0" y="1581150"/>
          <a:ext cx="9072284" cy="515084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0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7350">
                <a:tc>
                  <a:txBody>
                    <a:bodyPr/>
                    <a:lstStyle/>
                    <a:p>
                      <a:r>
                        <a:rPr lang="tr-TR" sz="2600" b="1" i="1" dirty="0"/>
                        <a:t>Metal </a:t>
                      </a:r>
                      <a:r>
                        <a:rPr lang="tr-TR" sz="2600" b="1" i="1" dirty="0" err="1"/>
                        <a:t>packaging</a:t>
                      </a:r>
                      <a:r>
                        <a:rPr lang="tr-TR" sz="2600" b="1" i="1" dirty="0"/>
                        <a:t> </a:t>
                      </a:r>
                      <a:r>
                        <a:rPr lang="tr-TR" sz="2600" b="1" i="1" dirty="0" err="1"/>
                        <a:t>material</a:t>
                      </a:r>
                      <a:r>
                        <a:rPr lang="tr-TR" sz="2600" b="1" i="1" baseline="0" dirty="0"/>
                        <a:t> </a:t>
                      </a:r>
                      <a:r>
                        <a:rPr lang="tr-TR" sz="2600" b="1" i="1" baseline="0" dirty="0" err="1"/>
                        <a:t>used</a:t>
                      </a:r>
                      <a:endParaRPr lang="tr-TR" sz="26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600" b="0" baseline="0" dirty="0">
                          <a:solidFill>
                            <a:schemeClr val="tx1"/>
                          </a:solidFill>
                        </a:rPr>
                        <a:t>Metal</a:t>
                      </a:r>
                      <a:r>
                        <a:rPr kumimoji="0" lang="en-US" sz="26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cans are</a:t>
                      </a:r>
                      <a:r>
                        <a:rPr kumimoji="0" lang="tr-TR" sz="26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manufactured </a:t>
                      </a:r>
                      <a:r>
                        <a:rPr kumimoji="0" lang="en-US" sz="26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from aluminum </a:t>
                      </a:r>
                      <a:r>
                        <a:rPr kumimoji="0" lang="en-US" sz="26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 two-piece cans (can body and one end) using the “drawn and wall ironed” (DWI) </a:t>
                      </a:r>
                      <a:r>
                        <a:rPr kumimoji="0" lang="en-US" sz="26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</a:t>
                      </a:r>
                      <a:r>
                        <a:rPr kumimoji="0" lang="tr-TR" sz="26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 </a:t>
                      </a:r>
                      <a:r>
                        <a:rPr kumimoji="0" lang="tr-TR" sz="26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tr-TR" sz="26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inner</a:t>
                      </a:r>
                      <a:r>
                        <a:rPr kumimoji="0" lang="tr-TR" sz="26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surface</a:t>
                      </a:r>
                      <a:r>
                        <a:rPr kumimoji="0" lang="tr-TR" sz="26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should</a:t>
                      </a:r>
                      <a:r>
                        <a:rPr kumimoji="0" lang="tr-TR" sz="26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be </a:t>
                      </a:r>
                      <a:r>
                        <a:rPr kumimoji="0" lang="tr-TR" sz="26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coated</a:t>
                      </a:r>
                      <a:endParaRPr lang="tr-TR" sz="26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050">
                <a:tc>
                  <a:txBody>
                    <a:bodyPr/>
                    <a:lstStyle/>
                    <a:p>
                      <a:r>
                        <a:rPr lang="tr-TR" sz="2600" b="1" i="1" dirty="0" err="1"/>
                        <a:t>Barrier</a:t>
                      </a:r>
                      <a:r>
                        <a:rPr lang="tr-TR" sz="2600" b="1" i="1" dirty="0"/>
                        <a:t> </a:t>
                      </a:r>
                      <a:r>
                        <a:rPr lang="tr-TR" sz="2600" b="1" i="1" dirty="0" err="1"/>
                        <a:t>properties</a:t>
                      </a:r>
                      <a:r>
                        <a:rPr lang="tr-TR" sz="2600" b="1" i="1" dirty="0"/>
                        <a:t> of </a:t>
                      </a:r>
                      <a:r>
                        <a:rPr lang="tr-TR" sz="2600" b="1" i="1" dirty="0" err="1"/>
                        <a:t>packaging</a:t>
                      </a:r>
                      <a:r>
                        <a:rPr lang="tr-TR" sz="2600" b="1" i="1" baseline="0" dirty="0"/>
                        <a:t> </a:t>
                      </a:r>
                      <a:r>
                        <a:rPr lang="tr-TR" sz="2600" b="1" i="1" baseline="0" dirty="0" err="1"/>
                        <a:t>material</a:t>
                      </a:r>
                      <a:endParaRPr lang="tr-TR" sz="26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600" b="0" dirty="0" err="1">
                          <a:solidFill>
                            <a:schemeClr val="tx1"/>
                          </a:solidFill>
                        </a:rPr>
                        <a:t>They</a:t>
                      </a:r>
                      <a:r>
                        <a:rPr lang="tr-TR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dirty="0" err="1">
                          <a:solidFill>
                            <a:schemeClr val="tx1"/>
                          </a:solidFill>
                        </a:rPr>
                        <a:t>provide</a:t>
                      </a:r>
                      <a:r>
                        <a:rPr lang="tr-TR" sz="2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1" baseline="0" dirty="0" err="1">
                          <a:solidFill>
                            <a:srgbClr val="0000FF"/>
                          </a:solidFill>
                        </a:rPr>
                        <a:t>best</a:t>
                      </a:r>
                      <a:r>
                        <a:rPr lang="tr-TR" sz="26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600" b="1" baseline="0" dirty="0" err="1">
                          <a:solidFill>
                            <a:srgbClr val="0000FF"/>
                          </a:solidFill>
                        </a:rPr>
                        <a:t>condition</a:t>
                      </a:r>
                      <a:r>
                        <a:rPr lang="tr-TR" sz="26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600" b="1" baseline="0" dirty="0" err="1">
                          <a:solidFill>
                            <a:srgbClr val="0000FF"/>
                          </a:solidFill>
                        </a:rPr>
                        <a:t>to</a:t>
                      </a:r>
                      <a:r>
                        <a:rPr lang="tr-TR" sz="26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600" b="1" baseline="0" dirty="0" err="1">
                          <a:solidFill>
                            <a:srgbClr val="0000FF"/>
                          </a:solidFill>
                        </a:rPr>
                        <a:t>prevent</a:t>
                      </a:r>
                      <a:r>
                        <a:rPr lang="tr-TR" sz="26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600" b="1" baseline="0" dirty="0" err="1">
                          <a:solidFill>
                            <a:srgbClr val="0000FF"/>
                          </a:solidFill>
                        </a:rPr>
                        <a:t>loss</a:t>
                      </a:r>
                      <a:r>
                        <a:rPr lang="tr-TR" sz="2600" b="1" baseline="0" dirty="0">
                          <a:solidFill>
                            <a:srgbClr val="0000FF"/>
                          </a:solidFill>
                        </a:rPr>
                        <a:t> of CO</a:t>
                      </a:r>
                      <a:r>
                        <a:rPr lang="tr-TR" sz="2600" b="1" baseline="-25000" dirty="0">
                          <a:solidFill>
                            <a:srgbClr val="0000FF"/>
                          </a:solidFill>
                        </a:rPr>
                        <a:t>2</a:t>
                      </a:r>
                      <a:r>
                        <a:rPr lang="tr-TR" sz="2600" b="1" baseline="0" dirty="0">
                          <a:solidFill>
                            <a:srgbClr val="0000FF"/>
                          </a:solidFill>
                        </a:rPr>
                        <a:t>.</a:t>
                      </a:r>
                      <a:endParaRPr lang="tr-TR" sz="2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288">
                <a:tc>
                  <a:txBody>
                    <a:bodyPr/>
                    <a:lstStyle/>
                    <a:p>
                      <a:r>
                        <a:rPr lang="tr-TR" sz="2600" b="1" i="1" dirty="0" err="1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tr-TR" sz="26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1" i="1" dirty="0" err="1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tr-TR" sz="26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1" i="1" dirty="0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tr-TR" sz="2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1" i="1" baseline="0" dirty="0" err="1">
                          <a:solidFill>
                            <a:schemeClr val="tx1"/>
                          </a:solidFill>
                        </a:rPr>
                        <a:t>disadvantages</a:t>
                      </a:r>
                      <a:r>
                        <a:rPr lang="tr-TR" sz="2600" b="1" i="1" baseline="0" dirty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tr-TR" sz="26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 beverage cans </a:t>
                      </a:r>
                      <a:r>
                        <a:rPr kumimoji="0" lang="en-US" sz="26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made from tinplate</a:t>
                      </a:r>
                      <a:r>
                        <a:rPr kumimoji="0" lang="en-US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6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 of migration of iron into the beverage is critical</a:t>
                      </a:r>
                      <a:r>
                        <a:rPr kumimoji="0" lang="en-US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tr-TR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because extremely small levels of iron (0.5 </a:t>
                      </a:r>
                      <a:r>
                        <a:rPr kumimoji="0" lang="en-US" sz="26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ppm</a:t>
                      </a:r>
                      <a:r>
                        <a:rPr kumimoji="0" lang="tr-TR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can </a:t>
                      </a:r>
                      <a:r>
                        <a:rPr kumimoji="0" lang="tr-TR" sz="26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affect</a:t>
                      </a:r>
                      <a:r>
                        <a:rPr kumimoji="0" lang="en-US" sz="2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the flavor of the beverage</a:t>
                      </a:r>
                      <a:endParaRPr lang="tr-TR" sz="2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containers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0" y="1581150"/>
          <a:ext cx="9072284" cy="45720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0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7350">
                <a:tc>
                  <a:txBody>
                    <a:bodyPr/>
                    <a:lstStyle/>
                    <a:p>
                      <a:r>
                        <a:rPr lang="tr-TR" sz="2400" b="1" i="1" dirty="0" err="1"/>
                        <a:t>What</a:t>
                      </a:r>
                      <a:r>
                        <a:rPr lang="tr-TR" sz="2400" b="1" i="1" dirty="0"/>
                        <a:t> </a:t>
                      </a:r>
                      <a:r>
                        <a:rPr lang="tr-TR" sz="2400" b="1" i="1" dirty="0" err="1"/>
                        <a:t>are</a:t>
                      </a:r>
                      <a:r>
                        <a:rPr lang="tr-TR" sz="2400" b="1" i="1" dirty="0"/>
                        <a:t> </a:t>
                      </a:r>
                      <a:r>
                        <a:rPr lang="tr-TR" sz="2400" b="1" i="1" dirty="0" err="1"/>
                        <a:t>the</a:t>
                      </a:r>
                      <a:r>
                        <a:rPr lang="tr-TR" sz="2400" b="1" i="1" baseline="0" dirty="0"/>
                        <a:t> </a:t>
                      </a:r>
                      <a:r>
                        <a:rPr lang="tr-TR" sz="2400" b="1" i="1" baseline="0" dirty="0" err="1"/>
                        <a:t>advantages</a:t>
                      </a:r>
                      <a:r>
                        <a:rPr lang="tr-TR" sz="2400" b="1" i="1" baseline="0" dirty="0"/>
                        <a:t>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baseline="0" dirty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400" b="0" baseline="0" dirty="0" err="1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tr-TR" sz="2400" b="0" baseline="0" dirty="0">
                          <a:solidFill>
                            <a:schemeClr val="tx1"/>
                          </a:solidFill>
                        </a:rPr>
                        <a:t> has </a:t>
                      </a:r>
                      <a:r>
                        <a:rPr lang="tr-TR" sz="2400" b="1" baseline="0" dirty="0" err="1">
                          <a:solidFill>
                            <a:schemeClr val="tx1"/>
                          </a:solidFill>
                        </a:rPr>
                        <a:t>impermeable</a:t>
                      </a:r>
                      <a:r>
                        <a:rPr lang="tr-TR" sz="24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baseline="0" dirty="0" err="1">
                          <a:solidFill>
                            <a:schemeClr val="tx1"/>
                          </a:solidFill>
                        </a:rPr>
                        <a:t>properties</a:t>
                      </a:r>
                      <a:r>
                        <a:rPr lang="tr-TR" sz="24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400" b="1" baseline="0" dirty="0" err="1">
                          <a:solidFill>
                            <a:srgbClr val="0000FF"/>
                          </a:solidFill>
                        </a:rPr>
                        <a:t>odor</a:t>
                      </a:r>
                      <a:r>
                        <a:rPr lang="tr-TR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baseline="0" dirty="0" err="1">
                          <a:solidFill>
                            <a:srgbClr val="0000FF"/>
                          </a:solidFill>
                        </a:rPr>
                        <a:t>resistance</a:t>
                      </a:r>
                      <a:r>
                        <a:rPr lang="tr-TR" sz="24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0" lang="tr-TR" sz="24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r>
                        <a:rPr kumimoji="0" lang="tr-TR" sz="24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transparency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tamper</a:t>
                      </a:r>
                      <a:r>
                        <a:rPr kumimoji="0" lang="tr-TR" sz="24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resistance</a:t>
                      </a:r>
                      <a:endParaRPr kumimoji="0" lang="tr-TR" sz="2400" b="1" kern="1200" baseline="0" dirty="0">
                        <a:solidFill>
                          <a:srgbClr val="00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suitable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shows</a:t>
                      </a:r>
                      <a:r>
                        <a:rPr kumimoji="0" lang="tr-TR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</a:t>
                      </a:r>
                      <a:r>
                        <a:rPr kumimoji="0" lang="tr-TR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strenght</a:t>
                      </a:r>
                      <a:r>
                        <a:rPr kumimoji="0" lang="tr-TR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kumimoji="0" lang="tr-TR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pasteurization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However, for such products, there is usually a practical volumetric</a:t>
                      </a:r>
                    </a:p>
                    <a:p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limit of about 0.3 to 0.5 L</a:t>
                      </a:r>
                      <a:endParaRPr lang="tr-TR" sz="24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050">
                <a:tc>
                  <a:txBody>
                    <a:bodyPr/>
                    <a:lstStyle/>
                    <a:p>
                      <a:r>
                        <a:rPr lang="tr-TR" sz="2400" b="1" i="1" dirty="0" err="1"/>
                        <a:t>What</a:t>
                      </a:r>
                      <a:r>
                        <a:rPr lang="tr-TR" sz="2400" b="1" i="1" dirty="0"/>
                        <a:t> </a:t>
                      </a:r>
                      <a:r>
                        <a:rPr lang="tr-TR" sz="2400" b="1" i="1" dirty="0" err="1"/>
                        <a:t>are</a:t>
                      </a:r>
                      <a:r>
                        <a:rPr lang="tr-TR" sz="2400" b="1" i="1" dirty="0"/>
                        <a:t> </a:t>
                      </a:r>
                      <a:r>
                        <a:rPr lang="tr-TR" sz="2400" b="1" i="1" dirty="0" err="1"/>
                        <a:t>the</a:t>
                      </a:r>
                      <a:r>
                        <a:rPr lang="tr-TR" sz="2400" b="1" i="1" baseline="0" dirty="0"/>
                        <a:t> </a:t>
                      </a:r>
                      <a:r>
                        <a:rPr lang="tr-TR" sz="2400" b="1" i="1" baseline="0" dirty="0" err="1"/>
                        <a:t>disadvantages</a:t>
                      </a:r>
                      <a:r>
                        <a:rPr lang="tr-TR" sz="2400" b="1" i="1" baseline="0" dirty="0"/>
                        <a:t>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400" b="0" dirty="0" err="1">
                          <a:solidFill>
                            <a:schemeClr val="tx1"/>
                          </a:solidFill>
                        </a:rPr>
                        <a:t>Its</a:t>
                      </a:r>
                      <a:r>
                        <a:rPr lang="tr-TR" sz="2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="1" dirty="0" err="1">
                          <a:solidFill>
                            <a:srgbClr val="006600"/>
                          </a:solidFill>
                        </a:rPr>
                        <a:t>weight</a:t>
                      </a:r>
                      <a:r>
                        <a:rPr lang="tr-TR" sz="2400" b="1" dirty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400" b="1" dirty="0" err="1">
                          <a:solidFill>
                            <a:srgbClr val="006600"/>
                          </a:solidFill>
                        </a:rPr>
                        <a:t>and</a:t>
                      </a:r>
                      <a:r>
                        <a:rPr lang="tr-TR" sz="2400" b="1" dirty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400" b="1" dirty="0" err="1">
                          <a:solidFill>
                            <a:srgbClr val="006600"/>
                          </a:solidFill>
                        </a:rPr>
                        <a:t>fragility</a:t>
                      </a:r>
                      <a:r>
                        <a:rPr lang="tr-TR" sz="2400" b="0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These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disadvantages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effectively limit the maximum size of container when glass is used to contain carbonated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beverages to about 1.0 to 1.5 L</a:t>
                      </a:r>
                      <a:endParaRPr kumimoji="0" lang="tr-TR" sz="2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Glass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has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little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protection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against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the adverse effects of visible light</a:t>
                      </a:r>
                      <a:endParaRPr lang="tr-TR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Plastic</a:t>
            </a:r>
            <a:r>
              <a:rPr lang="tr-TR" b="1" dirty="0"/>
              <a:t> </a:t>
            </a:r>
            <a:r>
              <a:rPr lang="tr-TR" b="1" dirty="0" err="1"/>
              <a:t>bottles</a:t>
            </a:r>
            <a:r>
              <a:rPr lang="tr-TR" b="1" dirty="0"/>
              <a:t> (PET </a:t>
            </a:r>
            <a:r>
              <a:rPr lang="tr-TR" b="1" dirty="0" err="1"/>
              <a:t>bottles</a:t>
            </a:r>
            <a:r>
              <a:rPr lang="tr-TR" b="1" dirty="0"/>
              <a:t>) 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/>
          </p:cNvGraphicFramePr>
          <p:nvPr/>
        </p:nvGraphicFramePr>
        <p:xfrm>
          <a:off x="19050" y="1565910"/>
          <a:ext cx="9072284" cy="5120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1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2050">
                <a:tc>
                  <a:txBody>
                    <a:bodyPr/>
                    <a:lstStyle/>
                    <a:p>
                      <a:r>
                        <a:rPr lang="tr-TR" sz="2400" b="1" i="1" dirty="0" err="1"/>
                        <a:t>What</a:t>
                      </a:r>
                      <a:r>
                        <a:rPr lang="tr-TR" sz="2400" b="1" i="1" dirty="0"/>
                        <a:t> </a:t>
                      </a:r>
                      <a:r>
                        <a:rPr lang="tr-TR" sz="2400" b="1" i="1" dirty="0" err="1"/>
                        <a:t>are</a:t>
                      </a:r>
                      <a:r>
                        <a:rPr lang="tr-TR" sz="2400" b="1" i="1" dirty="0"/>
                        <a:t> </a:t>
                      </a:r>
                      <a:r>
                        <a:rPr lang="tr-TR" sz="2400" b="1" i="1" dirty="0" err="1"/>
                        <a:t>the</a:t>
                      </a:r>
                      <a:r>
                        <a:rPr lang="tr-TR" sz="2400" b="1" i="1" baseline="0" dirty="0"/>
                        <a:t> </a:t>
                      </a:r>
                      <a:r>
                        <a:rPr lang="tr-TR" sz="2400" b="1" i="1" baseline="0" dirty="0" err="1"/>
                        <a:t>disadvantages</a:t>
                      </a:r>
                      <a:r>
                        <a:rPr lang="tr-TR" sz="2400" b="1" i="1" baseline="0" dirty="0"/>
                        <a:t>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b="0" dirty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200" b="1" dirty="0" err="1">
                          <a:solidFill>
                            <a:srgbClr val="0000FF"/>
                          </a:solidFill>
                        </a:rPr>
                        <a:t>They</a:t>
                      </a:r>
                      <a:r>
                        <a:rPr lang="tr-TR" sz="2200" b="1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>
                          <a:solidFill>
                            <a:srgbClr val="0000FF"/>
                          </a:solidFill>
                        </a:rPr>
                        <a:t>are</a:t>
                      </a:r>
                      <a:r>
                        <a:rPr lang="tr-TR" sz="2200" b="1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>
                          <a:solidFill>
                            <a:srgbClr val="0000FF"/>
                          </a:solidFill>
                        </a:rPr>
                        <a:t>permeable</a:t>
                      </a:r>
                      <a:r>
                        <a:rPr lang="tr-TR" sz="2200" b="1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>
                          <a:solidFill>
                            <a:srgbClr val="0000FF"/>
                          </a:solidFill>
                        </a:rPr>
                        <a:t>to</a:t>
                      </a:r>
                      <a:r>
                        <a:rPr lang="tr-TR" sz="2200" b="1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>
                          <a:solidFill>
                            <a:srgbClr val="0000FF"/>
                          </a:solidFill>
                        </a:rPr>
                        <a:t>gases</a:t>
                      </a:r>
                      <a:r>
                        <a:rPr lang="tr-TR" sz="2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Loss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of CO</a:t>
                      </a:r>
                      <a:r>
                        <a:rPr lang="tr-TR" sz="2200" b="0" baseline="-25000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percentage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is 15%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over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26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weeks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1.5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2 L of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bottles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15%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about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10-12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weeks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Therefore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loss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carbonation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is a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determining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factor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shelf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life</a:t>
                      </a:r>
                    </a:p>
                    <a:p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They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have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poor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oxygen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barrier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properties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improve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this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condition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ommercial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</a:t>
                      </a:r>
                      <a:r>
                        <a:rPr kumimoji="0" lang="tr-TR" sz="2200" b="0" kern="1200" baseline="-25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scavengers are incorporated into PET</a:t>
                      </a:r>
                      <a:endParaRPr kumimoji="0" lang="tr-TR" sz="2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Migration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acetaldehyde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(AA),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which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formed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PET </a:t>
                      </a:r>
                      <a:r>
                        <a:rPr kumimoji="0" lang="en-US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 a thermal degradation product formed during the </a:t>
                      </a:r>
                      <a:r>
                        <a:rPr kumimoji="0" lang="en-US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mel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ting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results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sweet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plastic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like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fruity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formation</a:t>
                      </a:r>
                      <a:endParaRPr kumimoji="0" lang="tr-TR" sz="2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Migration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plasticizers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when PET bottles are reused in the home</a:t>
                      </a:r>
                      <a:endParaRPr kumimoji="0" lang="tr-TR" sz="2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Antimony trioxide is used as an additive and initiator in the manufacture of 90% of the PET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Migration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antimony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Sb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which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a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toxic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trace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element</a:t>
                      </a:r>
                      <a:endParaRPr lang="tr-TR" sz="2400" b="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>
            <a:lum bright="-40000" contrast="40000"/>
          </a:blip>
          <a:srcRect l="32267" t="20833" r="36483" b="9635"/>
          <a:stretch>
            <a:fillRect/>
          </a:stretch>
        </p:blipFill>
        <p:spPr bwMode="auto">
          <a:xfrm>
            <a:off x="3654190" y="0"/>
            <a:ext cx="545171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0" y="228600"/>
            <a:ext cx="36195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factors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that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affect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odor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taste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carbonated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beverages</a:t>
            </a:r>
            <a:r>
              <a:rPr lang="tr-TR" sz="2800" b="1" dirty="0">
                <a:solidFill>
                  <a:srgbClr val="0000FF"/>
                </a:solidFill>
              </a:rPr>
              <a:t> in PET </a:t>
            </a:r>
            <a:r>
              <a:rPr lang="tr-TR" sz="2800" b="1" dirty="0" err="1">
                <a:solidFill>
                  <a:srgbClr val="0000FF"/>
                </a:solidFill>
              </a:rPr>
              <a:t>bottle</a:t>
            </a:r>
            <a:endParaRPr lang="tr-TR" sz="2800" dirty="0">
              <a:solidFill>
                <a:srgbClr val="0000FF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tr-TR" sz="2800" dirty="0" err="1"/>
              <a:t>Ingress</a:t>
            </a:r>
            <a:r>
              <a:rPr lang="tr-TR" sz="2800" dirty="0"/>
              <a:t> of O</a:t>
            </a:r>
            <a:r>
              <a:rPr lang="tr-TR" sz="2800" baseline="-25000" dirty="0"/>
              <a:t>2</a:t>
            </a:r>
          </a:p>
          <a:p>
            <a:pPr lvl="1">
              <a:buFont typeface="Wingdings" pitchFamily="2" charset="2"/>
              <a:buChar char="§"/>
            </a:pPr>
            <a:r>
              <a:rPr lang="tr-TR" sz="2800" dirty="0" err="1"/>
              <a:t>Loss</a:t>
            </a:r>
            <a:r>
              <a:rPr lang="tr-TR" sz="2800" dirty="0"/>
              <a:t> of CO</a:t>
            </a:r>
            <a:r>
              <a:rPr lang="tr-TR" sz="2800" baseline="-25000" dirty="0"/>
              <a:t>2</a:t>
            </a:r>
          </a:p>
          <a:p>
            <a:pPr lvl="1">
              <a:buFont typeface="Wingdings" pitchFamily="2" charset="2"/>
              <a:buChar char="§"/>
            </a:pPr>
            <a:r>
              <a:rPr lang="tr-TR" sz="2800" dirty="0" err="1"/>
              <a:t>Scalping</a:t>
            </a:r>
            <a:r>
              <a:rPr lang="tr-TR" sz="2800" dirty="0"/>
              <a:t> of </a:t>
            </a:r>
            <a:r>
              <a:rPr lang="tr-TR" sz="2800" dirty="0" err="1"/>
              <a:t>outside</a:t>
            </a:r>
            <a:r>
              <a:rPr lang="tr-TR" sz="2800" dirty="0"/>
              <a:t> </a:t>
            </a:r>
            <a:r>
              <a:rPr lang="tr-TR" sz="2800" dirty="0" err="1"/>
              <a:t>odors</a:t>
            </a:r>
            <a:endParaRPr lang="tr-TR" sz="2800" dirty="0"/>
          </a:p>
          <a:p>
            <a:pPr lvl="1">
              <a:buFont typeface="Wingdings" pitchFamily="2" charset="2"/>
              <a:buChar char="§"/>
            </a:pPr>
            <a:r>
              <a:rPr lang="tr-TR" sz="2800" dirty="0" err="1"/>
              <a:t>Migration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plastic</a:t>
            </a:r>
            <a:r>
              <a:rPr lang="tr-TR" sz="2800" dirty="0"/>
              <a:t> </a:t>
            </a:r>
            <a:r>
              <a:rPr lang="tr-TR" sz="2800" dirty="0" err="1"/>
              <a:t>material</a:t>
            </a:r>
            <a:endParaRPr lang="tr-TR" sz="2800" dirty="0"/>
          </a:p>
          <a:p>
            <a:pPr lvl="1">
              <a:buFont typeface="Wingdings" pitchFamily="2" charset="2"/>
              <a:buChar char="§"/>
            </a:pPr>
            <a:r>
              <a:rPr lang="tr-TR" sz="2800" dirty="0" err="1"/>
              <a:t>Absorbation</a:t>
            </a:r>
            <a:r>
              <a:rPr lang="tr-TR" sz="2800" dirty="0"/>
              <a:t> of </a:t>
            </a:r>
            <a:r>
              <a:rPr lang="tr-TR" sz="2800" dirty="0" err="1"/>
              <a:t>flavor</a:t>
            </a:r>
            <a:r>
              <a:rPr lang="tr-TR" sz="2800" dirty="0"/>
              <a:t> </a:t>
            </a:r>
            <a:r>
              <a:rPr lang="tr-TR" sz="2800" dirty="0" err="1"/>
              <a:t>compounds</a:t>
            </a:r>
            <a:r>
              <a:rPr lang="tr-TR" sz="2800" dirty="0"/>
              <a:t> 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plastic</a:t>
            </a:r>
            <a:r>
              <a:rPr lang="tr-TR" sz="2800" dirty="0"/>
              <a:t> </a:t>
            </a:r>
            <a:r>
              <a:rPr lang="tr-TR" sz="2800" dirty="0" err="1"/>
              <a:t>material</a:t>
            </a:r>
            <a:endParaRPr lang="tr-TR" sz="2800" dirty="0"/>
          </a:p>
          <a:p>
            <a:endParaRPr lang="tr-TR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Closures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beverage</a:t>
            </a:r>
            <a:r>
              <a:rPr lang="tr-TR" b="1" dirty="0"/>
              <a:t> </a:t>
            </a:r>
            <a:r>
              <a:rPr lang="tr-TR" b="1" dirty="0" err="1"/>
              <a:t>containers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2305050"/>
          </a:xfrm>
        </p:spPr>
        <p:txBody>
          <a:bodyPr>
            <a:noAutofit/>
          </a:bodyPr>
          <a:lstStyle/>
          <a:p>
            <a:r>
              <a:rPr lang="tr-TR" sz="2400" dirty="0" err="1"/>
              <a:t>There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four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type</a:t>
            </a:r>
            <a:r>
              <a:rPr lang="tr-TR" sz="2400" b="1" dirty="0">
                <a:solidFill>
                  <a:srgbClr val="0000FF"/>
                </a:solidFill>
              </a:rPr>
              <a:t> of </a:t>
            </a:r>
            <a:r>
              <a:rPr lang="tr-TR" sz="2400" b="1" dirty="0" err="1">
                <a:solidFill>
                  <a:srgbClr val="0000FF"/>
                </a:solidFill>
              </a:rPr>
              <a:t>closure</a:t>
            </a:r>
            <a:endParaRPr lang="tr-TR" sz="2400" b="1" dirty="0">
              <a:solidFill>
                <a:srgbClr val="0000FF"/>
              </a:solidFill>
            </a:endParaRPr>
          </a:p>
          <a:p>
            <a:r>
              <a:rPr lang="en-US" sz="2400" b="1" dirty="0"/>
              <a:t>Too large a closure </a:t>
            </a:r>
            <a:r>
              <a:rPr lang="en-US" sz="2400" dirty="0"/>
              <a:t>can create </a:t>
            </a:r>
            <a:r>
              <a:rPr lang="en-US" sz="2400" b="1" dirty="0">
                <a:solidFill>
                  <a:srgbClr val="C00000"/>
                </a:solidFill>
              </a:rPr>
              <a:t>leakage due to internal pressure of CO</a:t>
            </a:r>
            <a:r>
              <a:rPr lang="en-US" sz="2400" b="1" baseline="-25000" dirty="0">
                <a:solidFill>
                  <a:srgbClr val="C00000"/>
                </a:solidFill>
              </a:rPr>
              <a:t>2</a:t>
            </a:r>
            <a:r>
              <a:rPr lang="en-US" sz="2400" dirty="0"/>
              <a:t> and particularly </a:t>
            </a:r>
            <a:r>
              <a:rPr lang="en-US" sz="2400" b="1" dirty="0">
                <a:solidFill>
                  <a:srgbClr val="006600"/>
                </a:solidFill>
              </a:rPr>
              <a:t>the conditions that may arise if the product is</a:t>
            </a:r>
            <a:r>
              <a:rPr lang="tr-TR" sz="2400" b="1" dirty="0">
                <a:solidFill>
                  <a:srgbClr val="006600"/>
                </a:solidFill>
              </a:rPr>
              <a:t> </a:t>
            </a:r>
            <a:r>
              <a:rPr lang="en-US" sz="2400" b="1" dirty="0">
                <a:solidFill>
                  <a:srgbClr val="006600"/>
                </a:solidFill>
              </a:rPr>
              <a:t>to be subjected to pasteurization</a:t>
            </a:r>
            <a:endParaRPr lang="tr-TR" sz="2400" b="1" dirty="0">
              <a:solidFill>
                <a:srgbClr val="006600"/>
              </a:solidFill>
            </a:endParaRPr>
          </a:p>
          <a:p>
            <a:r>
              <a:rPr lang="en-US" sz="2400" b="1" dirty="0"/>
              <a:t>Too small a closure </a:t>
            </a:r>
            <a:r>
              <a:rPr lang="en-US" sz="2400" dirty="0"/>
              <a:t>can give </a:t>
            </a:r>
            <a:r>
              <a:rPr lang="en-US" sz="2400" b="1" dirty="0">
                <a:solidFill>
                  <a:srgbClr val="0000FF"/>
                </a:solidFill>
              </a:rPr>
              <a:t>rise to problems at the time</a:t>
            </a:r>
            <a:r>
              <a:rPr lang="tr-TR" sz="2400" b="1" dirty="0">
                <a:solidFill>
                  <a:srgbClr val="0000FF"/>
                </a:solidFill>
              </a:rPr>
              <a:t> of </a:t>
            </a:r>
            <a:r>
              <a:rPr lang="tr-TR" sz="2400" b="1" dirty="0" err="1">
                <a:solidFill>
                  <a:srgbClr val="0000FF"/>
                </a:solidFill>
              </a:rPr>
              <a:t>filling</a:t>
            </a:r>
            <a:endParaRPr lang="tr-TR" sz="2400" b="1" dirty="0">
              <a:solidFill>
                <a:srgbClr val="0000FF"/>
              </a:solidFill>
            </a:endParaRPr>
          </a:p>
        </p:txBody>
      </p:sp>
      <p:sp>
        <p:nvSpPr>
          <p:cNvPr id="39938" name="AutoShape 2" descr="Aluminium ROPP Pilfer Proof Caps Manufacturers, Exporter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40" name="Picture 4" descr="Caps &amp; Closures — waterspring 01932 783455"/>
          <p:cNvPicPr>
            <a:picLocks noChangeAspect="1" noChangeArrowheads="1"/>
          </p:cNvPicPr>
          <p:nvPr/>
        </p:nvPicPr>
        <p:blipFill>
          <a:blip r:embed="rId2" cstate="print"/>
          <a:srcRect l="11553" r="10659"/>
          <a:stretch>
            <a:fillRect/>
          </a:stretch>
        </p:blipFill>
        <p:spPr bwMode="auto">
          <a:xfrm>
            <a:off x="4114800" y="4968876"/>
            <a:ext cx="2800350" cy="1129263"/>
          </a:xfrm>
          <a:prstGeom prst="rect">
            <a:avLst/>
          </a:prstGeom>
          <a:noFill/>
        </p:spPr>
      </p:pic>
      <p:pic>
        <p:nvPicPr>
          <p:cNvPr id="39942" name="Picture 6" descr="Aluminium Foil Beverage / Soda Can Saver Lids SOT PRT Carving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3976" y="3856037"/>
            <a:ext cx="1427639" cy="1440000"/>
          </a:xfrm>
          <a:prstGeom prst="rect">
            <a:avLst/>
          </a:prstGeom>
          <a:noFill/>
        </p:spPr>
      </p:pic>
      <p:sp>
        <p:nvSpPr>
          <p:cNvPr id="39944" name="AutoShape 8" descr="BERICAP Holding GmbH - Blow-mold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46" name="Picture 10" descr="BERICAP Holding GmbH - Blow-molded"/>
          <p:cNvPicPr>
            <a:picLocks noChangeAspect="1" noChangeArrowheads="1"/>
          </p:cNvPicPr>
          <p:nvPr/>
        </p:nvPicPr>
        <p:blipFill>
          <a:blip r:embed="rId4"/>
          <a:srcRect l="11552" t="22815" r="16692" b="22074"/>
          <a:stretch>
            <a:fillRect/>
          </a:stretch>
        </p:blipFill>
        <p:spPr bwMode="auto">
          <a:xfrm>
            <a:off x="400051" y="4591050"/>
            <a:ext cx="1819355" cy="1440000"/>
          </a:xfrm>
          <a:prstGeom prst="rect">
            <a:avLst/>
          </a:prstGeom>
          <a:noFill/>
        </p:spPr>
      </p:pic>
      <p:sp>
        <p:nvSpPr>
          <p:cNvPr id="13" name="12 Metin kutusu"/>
          <p:cNvSpPr txBox="1"/>
          <p:nvPr/>
        </p:nvSpPr>
        <p:spPr>
          <a:xfrm>
            <a:off x="133350" y="6148685"/>
            <a:ext cx="264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/>
              <a:t>Molded</a:t>
            </a:r>
            <a:r>
              <a:rPr lang="tr-TR" sz="2400" b="1" dirty="0"/>
              <a:t> </a:t>
            </a:r>
            <a:r>
              <a:rPr lang="tr-TR" sz="2400" b="1" dirty="0" err="1"/>
              <a:t>plastic</a:t>
            </a:r>
            <a:r>
              <a:rPr lang="tr-TR" sz="2400" b="1" dirty="0"/>
              <a:t> </a:t>
            </a:r>
            <a:r>
              <a:rPr lang="tr-TR" sz="2400" b="1" dirty="0" err="1"/>
              <a:t>cap</a:t>
            </a:r>
            <a:endParaRPr lang="tr-TR" sz="24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2609850" y="5291435"/>
            <a:ext cx="154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Ring </a:t>
            </a:r>
            <a:r>
              <a:rPr lang="tr-TR" sz="2400" b="1" dirty="0" err="1"/>
              <a:t>pull</a:t>
            </a:r>
            <a:endParaRPr lang="tr-TR" sz="2400" b="1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371850" y="5939135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Aluminum roll-on pilfer-proof (ROPP) cap</a:t>
            </a:r>
            <a:endParaRPr lang="tr-TR" sz="2400" b="1" dirty="0"/>
          </a:p>
        </p:txBody>
      </p:sp>
      <p:pic>
        <p:nvPicPr>
          <p:cNvPr id="39950" name="Picture 14" descr="Crown Cork at Rs .3/piece | Worli | Mumbai| ID: 63337057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61225" y="3848100"/>
            <a:ext cx="1440000" cy="1440000"/>
          </a:xfrm>
          <a:prstGeom prst="rect">
            <a:avLst/>
          </a:prstGeom>
          <a:noFill/>
        </p:spPr>
      </p:pic>
      <p:sp>
        <p:nvSpPr>
          <p:cNvPr id="17" name="16 Metin kutusu"/>
          <p:cNvSpPr txBox="1"/>
          <p:nvPr/>
        </p:nvSpPr>
        <p:spPr>
          <a:xfrm>
            <a:off x="7219950" y="5291435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/>
              <a:t>Crown</a:t>
            </a:r>
            <a:r>
              <a:rPr lang="tr-TR" sz="2400" b="1" dirty="0"/>
              <a:t> </a:t>
            </a:r>
            <a:r>
              <a:rPr lang="tr-TR" sz="2400" b="1" dirty="0" err="1"/>
              <a:t>cork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Diversity</a:t>
            </a:r>
            <a:r>
              <a:rPr lang="tr-TR" b="1" dirty="0"/>
              <a:t> of </a:t>
            </a:r>
            <a:r>
              <a:rPr lang="tr-TR" b="1" dirty="0" err="1"/>
              <a:t>beverages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4098" name="Picture 2" descr="BEYPAZARI MADEN SUYU, a reliable name in natural mineral water"/>
          <p:cNvPicPr>
            <a:picLocks noChangeAspect="1" noChangeArrowheads="1"/>
          </p:cNvPicPr>
          <p:nvPr/>
        </p:nvPicPr>
        <p:blipFill>
          <a:blip r:embed="rId2"/>
          <a:srcRect l="29971" r="18097"/>
          <a:stretch>
            <a:fillRect/>
          </a:stretch>
        </p:blipFill>
        <p:spPr bwMode="auto">
          <a:xfrm>
            <a:off x="1257300" y="3135312"/>
            <a:ext cx="2305050" cy="2647951"/>
          </a:xfrm>
          <a:prstGeom prst="rect">
            <a:avLst/>
          </a:prstGeom>
          <a:noFill/>
        </p:spPr>
      </p:pic>
      <p:pic>
        <p:nvPicPr>
          <p:cNvPr id="4100" name="Picture 4" descr="Gerolsteiner 750mL Naturally Carbonated Water 12 Bottles ..."/>
          <p:cNvPicPr>
            <a:picLocks noChangeAspect="1" noChangeArrowheads="1"/>
          </p:cNvPicPr>
          <p:nvPr/>
        </p:nvPicPr>
        <p:blipFill>
          <a:blip r:embed="rId3"/>
          <a:srcRect l="25278" r="22056"/>
          <a:stretch>
            <a:fillRect/>
          </a:stretch>
        </p:blipFill>
        <p:spPr bwMode="auto">
          <a:xfrm>
            <a:off x="2952751" y="3128962"/>
            <a:ext cx="1049447" cy="2700000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1504950" y="5734050"/>
            <a:ext cx="2724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/>
              <a:t>Natural</a:t>
            </a:r>
            <a:r>
              <a:rPr lang="tr-TR" sz="2800" b="1" dirty="0"/>
              <a:t> mineral </a:t>
            </a:r>
            <a:r>
              <a:rPr lang="tr-TR" sz="2800" b="1" dirty="0" err="1"/>
              <a:t>water</a:t>
            </a:r>
            <a:endParaRPr lang="tr-TR" sz="2800" b="1" dirty="0"/>
          </a:p>
        </p:txBody>
      </p:sp>
      <p:pic>
        <p:nvPicPr>
          <p:cNvPr id="4102" name="Picture 6" descr="Nestlé Pure Life | Nestlé Global"/>
          <p:cNvPicPr>
            <a:picLocks noChangeAspect="1" noChangeArrowheads="1"/>
          </p:cNvPicPr>
          <p:nvPr/>
        </p:nvPicPr>
        <p:blipFill>
          <a:blip r:embed="rId4"/>
          <a:srcRect l="21818" r="20000"/>
          <a:stretch>
            <a:fillRect/>
          </a:stretch>
        </p:blipFill>
        <p:spPr bwMode="auto">
          <a:xfrm>
            <a:off x="381000" y="1581150"/>
            <a:ext cx="921600" cy="2700000"/>
          </a:xfrm>
          <a:prstGeom prst="rect">
            <a:avLst/>
          </a:prstGeom>
          <a:noFill/>
        </p:spPr>
      </p:pic>
      <p:sp>
        <p:nvSpPr>
          <p:cNvPr id="11" name="10 Metin kutusu"/>
          <p:cNvSpPr txBox="1"/>
          <p:nvPr/>
        </p:nvSpPr>
        <p:spPr>
          <a:xfrm>
            <a:off x="0" y="4133850"/>
            <a:ext cx="1619250" cy="9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/>
              <a:t>Bottled</a:t>
            </a:r>
            <a:r>
              <a:rPr lang="tr-TR" sz="2800" b="1" dirty="0"/>
              <a:t> </a:t>
            </a:r>
            <a:r>
              <a:rPr lang="tr-TR" sz="2800" b="1" dirty="0" err="1"/>
              <a:t>water</a:t>
            </a:r>
            <a:endParaRPr lang="tr-TR" sz="2800" b="1" dirty="0"/>
          </a:p>
        </p:txBody>
      </p:sp>
      <p:pic>
        <p:nvPicPr>
          <p:cNvPr id="4104" name="Picture 8" descr="Soft Drinks - Finca Micalas"/>
          <p:cNvPicPr>
            <a:picLocks noChangeAspect="1" noChangeArrowheads="1"/>
          </p:cNvPicPr>
          <p:nvPr/>
        </p:nvPicPr>
        <p:blipFill>
          <a:blip r:embed="rId5"/>
          <a:srcRect t="11377" b="17964"/>
          <a:stretch>
            <a:fillRect/>
          </a:stretch>
        </p:blipFill>
        <p:spPr bwMode="auto">
          <a:xfrm>
            <a:off x="5181600" y="1581150"/>
            <a:ext cx="2880000" cy="1359360"/>
          </a:xfrm>
          <a:prstGeom prst="rect">
            <a:avLst/>
          </a:prstGeom>
          <a:noFill/>
        </p:spPr>
      </p:pic>
      <p:pic>
        <p:nvPicPr>
          <p:cNvPr id="4106" name="Picture 10" descr="Dimes Meyve Suyu 200 Ml 27 Li Koli - n11.com"/>
          <p:cNvPicPr>
            <a:picLocks noChangeAspect="1" noChangeArrowheads="1"/>
          </p:cNvPicPr>
          <p:nvPr/>
        </p:nvPicPr>
        <p:blipFill>
          <a:blip r:embed="rId6"/>
          <a:srcRect t="22222" r="11185" b="19556"/>
          <a:stretch>
            <a:fillRect/>
          </a:stretch>
        </p:blipFill>
        <p:spPr bwMode="auto">
          <a:xfrm>
            <a:off x="6708775" y="4762500"/>
            <a:ext cx="2196641" cy="1440000"/>
          </a:xfrm>
          <a:prstGeom prst="rect">
            <a:avLst/>
          </a:prstGeom>
          <a:noFill/>
        </p:spPr>
      </p:pic>
      <p:pic>
        <p:nvPicPr>
          <p:cNvPr id="4108" name="Picture 12" descr="Ice Tea – Kırık Oklav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53350" y="3148012"/>
            <a:ext cx="3600000" cy="2021391"/>
          </a:xfrm>
          <a:prstGeom prst="rect">
            <a:avLst/>
          </a:prstGeom>
          <a:noFill/>
        </p:spPr>
      </p:pic>
      <p:sp>
        <p:nvSpPr>
          <p:cNvPr id="15" name="14 Metin kutusu"/>
          <p:cNvSpPr txBox="1"/>
          <p:nvPr/>
        </p:nvSpPr>
        <p:spPr>
          <a:xfrm>
            <a:off x="4362450" y="2952750"/>
            <a:ext cx="478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/>
              <a:t>Carbonated</a:t>
            </a:r>
            <a:r>
              <a:rPr lang="tr-TR" sz="2800" b="1" dirty="0"/>
              <a:t> </a:t>
            </a:r>
            <a:r>
              <a:rPr lang="tr-TR" sz="2800" b="1" dirty="0" err="1"/>
              <a:t>soft</a:t>
            </a:r>
            <a:r>
              <a:rPr lang="tr-TR" sz="2800" b="1" dirty="0"/>
              <a:t> </a:t>
            </a:r>
            <a:r>
              <a:rPr lang="tr-TR" sz="2800" b="1" dirty="0" err="1"/>
              <a:t>drinks</a:t>
            </a:r>
            <a:endParaRPr lang="tr-TR" sz="2800" b="1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4438650" y="5505450"/>
            <a:ext cx="2914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/>
              <a:t>Soft</a:t>
            </a:r>
            <a:r>
              <a:rPr lang="tr-TR" sz="2800" b="1" dirty="0"/>
              <a:t> </a:t>
            </a:r>
            <a:r>
              <a:rPr lang="tr-TR" sz="2800" b="1" dirty="0" err="1"/>
              <a:t>drinks</a:t>
            </a:r>
            <a:endParaRPr lang="tr-TR" sz="2800" b="1" dirty="0"/>
          </a:p>
          <a:p>
            <a:pPr algn="ctr"/>
            <a:r>
              <a:rPr lang="tr-TR" sz="2800" b="1" dirty="0"/>
              <a:t>(</a:t>
            </a:r>
            <a:r>
              <a:rPr lang="tr-TR" sz="2800" b="1" dirty="0" err="1"/>
              <a:t>non</a:t>
            </a:r>
            <a:r>
              <a:rPr lang="tr-TR" sz="2800" b="1" dirty="0"/>
              <a:t>-</a:t>
            </a:r>
            <a:r>
              <a:rPr lang="tr-TR" sz="2800" b="1" dirty="0" err="1"/>
              <a:t>carbonated</a:t>
            </a:r>
            <a:r>
              <a:rPr lang="tr-TR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/>
              <a:t>PACKAGING of </a:t>
            </a:r>
            <a:r>
              <a:rPr lang="tr-TR" sz="6000" b="1" dirty="0" err="1"/>
              <a:t>vegetable</a:t>
            </a:r>
            <a:r>
              <a:rPr lang="tr-TR" sz="6000" b="1" dirty="0"/>
              <a:t> </a:t>
            </a:r>
            <a:r>
              <a:rPr lang="tr-TR" sz="6000" b="1" dirty="0" err="1"/>
              <a:t>oıls</a:t>
            </a:r>
            <a:endParaRPr lang="tr-TR" sz="4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Fde</a:t>
            </a:r>
            <a:r>
              <a:rPr lang="tr-TR" sz="2400" b="1" dirty="0">
                <a:solidFill>
                  <a:schemeClr val="tx1"/>
                </a:solidFill>
              </a:rPr>
              <a:t> 216 </a:t>
            </a:r>
            <a:r>
              <a:rPr lang="tr-TR" sz="2400" b="1" dirty="0" err="1">
                <a:solidFill>
                  <a:schemeClr val="tx1"/>
                </a:solidFill>
              </a:rPr>
              <a:t>food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Sources</a:t>
            </a:r>
            <a:r>
              <a:rPr lang="tr-TR" b="1" dirty="0"/>
              <a:t> of </a:t>
            </a:r>
            <a:r>
              <a:rPr lang="tr-TR" b="1" dirty="0" err="1"/>
              <a:t>vegetable</a:t>
            </a:r>
            <a:r>
              <a:rPr lang="tr-TR" b="1" dirty="0"/>
              <a:t> </a:t>
            </a:r>
            <a:r>
              <a:rPr lang="tr-TR" b="1" dirty="0" err="1"/>
              <a:t>oil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194548" cy="4495800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en-US" sz="2800" dirty="0"/>
              <a:t>Vegetable oils are derived from </a:t>
            </a:r>
            <a:endParaRPr lang="tr-TR" sz="2800" dirty="0"/>
          </a:p>
          <a:p>
            <a:pPr>
              <a:buNone/>
            </a:pPr>
            <a:endParaRPr lang="tr-TR" sz="1200" dirty="0"/>
          </a:p>
          <a:p>
            <a:pPr lvl="2"/>
            <a:r>
              <a:rPr lang="tr-TR" sz="2800" dirty="0"/>
              <a:t>a</a:t>
            </a:r>
            <a:r>
              <a:rPr lang="en-US" sz="2800" dirty="0" err="1"/>
              <a:t>nnual</a:t>
            </a:r>
            <a:r>
              <a:rPr lang="tr-TR" sz="2800" dirty="0"/>
              <a:t> </a:t>
            </a:r>
            <a:r>
              <a:rPr lang="tr-TR" sz="2800" dirty="0" err="1"/>
              <a:t>plants</a:t>
            </a:r>
            <a:r>
              <a:rPr lang="tr-TR" sz="2800" dirty="0"/>
              <a:t> </a:t>
            </a:r>
            <a:r>
              <a:rPr lang="en-US" sz="2800" dirty="0"/>
              <a:t>such as sun</a:t>
            </a:r>
            <a:r>
              <a:rPr lang="tr-TR" sz="2800" dirty="0" err="1"/>
              <a:t>fl</a:t>
            </a:r>
            <a:r>
              <a:rPr lang="en-US" sz="2800" dirty="0" err="1"/>
              <a:t>ower</a:t>
            </a:r>
            <a:r>
              <a:rPr lang="en-US" sz="2800" dirty="0"/>
              <a:t> and soybean</a:t>
            </a:r>
            <a:endParaRPr lang="tr-TR" sz="2800" dirty="0"/>
          </a:p>
          <a:p>
            <a:pPr lvl="2"/>
            <a:r>
              <a:rPr lang="en-US" sz="2800" dirty="0"/>
              <a:t>perennial </a:t>
            </a:r>
            <a:r>
              <a:rPr lang="tr-TR" sz="2800" dirty="0" err="1"/>
              <a:t>plants</a:t>
            </a:r>
            <a:r>
              <a:rPr lang="tr-TR" sz="2800" dirty="0"/>
              <a:t> </a:t>
            </a:r>
            <a:r>
              <a:rPr lang="en-US" sz="2800" dirty="0"/>
              <a:t>such</a:t>
            </a:r>
            <a:r>
              <a:rPr lang="tr-TR" sz="2800" dirty="0"/>
              <a:t> </a:t>
            </a:r>
            <a:r>
              <a:rPr lang="en-US" sz="2800" dirty="0"/>
              <a:t>as palm and olive</a:t>
            </a:r>
            <a:r>
              <a:rPr lang="tr-TR" sz="2800" dirty="0"/>
              <a:t> </a:t>
            </a:r>
          </a:p>
          <a:p>
            <a:pPr lvl="2"/>
            <a:r>
              <a:rPr lang="en-US" sz="2800" dirty="0"/>
              <a:t>seeds such as palm kernels and cottonseeds</a:t>
            </a:r>
            <a:endParaRPr lang="tr-TR" sz="2800" dirty="0"/>
          </a:p>
          <a:p>
            <a:pPr lvl="2"/>
            <a:r>
              <a:rPr lang="en-US" sz="2800" dirty="0"/>
              <a:t>fruits such as olive, avocado, palm, and coconut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/>
              <a:t>DETERIORATIVE REACTIONS IN VEGETABLE OILS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What</a:t>
            </a:r>
            <a:r>
              <a:rPr lang="tr-TR" b="1" dirty="0"/>
              <a:t> </a:t>
            </a:r>
            <a:r>
              <a:rPr lang="tr-TR" b="1" dirty="0" err="1"/>
              <a:t>are</a:t>
            </a:r>
            <a:r>
              <a:rPr lang="tr-TR" b="1" dirty="0"/>
              <a:t> </a:t>
            </a:r>
            <a:r>
              <a:rPr lang="tr-TR" b="1" dirty="0" err="1"/>
              <a:t>deteriorative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194548" cy="4495800"/>
          </a:xfrm>
        </p:spPr>
        <p:txBody>
          <a:bodyPr>
            <a:noAutofit/>
          </a:bodyPr>
          <a:lstStyle/>
          <a:p>
            <a:r>
              <a:rPr lang="tr-TR" sz="2600" dirty="0" err="1"/>
              <a:t>Deteriorative</a:t>
            </a:r>
            <a:r>
              <a:rPr lang="tr-TR" sz="2600" dirty="0"/>
              <a:t> </a:t>
            </a:r>
            <a:r>
              <a:rPr lang="tr-TR" sz="2600" dirty="0" err="1"/>
              <a:t>reactions</a:t>
            </a:r>
            <a:r>
              <a:rPr lang="tr-TR" sz="2600" dirty="0"/>
              <a:t> in </a:t>
            </a:r>
            <a:r>
              <a:rPr lang="tr-TR" sz="2600" dirty="0" err="1"/>
              <a:t>vegetable</a:t>
            </a:r>
            <a:r>
              <a:rPr lang="tr-TR" sz="2600" dirty="0"/>
              <a:t> </a:t>
            </a:r>
            <a:r>
              <a:rPr lang="tr-TR" sz="2600" dirty="0" err="1"/>
              <a:t>oil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listed</a:t>
            </a:r>
            <a:r>
              <a:rPr lang="tr-TR" sz="2600" dirty="0"/>
              <a:t> as </a:t>
            </a:r>
            <a:r>
              <a:rPr lang="tr-TR" sz="2600" dirty="0" err="1"/>
              <a:t>follow</a:t>
            </a:r>
            <a:endParaRPr lang="tr-TR" sz="2600" dirty="0"/>
          </a:p>
          <a:p>
            <a:pPr lvl="1"/>
            <a:r>
              <a:rPr lang="tr-TR" dirty="0" err="1"/>
              <a:t>Enzymatic</a:t>
            </a:r>
            <a:r>
              <a:rPr lang="tr-TR" dirty="0"/>
              <a:t> </a:t>
            </a:r>
            <a:r>
              <a:rPr lang="tr-TR" dirty="0" err="1"/>
              <a:t>reactions</a:t>
            </a:r>
            <a:endParaRPr lang="tr-TR" dirty="0"/>
          </a:p>
          <a:p>
            <a:pPr lvl="2"/>
            <a:r>
              <a:rPr lang="tr-TR" sz="2600" dirty="0" err="1"/>
              <a:t>Lipases</a:t>
            </a:r>
            <a:endParaRPr lang="tr-TR" sz="2600" dirty="0"/>
          </a:p>
          <a:p>
            <a:pPr lvl="2"/>
            <a:r>
              <a:rPr lang="tr-TR" sz="2600" dirty="0" err="1"/>
              <a:t>Lipoxygenases</a:t>
            </a:r>
            <a:endParaRPr lang="tr-TR" sz="2600" dirty="0"/>
          </a:p>
          <a:p>
            <a:pPr lvl="2"/>
            <a:r>
              <a:rPr lang="tr-TR" sz="2600" dirty="0" err="1"/>
              <a:t>Polyphenoloxidases</a:t>
            </a:r>
            <a:endParaRPr lang="tr-TR" sz="2600" dirty="0"/>
          </a:p>
          <a:p>
            <a:pPr lvl="1"/>
            <a:r>
              <a:rPr lang="tr-TR" dirty="0" err="1"/>
              <a:t>Oxidative</a:t>
            </a:r>
            <a:r>
              <a:rPr lang="tr-TR" dirty="0"/>
              <a:t> </a:t>
            </a:r>
            <a:r>
              <a:rPr lang="tr-TR" dirty="0" err="1"/>
              <a:t>rancidity</a:t>
            </a:r>
            <a:endParaRPr lang="tr-TR" dirty="0"/>
          </a:p>
          <a:p>
            <a:pPr lvl="1"/>
            <a:r>
              <a:rPr lang="tr-TR" dirty="0" err="1"/>
              <a:t>Absorption</a:t>
            </a:r>
            <a:r>
              <a:rPr lang="tr-TR" dirty="0"/>
              <a:t> of </a:t>
            </a:r>
            <a:r>
              <a:rPr lang="tr-TR" dirty="0" err="1"/>
              <a:t>flavor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Migration</a:t>
            </a:r>
            <a:r>
              <a:rPr lang="tr-TR" dirty="0"/>
              <a:t> of </a:t>
            </a:r>
            <a:r>
              <a:rPr lang="tr-TR" dirty="0" err="1"/>
              <a:t>substance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packaging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Deteriorative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6200" y="1524000"/>
          <a:ext cx="9000000" cy="521589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 gridSpan="2">
                  <a:txBody>
                    <a:bodyPr/>
                    <a:lstStyle/>
                    <a:p>
                      <a:pPr algn="l"/>
                      <a:r>
                        <a:rPr lang="tr-TR" sz="2800" b="1" i="1" dirty="0">
                          <a:solidFill>
                            <a:schemeClr val="bg1"/>
                          </a:solidFill>
                        </a:rPr>
                        <a:t>ENZYMATIC</a:t>
                      </a:r>
                      <a:r>
                        <a:rPr lang="tr-TR" sz="2800" b="1" i="1" baseline="0" dirty="0">
                          <a:solidFill>
                            <a:schemeClr val="bg1"/>
                          </a:solidFill>
                        </a:rPr>
                        <a:t> REACTIONS</a:t>
                      </a:r>
                      <a:endParaRPr lang="tr-TR" sz="2800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sz="25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8019">
                <a:tc>
                  <a:txBody>
                    <a:bodyPr/>
                    <a:lstStyle/>
                    <a:p>
                      <a:r>
                        <a:rPr lang="tr-TR" sz="2400" b="1" i="1" dirty="0" err="1">
                          <a:solidFill>
                            <a:schemeClr val="tx1"/>
                          </a:solidFill>
                        </a:rPr>
                        <a:t>Lipases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Lipase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triggers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US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he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release</a:t>
                      </a:r>
                      <a:r>
                        <a:rPr kumimoji="0" lang="en-US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of fatty acids from the triglyceride molecule in the presence of moisture</a:t>
                      </a:r>
                      <a:endParaRPr kumimoji="0" lang="tr-TR" sz="2200" b="1" kern="1200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This</a:t>
                      </a:r>
                      <a:r>
                        <a:rPr kumimoji="0" lang="tr-TR" sz="22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reaction</a:t>
                      </a:r>
                      <a:r>
                        <a:rPr kumimoji="0" lang="tr-TR" sz="22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results</a:t>
                      </a:r>
                      <a:r>
                        <a:rPr kumimoji="0" lang="tr-TR" sz="22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tr-TR" sz="22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undesired</a:t>
                      </a:r>
                      <a:r>
                        <a:rPr kumimoji="0" lang="tr-TR" sz="2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acidity</a:t>
                      </a:r>
                      <a:r>
                        <a:rPr kumimoji="0" lang="tr-TR" sz="2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</a:t>
                      </a:r>
                      <a:r>
                        <a:rPr kumimoji="0" lang="tr-TR" sz="2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tr-TR" sz="22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formation</a:t>
                      </a:r>
                      <a:endParaRPr lang="tr-TR" sz="22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8531">
                <a:tc>
                  <a:txBody>
                    <a:bodyPr/>
                    <a:lstStyle/>
                    <a:p>
                      <a:r>
                        <a:rPr lang="tr-TR" sz="2400" b="1" i="1" dirty="0" err="1">
                          <a:solidFill>
                            <a:schemeClr val="tx1"/>
                          </a:solidFill>
                        </a:rPr>
                        <a:t>Lipoxygenases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b="1" baseline="0" dirty="0" err="1">
                          <a:solidFill>
                            <a:srgbClr val="0000FF"/>
                          </a:solidFill>
                        </a:rPr>
                        <a:t>Undesirable</a:t>
                      </a:r>
                      <a:r>
                        <a:rPr lang="tr-TR" sz="22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0000FF"/>
                          </a:solidFill>
                        </a:rPr>
                        <a:t>flavor</a:t>
                      </a:r>
                      <a:r>
                        <a:rPr lang="tr-TR" sz="22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0000FF"/>
                          </a:solidFill>
                        </a:rPr>
                        <a:t>compounds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such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as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aldehydes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alcohols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formed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as a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result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lipoxygenases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activity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with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polyunsaturated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fatty</a:t>
                      </a:r>
                      <a:r>
                        <a:rPr lang="tr-TR" sz="2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>
                          <a:solidFill>
                            <a:schemeClr val="tx1"/>
                          </a:solidFill>
                        </a:rPr>
                        <a:t>acids</a:t>
                      </a:r>
                      <a:endParaRPr lang="tr-TR" sz="22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60">
                <a:tc>
                  <a:txBody>
                    <a:bodyPr/>
                    <a:lstStyle/>
                    <a:p>
                      <a:r>
                        <a:rPr lang="tr-TR" sz="2400" b="1" i="1" dirty="0" err="1"/>
                        <a:t>Polyphenoloxidases</a:t>
                      </a:r>
                      <a:endParaRPr lang="tr-TR" sz="2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b="0" dirty="0"/>
                        <a:t>--</a:t>
                      </a:r>
                      <a:r>
                        <a:rPr lang="tr-TR" sz="2200" b="0" dirty="0" err="1"/>
                        <a:t>Polyphenols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are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important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compounds</a:t>
                      </a:r>
                      <a:r>
                        <a:rPr lang="tr-TR" sz="2200" b="0" baseline="0" dirty="0"/>
                        <a:t> of </a:t>
                      </a:r>
                      <a:r>
                        <a:rPr lang="tr-TR" sz="2200" b="0" baseline="0" dirty="0" err="1"/>
                        <a:t>vegetable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oils</a:t>
                      </a:r>
                      <a:endParaRPr lang="tr-TR" sz="2200" b="0" baseline="0" dirty="0"/>
                    </a:p>
                    <a:p>
                      <a:r>
                        <a:rPr lang="tr-TR" sz="2200" b="0" baseline="0" dirty="0"/>
                        <a:t>--</a:t>
                      </a:r>
                      <a:r>
                        <a:rPr lang="tr-TR" sz="2200" b="0" baseline="0" dirty="0" err="1"/>
                        <a:t>They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are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1" baseline="0" dirty="0" err="1"/>
                        <a:t>prone</a:t>
                      </a:r>
                      <a:r>
                        <a:rPr lang="tr-TR" sz="2200" b="1" baseline="0" dirty="0"/>
                        <a:t> </a:t>
                      </a:r>
                      <a:r>
                        <a:rPr lang="tr-TR" sz="2200" b="1" baseline="0" dirty="0" err="1"/>
                        <a:t>to</a:t>
                      </a:r>
                      <a:r>
                        <a:rPr lang="tr-TR" sz="2200" b="1" baseline="0" dirty="0"/>
                        <a:t> </a:t>
                      </a:r>
                      <a:r>
                        <a:rPr lang="tr-TR" sz="2200" b="1" baseline="0" dirty="0" err="1"/>
                        <a:t>oxidation</a:t>
                      </a:r>
                      <a:r>
                        <a:rPr lang="tr-TR" sz="2200" b="1" baseline="0" dirty="0"/>
                        <a:t> </a:t>
                      </a:r>
                      <a:r>
                        <a:rPr lang="tr-TR" sz="2200" b="1" baseline="0" dirty="0" err="1"/>
                        <a:t>by</a:t>
                      </a:r>
                      <a:r>
                        <a:rPr lang="tr-TR" sz="2200" b="1" baseline="0" dirty="0"/>
                        <a:t> </a:t>
                      </a:r>
                      <a:r>
                        <a:rPr lang="tr-TR" sz="2200" b="1" baseline="0" dirty="0" err="1"/>
                        <a:t>polyphenoloxidases</a:t>
                      </a:r>
                      <a:r>
                        <a:rPr lang="tr-TR" sz="2200" b="0" baseline="0" dirty="0"/>
                        <a:t>, </a:t>
                      </a:r>
                      <a:r>
                        <a:rPr lang="tr-TR" sz="2200" b="0" baseline="0" dirty="0" err="1"/>
                        <a:t>which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results</a:t>
                      </a:r>
                      <a:r>
                        <a:rPr lang="tr-TR" sz="2200" b="0" baseline="0" dirty="0"/>
                        <a:t> in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browning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0" baseline="0" dirty="0" err="1"/>
                        <a:t>and</a:t>
                      </a:r>
                      <a:r>
                        <a:rPr lang="tr-TR" sz="2200" b="0" baseline="0" dirty="0"/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influence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oxidative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stability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of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the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oil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during</a:t>
                      </a:r>
                      <a:r>
                        <a:rPr lang="tr-TR" sz="22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200" b="1" baseline="0" dirty="0" err="1">
                          <a:solidFill>
                            <a:srgbClr val="C00000"/>
                          </a:solidFill>
                        </a:rPr>
                        <a:t>storage</a:t>
                      </a:r>
                      <a:endParaRPr lang="tr-TR" sz="2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Deteriorative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57150" y="1543050"/>
          <a:ext cx="9010649" cy="51700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96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8850">
                <a:tc>
                  <a:txBody>
                    <a:bodyPr/>
                    <a:lstStyle/>
                    <a:p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Oxidative</a:t>
                      </a:r>
                      <a:r>
                        <a:rPr lang="tr-TR" sz="28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rancidiy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2843" marR="82843"/>
                </a:tc>
                <a:tc>
                  <a:txBody>
                    <a:bodyPr/>
                    <a:lstStyle/>
                    <a:p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Oxidative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rancidity is a complex of chemical changes that imply a series of reactions </a:t>
                      </a:r>
                      <a:r>
                        <a:rPr kumimoji="0" lang="en-US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between unsaturated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fatty acids with O</a:t>
                      </a:r>
                      <a:r>
                        <a:rPr kumimoji="0" lang="en-US" sz="2200" b="1" kern="1200" baseline="-250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2200" b="1" kern="1200" baseline="-250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responsible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formation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rancid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taste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toxic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compounds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tr-TR" sz="2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reduction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nutritional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quality</a:t>
                      </a:r>
                      <a:endParaRPr kumimoji="0" lang="tr-TR" sz="2200" b="1" kern="1200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Oxygen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light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heat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are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triggering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factors</a:t>
                      </a:r>
                      <a:r>
                        <a:rPr kumimoji="0" lang="tr-TR" sz="2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sz="22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 marL="82843" marR="8284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1178">
                <a:tc>
                  <a:txBody>
                    <a:bodyPr/>
                    <a:lstStyle/>
                    <a:p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Absorption</a:t>
                      </a:r>
                      <a:r>
                        <a:rPr lang="tr-TR" sz="2800" b="1" i="1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flavor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2843" marR="82843"/>
                </a:tc>
                <a:tc>
                  <a:txBody>
                    <a:bodyPr/>
                    <a:lstStyle/>
                    <a:p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Plastic packaging materials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are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able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absorb different compounds</a:t>
                      </a:r>
                      <a:r>
                        <a:rPr kumimoji="0" lang="tr-TR" sz="22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such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compounds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fatty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acids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vegetable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oils</a:t>
                      </a:r>
                      <a:endParaRPr kumimoji="0" lang="tr-TR" sz="22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---On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side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some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compounds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can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absorb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by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oil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through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packaging</a:t>
                      </a:r>
                      <a:r>
                        <a:rPr kumimoji="0" lang="tr-TR" sz="22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material</a:t>
                      </a:r>
                      <a:endParaRPr kumimoji="0" lang="tr-TR" sz="2200" b="1" kern="1200" baseline="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These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two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conditions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also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called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scalping</a:t>
                      </a:r>
                      <a:endParaRPr kumimoji="0" lang="tr-TR" sz="22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scalping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an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important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phenomena</a:t>
                      </a:r>
                      <a:r>
                        <a:rPr kumimoji="0" lang="tr-TR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since 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it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results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decrease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characteristic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sensory</a:t>
                      </a:r>
                      <a:r>
                        <a:rPr kumimoji="0" lang="tr-TR" sz="2200" b="1" kern="1200" baseline="0" dirty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properties</a:t>
                      </a:r>
                      <a:endParaRPr lang="tr-TR" sz="2200" b="1" baseline="-25000" dirty="0">
                        <a:solidFill>
                          <a:srgbClr val="006600"/>
                        </a:solidFill>
                      </a:endParaRPr>
                    </a:p>
                  </a:txBody>
                  <a:tcPr marL="82843" marR="8284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Deteriorative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57150" y="1543050"/>
          <a:ext cx="9010649" cy="5069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9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8850"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None/>
                      </a:pPr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Migration</a:t>
                      </a:r>
                      <a:r>
                        <a:rPr lang="tr-TR" sz="2800" b="1" i="1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substance</a:t>
                      </a:r>
                      <a:r>
                        <a:rPr lang="tr-TR" sz="28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from</a:t>
                      </a:r>
                      <a:r>
                        <a:rPr lang="tr-TR" sz="28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1" i="1" dirty="0" err="1">
                          <a:solidFill>
                            <a:schemeClr val="tx1"/>
                          </a:solidFill>
                        </a:rPr>
                        <a:t>packaging</a:t>
                      </a:r>
                      <a:endParaRPr lang="tr-TR" sz="2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2843" marR="8284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baseline="0" dirty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Plastic additives and residual monomers or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oligomers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are not chemically bound to the polymer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can, therefore, move freely within the polymer matrix</a:t>
                      </a:r>
                      <a:endParaRPr kumimoji="0" lang="tr-TR" sz="2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Consequently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they can dissolve in the food product and thus adversely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ffect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avor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acceptability of the food</a:t>
                      </a:r>
                      <a:endParaRPr kumimoji="0" lang="tr-TR" sz="2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PET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monomers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, o</a:t>
                      </a:r>
                      <a:r>
                        <a:rPr kumimoji="0" lang="en-US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ligomers</a:t>
                      </a:r>
                      <a:r>
                        <a:rPr kumimoji="0" lang="en-US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vinyl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chloride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monomer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of PVC, </a:t>
                      </a:r>
                      <a:r>
                        <a:rPr kumimoji="0" lang="en-US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plasticizers, colorants, stabilizers, and different</a:t>
                      </a:r>
                      <a:r>
                        <a:rPr kumimoji="0" lang="tr-TR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additives used for </a:t>
                      </a:r>
                      <a:r>
                        <a:rPr kumimoji="0" lang="tr-TR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fl</a:t>
                      </a:r>
                      <a:r>
                        <a:rPr kumimoji="0" lang="en-US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exibility</a:t>
                      </a:r>
                      <a:r>
                        <a:rPr kumimoji="0" lang="en-US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purposes 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prone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migrate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into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oily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foods</a:t>
                      </a:r>
                      <a:endParaRPr kumimoji="0" lang="tr-TR" sz="2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400" b="1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The migration of acetaldehyde from PET bottles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a major problem, as its presence may affect the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organoleptic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properties</a:t>
                      </a:r>
                      <a:r>
                        <a:rPr kumimoji="0" lang="tr-TR" sz="2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tr-TR" sz="2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oil</a:t>
                      </a:r>
                      <a:endParaRPr kumimoji="0" lang="tr-TR" sz="2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2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 marL="82843" marR="8284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solidFill>
                  <a:schemeClr val="tx1"/>
                </a:solidFill>
              </a:rPr>
              <a:t>WHICH TYPE OF PACKAGING SYSTEM SHOULD BE USED FOR VEGETABLE OILS?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Types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vegetable</a:t>
            </a:r>
            <a:r>
              <a:rPr lang="tr-TR" b="1" dirty="0"/>
              <a:t> </a:t>
            </a:r>
            <a:r>
              <a:rPr lang="tr-TR" b="1" dirty="0" err="1"/>
              <a:t>oils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194548" cy="4495800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T</a:t>
            </a:r>
            <a:r>
              <a:rPr lang="en-US" sz="2800" b="1" dirty="0" err="1">
                <a:solidFill>
                  <a:srgbClr val="C00000"/>
                </a:solidFill>
              </a:rPr>
              <a:t>inplate</a:t>
            </a:r>
            <a:r>
              <a:rPr lang="en-US" sz="2800" b="1" dirty="0">
                <a:solidFill>
                  <a:srgbClr val="C00000"/>
                </a:solidFill>
              </a:rPr>
              <a:t> cans</a:t>
            </a:r>
            <a:r>
              <a:rPr lang="en-US" sz="2800" dirty="0"/>
              <a:t>, </a:t>
            </a:r>
            <a:r>
              <a:rPr lang="en-US" sz="2800" b="1" dirty="0"/>
              <a:t>glass bottles</a:t>
            </a:r>
            <a:r>
              <a:rPr lang="en-US" sz="2800" dirty="0"/>
              <a:t>, </a:t>
            </a:r>
            <a:r>
              <a:rPr lang="en-US" sz="2800" b="1" dirty="0">
                <a:solidFill>
                  <a:srgbClr val="0000FF"/>
                </a:solidFill>
              </a:rPr>
              <a:t>PET, 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HDPE plastic bottles,</a:t>
            </a:r>
            <a:r>
              <a:rPr lang="en-US" sz="2800" dirty="0"/>
              <a:t> and </a:t>
            </a:r>
            <a:r>
              <a:rPr lang="en-US" sz="2800" b="1" dirty="0">
                <a:solidFill>
                  <a:srgbClr val="006600"/>
                </a:solidFill>
              </a:rPr>
              <a:t>paper-based cartons </a:t>
            </a:r>
            <a:r>
              <a:rPr lang="en-US" sz="2800" dirty="0"/>
              <a:t>are common</a:t>
            </a:r>
            <a:r>
              <a:rPr lang="tr-TR" sz="2800" dirty="0" err="1"/>
              <a:t>ly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vegetable</a:t>
            </a:r>
            <a:r>
              <a:rPr lang="tr-TR" sz="2800" dirty="0"/>
              <a:t> </a:t>
            </a:r>
            <a:r>
              <a:rPr lang="tr-TR" sz="2800" dirty="0" err="1"/>
              <a:t>oils</a:t>
            </a:r>
            <a:endParaRPr lang="tr-TR" sz="2700" dirty="0"/>
          </a:p>
        </p:txBody>
      </p:sp>
      <p:sp>
        <p:nvSpPr>
          <p:cNvPr id="50178" name="AutoShape 2" descr="Soybean oil in tins - Vegetable oil extraction Joint stock compa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0180" name="Picture 4" descr="5Ltr. Tin Containers for Edible Oil (Olive Oil, etc.) at Rs 5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175" y="3524250"/>
            <a:ext cx="1517400" cy="2700000"/>
          </a:xfrm>
          <a:prstGeom prst="rect">
            <a:avLst/>
          </a:prstGeom>
          <a:noFill/>
        </p:spPr>
      </p:pic>
      <p:pic>
        <p:nvPicPr>
          <p:cNvPr id="50182" name="Picture 6" descr="Turna Extra Virgin Olive Oil 1 LT Glass Bottle - Buy Turna Extra ..."/>
          <p:cNvPicPr>
            <a:picLocks noChangeAspect="1" noChangeArrowheads="1"/>
          </p:cNvPicPr>
          <p:nvPr/>
        </p:nvPicPr>
        <p:blipFill>
          <a:blip r:embed="rId3"/>
          <a:srcRect l="18979" r="18015"/>
          <a:stretch>
            <a:fillRect/>
          </a:stretch>
        </p:blipFill>
        <p:spPr bwMode="auto">
          <a:xfrm>
            <a:off x="7334251" y="3571874"/>
            <a:ext cx="878507" cy="2700000"/>
          </a:xfrm>
          <a:prstGeom prst="rect">
            <a:avLst/>
          </a:prstGeom>
          <a:noFill/>
        </p:spPr>
      </p:pic>
      <p:sp>
        <p:nvSpPr>
          <p:cNvPr id="50184" name="AutoShape 8" descr="PET Bottles Cooking Oil – Wary Internatio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186" name="AutoShape 10" descr="PET Bottles Cooking Oil – Wary Internatio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0190" name="Picture 14" descr="Rienzi &amp; Sons Rienzi Gold Olive Oil, 33.8 oz - Walmart.com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5375" y="3424350"/>
            <a:ext cx="2700000" cy="2700000"/>
          </a:xfrm>
          <a:prstGeom prst="rect">
            <a:avLst/>
          </a:prstGeom>
          <a:noFill/>
        </p:spPr>
      </p:pic>
      <p:pic>
        <p:nvPicPr>
          <p:cNvPr id="50188" name="Picture 12" descr="Products Unat - Unat Oil and Foods Industrial Compan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9475" y="3238500"/>
            <a:ext cx="2066925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General </a:t>
            </a:r>
            <a:r>
              <a:rPr lang="tr-TR" b="1" dirty="0" err="1"/>
              <a:t>requirements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vegetable</a:t>
            </a:r>
            <a:r>
              <a:rPr lang="tr-TR" b="1" dirty="0"/>
              <a:t> </a:t>
            </a:r>
            <a:r>
              <a:rPr lang="tr-TR" b="1" dirty="0" err="1"/>
              <a:t>oil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194548" cy="4495800"/>
          </a:xfrm>
        </p:spPr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C00000"/>
                </a:solidFill>
              </a:rPr>
              <a:t>Oxygen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permeability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and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light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transmission</a:t>
            </a:r>
            <a:endParaRPr lang="tr-TR" sz="2800" b="1" dirty="0">
              <a:solidFill>
                <a:srgbClr val="C00000"/>
              </a:solidFill>
            </a:endParaRPr>
          </a:p>
          <a:p>
            <a:pPr lvl="1"/>
            <a:r>
              <a:rPr lang="tr-TR" dirty="0" err="1"/>
              <a:t>Vegeteble</a:t>
            </a:r>
            <a:r>
              <a:rPr lang="tr-TR" dirty="0"/>
              <a:t> </a:t>
            </a:r>
            <a:r>
              <a:rPr lang="tr-TR" dirty="0" err="1"/>
              <a:t>oils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sensitive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oxygen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; </a:t>
            </a:r>
            <a:r>
              <a:rPr lang="tr-TR" dirty="0" err="1"/>
              <a:t>therefore</a:t>
            </a:r>
            <a:r>
              <a:rPr lang="tr-TR" dirty="0"/>
              <a:t>, O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permeability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the light transmission of the packaging walls are the major ones</a:t>
            </a:r>
            <a:endParaRPr lang="tr-TR" dirty="0"/>
          </a:p>
          <a:p>
            <a:pPr lvl="1"/>
            <a:r>
              <a:rPr lang="en-US" b="1" dirty="0"/>
              <a:t>Oxygen permeability is a property of plastic materials only</a:t>
            </a:r>
            <a:r>
              <a:rPr lang="en-US" dirty="0"/>
              <a:t>, whereas</a:t>
            </a:r>
            <a:r>
              <a:rPr lang="tr-TR" dirty="0"/>
              <a:t> </a:t>
            </a:r>
            <a:r>
              <a:rPr lang="en-US" b="1" dirty="0">
                <a:solidFill>
                  <a:srgbClr val="0000FF"/>
                </a:solidFill>
              </a:rPr>
              <a:t>light transmission is important both for glass and plastics</a:t>
            </a:r>
            <a:endParaRPr lang="tr-TR" b="1" dirty="0">
              <a:solidFill>
                <a:srgbClr val="0000FF"/>
              </a:solidFill>
            </a:endParaRPr>
          </a:p>
          <a:p>
            <a:pPr lvl="1"/>
            <a:r>
              <a:rPr lang="tr-TR" dirty="0"/>
              <a:t>Metal </a:t>
            </a:r>
            <a:r>
              <a:rPr lang="tr-TR" dirty="0" err="1"/>
              <a:t>containers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totally</a:t>
            </a:r>
            <a:r>
              <a:rPr lang="tr-TR" dirty="0"/>
              <a:t> </a:t>
            </a:r>
            <a:r>
              <a:rPr lang="tr-TR" dirty="0" err="1"/>
              <a:t>impermeable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gas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light</a:t>
            </a:r>
            <a:endParaRPr lang="tr-TR" dirty="0"/>
          </a:p>
          <a:p>
            <a:pPr lvl="1"/>
            <a:r>
              <a:rPr lang="tr-TR" b="1" dirty="0" err="1">
                <a:solidFill>
                  <a:srgbClr val="006600"/>
                </a:solidFill>
              </a:rPr>
              <a:t>Plastic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and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glass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containers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should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have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high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barrier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properties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for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oxygen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and</a:t>
            </a:r>
            <a:r>
              <a:rPr lang="tr-TR" b="1" dirty="0">
                <a:solidFill>
                  <a:srgbClr val="006600"/>
                </a:solidFill>
              </a:rPr>
              <a:t> </a:t>
            </a:r>
            <a:r>
              <a:rPr lang="tr-TR" b="1" dirty="0" err="1">
                <a:solidFill>
                  <a:srgbClr val="006600"/>
                </a:solidFill>
              </a:rPr>
              <a:t>light</a:t>
            </a:r>
            <a:endParaRPr lang="tr-TR" b="1" dirty="0">
              <a:solidFill>
                <a:srgbClr val="006600"/>
              </a:solidFill>
            </a:endParaRPr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Diversity</a:t>
            </a:r>
            <a:r>
              <a:rPr lang="tr-TR" b="1" dirty="0"/>
              <a:t> of </a:t>
            </a:r>
            <a:r>
              <a:rPr lang="tr-TR" b="1" dirty="0" err="1"/>
              <a:t>beverages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i="1" dirty="0" err="1">
                <a:solidFill>
                  <a:srgbClr val="C00000"/>
                </a:solidFill>
              </a:rPr>
              <a:t>Natural</a:t>
            </a:r>
            <a:r>
              <a:rPr lang="tr-TR" sz="2800" b="1" i="1" dirty="0">
                <a:solidFill>
                  <a:srgbClr val="C00000"/>
                </a:solidFill>
              </a:rPr>
              <a:t> mineral </a:t>
            </a:r>
            <a:r>
              <a:rPr lang="tr-TR" sz="2800" b="1" i="1" dirty="0" err="1">
                <a:solidFill>
                  <a:srgbClr val="C00000"/>
                </a:solidFill>
              </a:rPr>
              <a:t>water</a:t>
            </a:r>
            <a:r>
              <a:rPr lang="tr-TR" sz="2800" b="1" i="1" dirty="0">
                <a:solidFill>
                  <a:srgbClr val="C00000"/>
                </a:solidFill>
              </a:rPr>
              <a:t>: </a:t>
            </a:r>
            <a:r>
              <a:rPr lang="tr-TR" sz="2800" dirty="0" err="1"/>
              <a:t>It</a:t>
            </a:r>
            <a:r>
              <a:rPr lang="tr-TR" sz="2800" dirty="0"/>
              <a:t> is </a:t>
            </a:r>
            <a:r>
              <a:rPr lang="tr-TR" sz="2800" dirty="0" err="1"/>
              <a:t>natural</a:t>
            </a:r>
            <a:r>
              <a:rPr lang="tr-TR" sz="2800" dirty="0"/>
              <a:t> </a:t>
            </a:r>
            <a:r>
              <a:rPr lang="tr-TR" sz="2800" dirty="0" err="1"/>
              <a:t>water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 </a:t>
            </a:r>
            <a:r>
              <a:rPr lang="tr-TR" sz="2800" dirty="0" err="1"/>
              <a:t>contains</a:t>
            </a:r>
            <a:r>
              <a:rPr lang="tr-TR" sz="2800" dirty="0"/>
              <a:t> </a:t>
            </a:r>
            <a:r>
              <a:rPr lang="tr-TR" sz="2800" dirty="0" err="1"/>
              <a:t>natural</a:t>
            </a:r>
            <a:r>
              <a:rPr lang="tr-TR" sz="2800" dirty="0"/>
              <a:t> CO</a:t>
            </a:r>
            <a:r>
              <a:rPr lang="tr-TR" sz="2800" baseline="-25000" dirty="0"/>
              <a:t>2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natural</a:t>
            </a:r>
            <a:r>
              <a:rPr lang="tr-TR" sz="2800" dirty="0"/>
              <a:t> mineral</a:t>
            </a:r>
          </a:p>
          <a:p>
            <a:r>
              <a:rPr lang="tr-TR" sz="2800" b="1" i="1" dirty="0" err="1">
                <a:solidFill>
                  <a:srgbClr val="0000FF"/>
                </a:solidFill>
              </a:rPr>
              <a:t>Soft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drinks</a:t>
            </a:r>
            <a:r>
              <a:rPr lang="tr-TR" sz="2800" b="1" i="1" dirty="0">
                <a:solidFill>
                  <a:srgbClr val="0000FF"/>
                </a:solidFill>
              </a:rPr>
              <a:t> (</a:t>
            </a:r>
            <a:r>
              <a:rPr lang="tr-TR" sz="2800" b="1" i="1" dirty="0" err="1">
                <a:solidFill>
                  <a:srgbClr val="0000FF"/>
                </a:solidFill>
              </a:rPr>
              <a:t>non</a:t>
            </a:r>
            <a:r>
              <a:rPr lang="tr-TR" sz="2800" b="1" i="1" dirty="0">
                <a:solidFill>
                  <a:srgbClr val="0000FF"/>
                </a:solidFill>
              </a:rPr>
              <a:t>-</a:t>
            </a:r>
            <a:r>
              <a:rPr lang="tr-TR" sz="2800" b="1" i="1" dirty="0" err="1">
                <a:solidFill>
                  <a:srgbClr val="0000FF"/>
                </a:solidFill>
              </a:rPr>
              <a:t>carbonated</a:t>
            </a:r>
            <a:r>
              <a:rPr lang="tr-TR" sz="2800" b="1" i="1" dirty="0">
                <a:solidFill>
                  <a:srgbClr val="0000FF"/>
                </a:solidFill>
              </a:rPr>
              <a:t>): </a:t>
            </a:r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en-US" sz="2800" dirty="0"/>
              <a:t>were prepared by dissolving granulated sugar in specially treated water,</a:t>
            </a:r>
            <a:r>
              <a:rPr lang="tr-TR" sz="2800" dirty="0"/>
              <a:t> </a:t>
            </a:r>
            <a:r>
              <a:rPr lang="en-US" sz="2800" dirty="0"/>
              <a:t>or alternatively by diluting liquid sugar with this water. A variety of ingredients, including </a:t>
            </a:r>
            <a:r>
              <a:rPr lang="tr-TR" sz="2800" dirty="0" err="1"/>
              <a:t>fruit</a:t>
            </a:r>
            <a:r>
              <a:rPr lang="tr-TR" sz="2800" dirty="0"/>
              <a:t> </a:t>
            </a:r>
            <a:r>
              <a:rPr lang="tr-TR" sz="2800" dirty="0" err="1"/>
              <a:t>juice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comminuted</a:t>
            </a:r>
            <a:r>
              <a:rPr lang="tr-TR" sz="2800" dirty="0"/>
              <a:t> </a:t>
            </a:r>
            <a:r>
              <a:rPr lang="tr-TR" sz="2800" dirty="0" err="1"/>
              <a:t>fruit</a:t>
            </a:r>
            <a:r>
              <a:rPr lang="tr-TR" sz="2800" dirty="0"/>
              <a:t>, </a:t>
            </a:r>
            <a:r>
              <a:rPr lang="en-US" sz="2800" dirty="0"/>
              <a:t>preservatives,</a:t>
            </a:r>
            <a:r>
              <a:rPr lang="tr-TR" sz="2800" dirty="0"/>
              <a:t> </a:t>
            </a:r>
            <a:r>
              <a:rPr lang="tr-TR" sz="2800" dirty="0" err="1"/>
              <a:t>artificial</a:t>
            </a:r>
            <a:r>
              <a:rPr lang="tr-TR" sz="2800" dirty="0"/>
              <a:t> </a:t>
            </a:r>
            <a:r>
              <a:rPr lang="tr-TR" sz="2800" dirty="0" err="1"/>
              <a:t>sweeteners</a:t>
            </a:r>
            <a:r>
              <a:rPr lang="tr-TR" sz="2800" dirty="0"/>
              <a:t> , </a:t>
            </a:r>
            <a:r>
              <a:rPr lang="tr-TR" sz="2800" dirty="0" err="1"/>
              <a:t>antioxidants</a:t>
            </a:r>
            <a:r>
              <a:rPr lang="tr-TR" sz="2800" dirty="0"/>
              <a:t>, </a:t>
            </a:r>
            <a:r>
              <a:rPr lang="en-US" sz="2800" dirty="0"/>
              <a:t>flavoring and coloring agents, and </a:t>
            </a:r>
            <a:r>
              <a:rPr lang="en-US" sz="2800" dirty="0" err="1"/>
              <a:t>acidulants</a:t>
            </a:r>
            <a:r>
              <a:rPr lang="en-US" sz="2800" dirty="0"/>
              <a:t> (invariably either citric or phosphoric acid),</a:t>
            </a:r>
            <a:r>
              <a:rPr lang="tr-TR" sz="2800" dirty="0"/>
              <a:t> </a:t>
            </a:r>
            <a:r>
              <a:rPr lang="tr-TR" sz="2800" dirty="0" err="1"/>
              <a:t>were</a:t>
            </a:r>
            <a:r>
              <a:rPr lang="tr-TR" sz="2800" dirty="0"/>
              <a:t> </a:t>
            </a:r>
            <a:r>
              <a:rPr lang="tr-TR" sz="2800" dirty="0" err="1"/>
              <a:t>then</a:t>
            </a:r>
            <a:r>
              <a:rPr lang="tr-TR" sz="2800" dirty="0"/>
              <a:t> </a:t>
            </a:r>
            <a:r>
              <a:rPr lang="tr-TR" sz="2800" dirty="0" err="1"/>
              <a:t>added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General </a:t>
            </a:r>
            <a:r>
              <a:rPr lang="tr-TR" b="1" dirty="0" err="1"/>
              <a:t>requirements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vegetable</a:t>
            </a:r>
            <a:r>
              <a:rPr lang="tr-TR" b="1" dirty="0"/>
              <a:t> </a:t>
            </a:r>
            <a:r>
              <a:rPr lang="tr-TR" b="1" dirty="0" err="1"/>
              <a:t>oil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194548" cy="4495800"/>
          </a:xfrm>
        </p:spPr>
        <p:txBody>
          <a:bodyPr>
            <a:noAutofit/>
          </a:bodyPr>
          <a:lstStyle/>
          <a:p>
            <a:r>
              <a:rPr lang="tr-TR" sz="3200" b="1" dirty="0" err="1">
                <a:solidFill>
                  <a:srgbClr val="C00000"/>
                </a:solidFill>
              </a:rPr>
              <a:t>Packaging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inertness</a:t>
            </a:r>
            <a:endParaRPr lang="tr-TR" sz="3200" b="1" dirty="0">
              <a:solidFill>
                <a:srgbClr val="C00000"/>
              </a:solidFill>
            </a:endParaRPr>
          </a:p>
          <a:p>
            <a:pPr lvl="1"/>
            <a:r>
              <a:rPr lang="tr-TR" sz="2800" dirty="0"/>
              <a:t>O</a:t>
            </a:r>
            <a:r>
              <a:rPr lang="en-US" sz="2800" dirty="0" err="1"/>
              <a:t>il</a:t>
            </a:r>
            <a:r>
              <a:rPr lang="en-US" sz="2800" dirty="0"/>
              <a:t>–package interactions can affect product shelf life, reducing nutritional</a:t>
            </a:r>
            <a:r>
              <a:rPr lang="tr-TR" sz="2800" dirty="0"/>
              <a:t> </a:t>
            </a:r>
            <a:r>
              <a:rPr lang="en-US" sz="2800" dirty="0"/>
              <a:t>value and stability by </a:t>
            </a:r>
            <a:r>
              <a:rPr lang="tr-TR" sz="2800" dirty="0" err="1"/>
              <a:t>flavor</a:t>
            </a:r>
            <a:r>
              <a:rPr lang="tr-TR" sz="2800" dirty="0"/>
              <a:t> </a:t>
            </a:r>
            <a:r>
              <a:rPr lang="en-US" sz="2800" dirty="0"/>
              <a:t>scalping or increasing the level of chemical contamination</a:t>
            </a:r>
            <a:r>
              <a:rPr lang="tr-TR" sz="2800" dirty="0"/>
              <a:t>  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migration</a:t>
            </a:r>
            <a:endParaRPr lang="tr-TR" sz="2800" dirty="0"/>
          </a:p>
          <a:p>
            <a:pPr lvl="1"/>
            <a:r>
              <a:rPr lang="tr-TR" sz="2800" dirty="0" err="1"/>
              <a:t>Therefore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0000FF"/>
                </a:solidFill>
              </a:rPr>
              <a:t>packaging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material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should</a:t>
            </a:r>
            <a:r>
              <a:rPr lang="tr-TR" sz="2800" b="1" dirty="0">
                <a:solidFill>
                  <a:srgbClr val="0000FF"/>
                </a:solidFill>
              </a:rPr>
              <a:t> be </a:t>
            </a:r>
            <a:r>
              <a:rPr lang="tr-TR" sz="2800" b="1" dirty="0" err="1">
                <a:solidFill>
                  <a:srgbClr val="0000FF"/>
                </a:solidFill>
              </a:rPr>
              <a:t>inert</a:t>
            </a:r>
            <a:r>
              <a:rPr lang="tr-TR" sz="2800" b="1" dirty="0">
                <a:solidFill>
                  <a:srgbClr val="0000FF"/>
                </a:solidFill>
              </a:rPr>
              <a:t> as </a:t>
            </a:r>
            <a:r>
              <a:rPr lang="tr-TR" sz="2800" b="1" dirty="0" err="1">
                <a:solidFill>
                  <a:srgbClr val="0000FF"/>
                </a:solidFill>
              </a:rPr>
              <a:t>much</a:t>
            </a:r>
            <a:r>
              <a:rPr lang="tr-TR" sz="2800" b="1" dirty="0">
                <a:solidFill>
                  <a:srgbClr val="0000FF"/>
                </a:solidFill>
              </a:rPr>
              <a:t> as </a:t>
            </a:r>
            <a:r>
              <a:rPr lang="tr-TR" sz="2800" b="1" dirty="0" err="1">
                <a:solidFill>
                  <a:srgbClr val="0000FF"/>
                </a:solidFill>
              </a:rPr>
              <a:t>possible</a:t>
            </a:r>
            <a:endParaRPr lang="tr-TR" sz="2800" b="1" dirty="0">
              <a:solidFill>
                <a:srgbClr val="0000FF"/>
              </a:solidFill>
            </a:endParaRPr>
          </a:p>
          <a:p>
            <a:pPr lvl="1"/>
            <a:r>
              <a:rPr lang="tr-TR" sz="2800" dirty="0"/>
              <a:t>G</a:t>
            </a:r>
            <a:r>
              <a:rPr lang="en-US" sz="2800" dirty="0"/>
              <a:t>lass is the most inert material, followed by metals and plastics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General </a:t>
            </a:r>
            <a:r>
              <a:rPr lang="tr-TR" b="1" dirty="0" err="1"/>
              <a:t>requirements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vegetable</a:t>
            </a:r>
            <a:r>
              <a:rPr lang="tr-TR" b="1" dirty="0"/>
              <a:t> </a:t>
            </a:r>
            <a:r>
              <a:rPr lang="tr-TR" b="1" dirty="0" err="1"/>
              <a:t>oil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1529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61950" y="1600200"/>
            <a:ext cx="8404098" cy="4495800"/>
          </a:xfrm>
        </p:spPr>
        <p:txBody>
          <a:bodyPr>
            <a:noAutofit/>
          </a:bodyPr>
          <a:lstStyle/>
          <a:p>
            <a:r>
              <a:rPr lang="tr-TR" sz="3200" b="1" dirty="0" err="1">
                <a:solidFill>
                  <a:srgbClr val="C00000"/>
                </a:solidFill>
              </a:rPr>
              <a:t>Filling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and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closing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technologies</a:t>
            </a:r>
            <a:endParaRPr lang="tr-TR" sz="3200" b="1" dirty="0">
              <a:solidFill>
                <a:srgbClr val="C00000"/>
              </a:solidFill>
            </a:endParaRPr>
          </a:p>
          <a:p>
            <a:pPr lvl="1"/>
            <a:r>
              <a:rPr lang="en-US" sz="2800" dirty="0"/>
              <a:t>In order to </a:t>
            </a:r>
            <a:r>
              <a:rPr lang="en-US" sz="2800" b="1" dirty="0"/>
              <a:t>reduce the O</a:t>
            </a:r>
            <a:r>
              <a:rPr lang="en-US" sz="2800" b="1" baseline="-25000" dirty="0"/>
              <a:t>2</a:t>
            </a:r>
            <a:r>
              <a:rPr lang="en-US" sz="2800" b="1" dirty="0"/>
              <a:t> residual inside the bottles</a:t>
            </a:r>
            <a:r>
              <a:rPr lang="en-US" sz="2800" dirty="0"/>
              <a:t>, the </a:t>
            </a:r>
            <a:r>
              <a:rPr lang="en-US" sz="2800" b="1" dirty="0"/>
              <a:t>oil is generally</a:t>
            </a:r>
            <a:r>
              <a:rPr lang="tr-TR" sz="2800" b="1" dirty="0"/>
              <a:t> </a:t>
            </a:r>
            <a:r>
              <a:rPr lang="tr-TR" sz="2800" b="1" dirty="0" err="1"/>
              <a:t>treated</a:t>
            </a:r>
            <a:r>
              <a:rPr lang="tr-TR" sz="2800" b="1" dirty="0"/>
              <a:t> </a:t>
            </a:r>
            <a:r>
              <a:rPr lang="en-US" sz="2800" b="1" dirty="0"/>
              <a:t>with gaseous N</a:t>
            </a:r>
            <a:r>
              <a:rPr lang="en-US" sz="2800" b="1" baseline="-25000" dirty="0"/>
              <a:t>2</a:t>
            </a:r>
            <a:r>
              <a:rPr lang="en-US" sz="2800" dirty="0"/>
              <a:t>, to lower the initial level of residual O</a:t>
            </a:r>
            <a:r>
              <a:rPr lang="en-US" sz="2800" baseline="-25000" dirty="0"/>
              <a:t>2</a:t>
            </a:r>
            <a:r>
              <a:rPr lang="en-US" sz="2800" dirty="0"/>
              <a:t> to below 0.5 </a:t>
            </a:r>
            <a:r>
              <a:rPr lang="en-US" sz="2800" dirty="0" err="1"/>
              <a:t>ppm</a:t>
            </a:r>
            <a:r>
              <a:rPr lang="en-US" sz="2800" dirty="0"/>
              <a:t>. Gaseous N</a:t>
            </a:r>
            <a:r>
              <a:rPr lang="en-US" sz="2800" baseline="-25000" dirty="0"/>
              <a:t>2</a:t>
            </a:r>
            <a:r>
              <a:rPr lang="en-US" sz="2800" dirty="0"/>
              <a:t> can</a:t>
            </a:r>
            <a:r>
              <a:rPr lang="tr-TR" sz="2800" dirty="0"/>
              <a:t> </a:t>
            </a:r>
            <a:r>
              <a:rPr lang="en-US" sz="2800" dirty="0"/>
              <a:t>be pressurized by injecting liquid N</a:t>
            </a:r>
            <a:r>
              <a:rPr lang="en-US" sz="2800" baseline="-25000" dirty="0"/>
              <a:t>2</a:t>
            </a:r>
            <a:r>
              <a:rPr lang="en-US" sz="2800" dirty="0"/>
              <a:t> into the headspace prior to closing</a:t>
            </a:r>
            <a:endParaRPr lang="tr-TR" sz="2800" dirty="0"/>
          </a:p>
          <a:p>
            <a:pPr lvl="1"/>
            <a:r>
              <a:rPr lang="tr-TR" sz="2800" dirty="0"/>
              <a:t>On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other</a:t>
            </a:r>
            <a:r>
              <a:rPr lang="tr-TR" sz="2800" dirty="0"/>
              <a:t> </a:t>
            </a:r>
            <a:r>
              <a:rPr lang="tr-TR" sz="2800" dirty="0" err="1"/>
              <a:t>hand</a:t>
            </a:r>
            <a:r>
              <a:rPr lang="tr-TR" sz="2800" dirty="0"/>
              <a:t>, </a:t>
            </a:r>
            <a:r>
              <a:rPr lang="tr-TR" sz="2800" b="1" dirty="0">
                <a:solidFill>
                  <a:srgbClr val="0000FF"/>
                </a:solidFill>
              </a:rPr>
              <a:t>t</a:t>
            </a:r>
            <a:r>
              <a:rPr lang="en-US" sz="2800" b="1" dirty="0">
                <a:solidFill>
                  <a:srgbClr val="0000FF"/>
                </a:solidFill>
              </a:rPr>
              <a:t>o reduce O</a:t>
            </a:r>
            <a:r>
              <a:rPr lang="en-US" sz="2800" b="1" baseline="-25000" dirty="0">
                <a:solidFill>
                  <a:srgbClr val="0000FF"/>
                </a:solidFill>
              </a:rPr>
              <a:t>2</a:t>
            </a:r>
            <a:r>
              <a:rPr lang="en-US" sz="2800" b="1" dirty="0">
                <a:solidFill>
                  <a:srgbClr val="0000FF"/>
                </a:solidFill>
              </a:rPr>
              <a:t> ingress during shelf life</a:t>
            </a:r>
            <a:r>
              <a:rPr lang="en-US" sz="2800" dirty="0"/>
              <a:t>, the effectiveness of the closures is also very important</a:t>
            </a:r>
            <a:r>
              <a:rPr lang="tr-TR" sz="2800" dirty="0"/>
              <a:t>. 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0000FF"/>
                </a:solidFill>
              </a:rPr>
              <a:t>closure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should</a:t>
            </a:r>
            <a:r>
              <a:rPr lang="tr-TR" sz="2800" b="1" dirty="0">
                <a:solidFill>
                  <a:srgbClr val="0000FF"/>
                </a:solidFill>
              </a:rPr>
              <a:t> be </a:t>
            </a:r>
            <a:r>
              <a:rPr lang="tr-TR" sz="2800" b="1" dirty="0" err="1">
                <a:solidFill>
                  <a:srgbClr val="0000FF"/>
                </a:solidFill>
              </a:rPr>
              <a:t>closed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hermetically</a:t>
            </a:r>
            <a:r>
              <a:rPr lang="tr-TR" sz="2800" b="1" dirty="0">
                <a:solidFill>
                  <a:srgbClr val="0000FF"/>
                </a:solidFill>
              </a:rPr>
              <a:t>. </a:t>
            </a:r>
            <a:r>
              <a:rPr lang="tr-TR" sz="2800" b="1" dirty="0" err="1">
                <a:solidFill>
                  <a:srgbClr val="0000FF"/>
                </a:solidFill>
              </a:rPr>
              <a:t>It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should</a:t>
            </a:r>
            <a:r>
              <a:rPr lang="tr-TR" sz="2800" b="1" dirty="0">
                <a:solidFill>
                  <a:srgbClr val="0000FF"/>
                </a:solidFill>
              </a:rPr>
              <a:t> be </a:t>
            </a:r>
            <a:r>
              <a:rPr lang="tr-TR" sz="2800" b="1" dirty="0" err="1">
                <a:solidFill>
                  <a:srgbClr val="0000FF"/>
                </a:solidFill>
              </a:rPr>
              <a:t>easy</a:t>
            </a:r>
            <a:r>
              <a:rPr lang="tr-TR" sz="2800" b="1" dirty="0">
                <a:solidFill>
                  <a:srgbClr val="0000FF"/>
                </a:solidFill>
              </a:rPr>
              <a:t>-</a:t>
            </a:r>
            <a:r>
              <a:rPr lang="tr-TR" sz="2800" b="1" dirty="0" err="1">
                <a:solidFill>
                  <a:srgbClr val="0000FF"/>
                </a:solidFill>
              </a:rPr>
              <a:t>opened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re-</a:t>
            </a:r>
            <a:r>
              <a:rPr lang="tr-TR" sz="2800" b="1" dirty="0" err="1">
                <a:solidFill>
                  <a:srgbClr val="0000FF"/>
                </a:solidFill>
              </a:rPr>
              <a:t>closed</a:t>
            </a:r>
            <a:endParaRPr lang="tr-TR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Robertson</a:t>
            </a:r>
            <a:r>
              <a:rPr lang="tr-TR" sz="2800" dirty="0"/>
              <a:t>, G.L. (2010</a:t>
            </a:r>
            <a:r>
              <a:rPr lang="tr-TR" sz="2800" b="1" dirty="0"/>
              <a:t>).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shelf</a:t>
            </a:r>
            <a:r>
              <a:rPr lang="tr-TR" sz="2800" b="1" dirty="0"/>
              <a:t> life of </a:t>
            </a:r>
            <a:r>
              <a:rPr lang="tr-TR" sz="2800" b="1" dirty="0" err="1"/>
              <a:t>water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carbonated</a:t>
            </a:r>
            <a:r>
              <a:rPr lang="tr-TR" sz="2800" b="1" dirty="0"/>
              <a:t> </a:t>
            </a:r>
            <a:r>
              <a:rPr lang="tr-TR" sz="2800" b="1" dirty="0" err="1"/>
              <a:t>drinks</a:t>
            </a:r>
            <a:r>
              <a:rPr lang="tr-TR" sz="2800" b="1" dirty="0"/>
              <a:t> (</a:t>
            </a:r>
            <a:r>
              <a:rPr lang="tr-TR" sz="2800" b="1" dirty="0" err="1"/>
              <a:t>Chapter</a:t>
            </a:r>
            <a:r>
              <a:rPr lang="tr-TR" sz="2800" b="1" dirty="0"/>
              <a:t> 9 </a:t>
            </a:r>
            <a:r>
              <a:rPr lang="tr-TR" sz="2800" b="1" dirty="0" err="1"/>
              <a:t>pages</a:t>
            </a:r>
            <a:r>
              <a:rPr lang="tr-TR" sz="2800" b="1" dirty="0"/>
              <a:t> 158-175) </a:t>
            </a:r>
            <a:r>
              <a:rPr lang="tr-TR" sz="2800" dirty="0" err="1"/>
              <a:t>In</a:t>
            </a:r>
            <a:r>
              <a:rPr lang="tr-TR" sz="2800" b="1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Shelf</a:t>
            </a:r>
            <a:r>
              <a:rPr lang="tr-TR" sz="2800" dirty="0"/>
              <a:t> Life: A </a:t>
            </a:r>
            <a:r>
              <a:rPr lang="tr-TR" sz="2800" dirty="0" err="1"/>
              <a:t>Practical</a:t>
            </a:r>
            <a:r>
              <a:rPr lang="tr-TR" sz="2800" dirty="0"/>
              <a:t> </a:t>
            </a:r>
            <a:r>
              <a:rPr lang="tr-TR" sz="2800" dirty="0" err="1"/>
              <a:t>Guide</a:t>
            </a:r>
            <a:r>
              <a:rPr lang="tr-TR" sz="2800" dirty="0"/>
              <a:t>. CRC </a:t>
            </a:r>
            <a:r>
              <a:rPr lang="tr-TR" sz="2800" dirty="0" err="1"/>
              <a:t>Press</a:t>
            </a:r>
            <a:r>
              <a:rPr lang="tr-TR" sz="2800" dirty="0"/>
              <a:t> Taylor&amp;Francis </a:t>
            </a:r>
            <a:r>
              <a:rPr lang="tr-TR" sz="2800" dirty="0" err="1"/>
              <a:t>Group</a:t>
            </a:r>
            <a:endParaRPr lang="tr-TR" sz="2800" dirty="0"/>
          </a:p>
          <a:p>
            <a:pPr>
              <a:buNone/>
            </a:pPr>
            <a:endParaRPr lang="tr-TR" sz="2800" dirty="0"/>
          </a:p>
          <a:p>
            <a:r>
              <a:rPr lang="tr-TR" sz="2800" dirty="0" err="1"/>
              <a:t>Robertson</a:t>
            </a:r>
            <a:r>
              <a:rPr lang="tr-TR" sz="2800" dirty="0"/>
              <a:t>, G.L. (2010</a:t>
            </a:r>
            <a:r>
              <a:rPr lang="tr-TR" sz="2800" b="1" dirty="0"/>
              <a:t>).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shelf</a:t>
            </a:r>
            <a:r>
              <a:rPr lang="tr-TR" sz="2800" b="1" dirty="0"/>
              <a:t> life of </a:t>
            </a:r>
            <a:r>
              <a:rPr lang="tr-TR" sz="2800" b="1" dirty="0" err="1"/>
              <a:t>vegetable</a:t>
            </a:r>
            <a:r>
              <a:rPr lang="tr-TR" sz="2800" b="1" dirty="0"/>
              <a:t> </a:t>
            </a:r>
            <a:r>
              <a:rPr lang="tr-TR" sz="2800" b="1" dirty="0" err="1"/>
              <a:t>oils</a:t>
            </a:r>
            <a:r>
              <a:rPr lang="tr-TR" sz="2800" b="1" dirty="0"/>
              <a:t> (</a:t>
            </a:r>
            <a:r>
              <a:rPr lang="tr-TR" sz="2800" b="1" dirty="0" err="1"/>
              <a:t>Chapter</a:t>
            </a:r>
            <a:r>
              <a:rPr lang="tr-TR" sz="2800" b="1" dirty="0"/>
              <a:t> 17 </a:t>
            </a:r>
            <a:r>
              <a:rPr lang="tr-TR" sz="2800" b="1" dirty="0" err="1"/>
              <a:t>pages</a:t>
            </a:r>
            <a:r>
              <a:rPr lang="tr-TR" sz="2800" b="1"/>
              <a:t> 318-334) </a:t>
            </a:r>
            <a:r>
              <a:rPr lang="tr-TR" sz="2800" dirty="0" err="1"/>
              <a:t>In</a:t>
            </a:r>
            <a:r>
              <a:rPr lang="tr-TR" sz="2800" b="1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Shelf</a:t>
            </a:r>
            <a:r>
              <a:rPr lang="tr-TR" sz="2800" dirty="0"/>
              <a:t> Life: A </a:t>
            </a:r>
            <a:r>
              <a:rPr lang="tr-TR" sz="2800" dirty="0" err="1"/>
              <a:t>Practical</a:t>
            </a:r>
            <a:r>
              <a:rPr lang="tr-TR" sz="2800" dirty="0"/>
              <a:t> </a:t>
            </a:r>
            <a:r>
              <a:rPr lang="tr-TR" sz="2800" dirty="0" err="1"/>
              <a:t>Guide</a:t>
            </a:r>
            <a:r>
              <a:rPr lang="tr-TR" sz="2800" dirty="0"/>
              <a:t>. CRC </a:t>
            </a:r>
            <a:r>
              <a:rPr lang="tr-TR" sz="2800" dirty="0" err="1"/>
              <a:t>Press</a:t>
            </a:r>
            <a:r>
              <a:rPr lang="tr-TR" sz="2800" dirty="0"/>
              <a:t> Taylor&amp;Francis </a:t>
            </a:r>
            <a:r>
              <a:rPr lang="tr-TR" sz="2800" dirty="0" err="1"/>
              <a:t>Group</a:t>
            </a:r>
            <a:endParaRPr lang="en-US" sz="2800" dirty="0">
              <a:cs typeface="Arial" pitchFamily="34" charset="0"/>
            </a:endParaRPr>
          </a:p>
          <a:p>
            <a:endParaRPr lang="en-US" sz="2800" dirty="0">
              <a:cs typeface="Arial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5E6-750A-4A17-BC27-15A1B3361088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31622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Diversity</a:t>
            </a:r>
            <a:r>
              <a:rPr lang="tr-TR" b="1" dirty="0"/>
              <a:t> of </a:t>
            </a:r>
            <a:r>
              <a:rPr lang="tr-TR" b="1" dirty="0" err="1"/>
              <a:t>beverages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52400" y="1695450"/>
            <a:ext cx="8896350" cy="4495800"/>
          </a:xfrm>
        </p:spPr>
        <p:txBody>
          <a:bodyPr>
            <a:noAutofit/>
          </a:bodyPr>
          <a:lstStyle/>
          <a:p>
            <a:r>
              <a:rPr lang="tr-TR" sz="2800" b="1" i="1" dirty="0" err="1">
                <a:solidFill>
                  <a:srgbClr val="006600"/>
                </a:solidFill>
              </a:rPr>
              <a:t>Carbonated</a:t>
            </a:r>
            <a:r>
              <a:rPr lang="tr-TR" sz="2800" b="1" i="1" dirty="0">
                <a:solidFill>
                  <a:srgbClr val="006600"/>
                </a:solidFill>
              </a:rPr>
              <a:t> </a:t>
            </a:r>
            <a:r>
              <a:rPr lang="tr-TR" sz="2800" b="1" i="1" dirty="0" err="1">
                <a:solidFill>
                  <a:srgbClr val="006600"/>
                </a:solidFill>
              </a:rPr>
              <a:t>soft</a:t>
            </a:r>
            <a:r>
              <a:rPr lang="tr-TR" sz="2800" b="1" i="1" dirty="0">
                <a:solidFill>
                  <a:srgbClr val="006600"/>
                </a:solidFill>
              </a:rPr>
              <a:t> </a:t>
            </a:r>
            <a:r>
              <a:rPr lang="tr-TR" sz="2800" b="1" i="1" dirty="0" err="1">
                <a:solidFill>
                  <a:srgbClr val="006600"/>
                </a:solidFill>
              </a:rPr>
              <a:t>drinks</a:t>
            </a:r>
            <a:r>
              <a:rPr lang="tr-TR" sz="2800" b="1" i="1" dirty="0">
                <a:solidFill>
                  <a:srgbClr val="006600"/>
                </a:solidFill>
              </a:rPr>
              <a:t>: </a:t>
            </a:r>
            <a:r>
              <a:rPr lang="tr-TR" sz="2600" dirty="0" err="1"/>
              <a:t>They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produced</a:t>
            </a:r>
            <a:r>
              <a:rPr lang="tr-TR" sz="2600" dirty="0"/>
              <a:t> in </a:t>
            </a:r>
            <a:r>
              <a:rPr lang="tr-TR" sz="2600" dirty="0" err="1"/>
              <a:t>one</a:t>
            </a:r>
            <a:r>
              <a:rPr lang="tr-TR" sz="2600" dirty="0"/>
              <a:t> of </a:t>
            </a:r>
            <a:r>
              <a:rPr lang="tr-TR" sz="2600" dirty="0" err="1"/>
              <a:t>three</a:t>
            </a:r>
            <a:r>
              <a:rPr lang="tr-TR" sz="2600" dirty="0"/>
              <a:t> </a:t>
            </a:r>
            <a:r>
              <a:rPr lang="tr-TR" sz="2600" dirty="0" err="1"/>
              <a:t>ways</a:t>
            </a:r>
            <a:endParaRPr lang="tr-TR" sz="2600" dirty="0"/>
          </a:p>
          <a:p>
            <a:pPr lvl="1"/>
            <a:r>
              <a:rPr lang="tr-TR" b="1" dirty="0" err="1">
                <a:solidFill>
                  <a:srgbClr val="C00000"/>
                </a:solidFill>
              </a:rPr>
              <a:t>Premix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method</a:t>
            </a:r>
            <a:r>
              <a:rPr lang="tr-TR" b="1" dirty="0">
                <a:solidFill>
                  <a:srgbClr val="C00000"/>
                </a:solidFill>
              </a:rPr>
              <a:t>: </a:t>
            </a:r>
            <a:r>
              <a:rPr lang="en-US" dirty="0"/>
              <a:t>The ingredients</a:t>
            </a:r>
            <a:r>
              <a:rPr lang="tr-TR" dirty="0"/>
              <a:t> </a:t>
            </a:r>
            <a:r>
              <a:rPr lang="en-US" dirty="0"/>
              <a:t>(except carbonated water) are made up as a </a:t>
            </a:r>
            <a:r>
              <a:rPr lang="tr-TR" dirty="0" err="1"/>
              <a:t>concentrated</a:t>
            </a:r>
            <a:r>
              <a:rPr lang="tr-TR" dirty="0"/>
              <a:t> </a:t>
            </a:r>
            <a:r>
              <a:rPr lang="en-US" dirty="0"/>
              <a:t>syrup</a:t>
            </a:r>
            <a:r>
              <a:rPr lang="tr-TR" dirty="0"/>
              <a:t>. 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pasteurization</a:t>
            </a:r>
            <a:r>
              <a:rPr lang="tr-TR" dirty="0"/>
              <a:t>, t</a:t>
            </a:r>
            <a:r>
              <a:rPr lang="en-US" dirty="0"/>
              <a:t>his syrup </a:t>
            </a:r>
            <a:r>
              <a:rPr lang="tr-TR" dirty="0"/>
              <a:t>is m</a:t>
            </a:r>
            <a:r>
              <a:rPr lang="en-US" dirty="0" err="1"/>
              <a:t>ixed</a:t>
            </a:r>
            <a:r>
              <a:rPr lang="en-US" dirty="0"/>
              <a:t> with the required amount of </a:t>
            </a:r>
            <a:r>
              <a:rPr lang="tr-TR" dirty="0" err="1"/>
              <a:t>carbonated</a:t>
            </a:r>
            <a:r>
              <a:rPr lang="tr-TR" dirty="0"/>
              <a:t> </a:t>
            </a:r>
            <a:r>
              <a:rPr lang="en-US" dirty="0"/>
              <a:t>water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then filled into </a:t>
            </a:r>
            <a:r>
              <a:rPr lang="en-US" dirty="0" err="1"/>
              <a:t>th</a:t>
            </a:r>
            <a:r>
              <a:rPr lang="tr-TR" dirty="0"/>
              <a:t>e </a:t>
            </a:r>
            <a:r>
              <a:rPr lang="tr-TR" dirty="0" err="1"/>
              <a:t>containers</a:t>
            </a:r>
            <a:endParaRPr lang="tr-TR" dirty="0"/>
          </a:p>
          <a:p>
            <a:pPr lvl="1"/>
            <a:r>
              <a:rPr lang="tr-TR" b="1" dirty="0" err="1">
                <a:solidFill>
                  <a:srgbClr val="0000FF"/>
                </a:solidFill>
              </a:rPr>
              <a:t>Postmix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method</a:t>
            </a:r>
            <a:r>
              <a:rPr lang="tr-TR" b="1" dirty="0">
                <a:solidFill>
                  <a:srgbClr val="0000FF"/>
                </a:solidFill>
              </a:rPr>
              <a:t>: </a:t>
            </a:r>
            <a:r>
              <a:rPr lang="en-US" dirty="0"/>
              <a:t>The concentrated syrup is dosed into each container and the container</a:t>
            </a:r>
            <a:r>
              <a:rPr lang="tr-TR" dirty="0"/>
              <a:t> </a:t>
            </a:r>
            <a:r>
              <a:rPr lang="tr-TR" dirty="0" err="1"/>
              <a:t>filled</a:t>
            </a:r>
            <a:r>
              <a:rPr lang="tr-TR" dirty="0"/>
              <a:t> </a:t>
            </a:r>
            <a:r>
              <a:rPr lang="en-US" dirty="0"/>
              <a:t>up with carbonated water</a:t>
            </a:r>
            <a:endParaRPr lang="tr-TR" dirty="0"/>
          </a:p>
          <a:p>
            <a:pPr lvl="1"/>
            <a:r>
              <a:rPr lang="en-US" b="1" dirty="0"/>
              <a:t>A less frequently used method </a:t>
            </a:r>
            <a:r>
              <a:rPr lang="en-US" dirty="0"/>
              <a:t>is to make up the product at drinking strength, inject CO</a:t>
            </a:r>
            <a:r>
              <a:rPr lang="en-US" baseline="-25000" dirty="0"/>
              <a:t>2</a:t>
            </a:r>
            <a:r>
              <a:rPr lang="tr-TR" dirty="0"/>
              <a:t> </a:t>
            </a:r>
            <a:r>
              <a:rPr lang="en-US" dirty="0"/>
              <a:t>in a suitable system, and then fill the containers</a:t>
            </a:r>
            <a:endParaRPr lang="tr-TR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WHAT ARE QUALITY CHANGES ? 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274" t="38281" r="43924" b="30208"/>
          <a:stretch>
            <a:fillRect/>
          </a:stretch>
        </p:blipFill>
        <p:spPr bwMode="auto">
          <a:xfrm>
            <a:off x="-1" y="1733550"/>
            <a:ext cx="9144001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Summary</a:t>
            </a:r>
            <a:r>
              <a:rPr lang="tr-TR" b="1" dirty="0"/>
              <a:t> of </a:t>
            </a:r>
            <a:r>
              <a:rPr lang="tr-TR" b="1" dirty="0" err="1"/>
              <a:t>indices</a:t>
            </a:r>
            <a:r>
              <a:rPr lang="tr-TR" b="1" dirty="0"/>
              <a:t> of </a:t>
            </a:r>
            <a:r>
              <a:rPr lang="tr-TR" b="1" dirty="0" err="1"/>
              <a:t>failure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>
            <a:off x="0" y="2286000"/>
            <a:ext cx="9144000" cy="190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0" y="5695950"/>
            <a:ext cx="9144000" cy="190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0" y="3238500"/>
            <a:ext cx="91440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17 Düz Bağlayıcı"/>
          <p:cNvCxnSpPr/>
          <p:nvPr/>
        </p:nvCxnSpPr>
        <p:spPr>
          <a:xfrm>
            <a:off x="0" y="4629150"/>
            <a:ext cx="91440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18 Düz Bağlayıcı"/>
          <p:cNvCxnSpPr/>
          <p:nvPr/>
        </p:nvCxnSpPr>
        <p:spPr>
          <a:xfrm>
            <a:off x="0" y="5086350"/>
            <a:ext cx="91440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1) </a:t>
            </a:r>
            <a:r>
              <a:rPr lang="tr-TR" b="1" dirty="0" err="1"/>
              <a:t>Physical</a:t>
            </a:r>
            <a:r>
              <a:rPr lang="tr-TR" b="1" dirty="0"/>
              <a:t> </a:t>
            </a:r>
            <a:r>
              <a:rPr lang="tr-TR" b="1" dirty="0" err="1"/>
              <a:t>deterioration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8848" cy="4724400"/>
          </a:xfrm>
        </p:spPr>
        <p:txBody>
          <a:bodyPr>
            <a:noAutofit/>
          </a:bodyPr>
          <a:lstStyle/>
          <a:p>
            <a:r>
              <a:rPr lang="tr-TR" sz="2500" b="1" dirty="0" err="1">
                <a:solidFill>
                  <a:srgbClr val="0000FF"/>
                </a:solidFill>
              </a:rPr>
              <a:t>Loss</a:t>
            </a:r>
            <a:r>
              <a:rPr lang="tr-TR" sz="2500" b="1" dirty="0">
                <a:solidFill>
                  <a:srgbClr val="0000FF"/>
                </a:solidFill>
              </a:rPr>
              <a:t> of </a:t>
            </a:r>
            <a:r>
              <a:rPr lang="tr-TR" sz="2500" b="1" dirty="0" err="1">
                <a:solidFill>
                  <a:srgbClr val="0000FF"/>
                </a:solidFill>
              </a:rPr>
              <a:t>contents</a:t>
            </a:r>
            <a:r>
              <a:rPr lang="tr-TR" sz="2500" dirty="0"/>
              <a:t> </a:t>
            </a:r>
            <a:r>
              <a:rPr lang="tr-TR" sz="2500" dirty="0" err="1"/>
              <a:t>and</a:t>
            </a:r>
            <a:r>
              <a:rPr lang="tr-TR" sz="2500" dirty="0"/>
              <a:t> </a:t>
            </a:r>
            <a:r>
              <a:rPr lang="tr-TR" sz="2500" b="1" dirty="0" err="1">
                <a:solidFill>
                  <a:srgbClr val="C00000"/>
                </a:solidFill>
              </a:rPr>
              <a:t>loss</a:t>
            </a:r>
            <a:r>
              <a:rPr lang="tr-TR" sz="2500" b="1" dirty="0">
                <a:solidFill>
                  <a:srgbClr val="C00000"/>
                </a:solidFill>
              </a:rPr>
              <a:t> of </a:t>
            </a:r>
            <a:r>
              <a:rPr lang="tr-TR" sz="2500" b="1" dirty="0" err="1">
                <a:solidFill>
                  <a:srgbClr val="C00000"/>
                </a:solidFill>
              </a:rPr>
              <a:t>carbonation</a:t>
            </a:r>
            <a:r>
              <a:rPr lang="tr-TR" sz="2500" b="1" dirty="0">
                <a:solidFill>
                  <a:srgbClr val="C00000"/>
                </a:solidFill>
              </a:rPr>
              <a:t> </a:t>
            </a:r>
            <a:r>
              <a:rPr lang="tr-TR" sz="2500" dirty="0" err="1"/>
              <a:t>are</a:t>
            </a:r>
            <a:r>
              <a:rPr lang="tr-TR" sz="2500" dirty="0"/>
              <a:t> </a:t>
            </a:r>
            <a:r>
              <a:rPr lang="tr-TR" sz="2500" dirty="0" err="1"/>
              <a:t>main</a:t>
            </a:r>
            <a:r>
              <a:rPr lang="tr-TR" sz="2500" dirty="0"/>
              <a:t> </a:t>
            </a:r>
            <a:r>
              <a:rPr lang="tr-TR" sz="2500" dirty="0" err="1"/>
              <a:t>physical</a:t>
            </a:r>
            <a:r>
              <a:rPr lang="tr-TR" sz="2500" dirty="0"/>
              <a:t> </a:t>
            </a:r>
            <a:r>
              <a:rPr lang="tr-TR" sz="2500" dirty="0" err="1"/>
              <a:t>changes</a:t>
            </a:r>
            <a:r>
              <a:rPr lang="tr-TR" sz="2500" dirty="0"/>
              <a:t> in </a:t>
            </a:r>
            <a:r>
              <a:rPr lang="tr-TR" sz="2500" dirty="0" err="1"/>
              <a:t>beverages</a:t>
            </a:r>
            <a:endParaRPr lang="tr-TR" sz="2500" dirty="0"/>
          </a:p>
          <a:p>
            <a:pPr>
              <a:buNone/>
            </a:pPr>
            <a:endParaRPr lang="tr-TR" sz="1000" dirty="0"/>
          </a:p>
          <a:p>
            <a:pPr>
              <a:buNone/>
            </a:pPr>
            <a:r>
              <a:rPr lang="tr-TR" sz="2500" dirty="0" err="1"/>
              <a:t>To</a:t>
            </a:r>
            <a:r>
              <a:rPr lang="tr-TR" sz="2500" dirty="0"/>
              <a:t> </a:t>
            </a:r>
            <a:r>
              <a:rPr lang="tr-TR" sz="2500" dirty="0" err="1"/>
              <a:t>prevent</a:t>
            </a:r>
            <a:r>
              <a:rPr lang="tr-TR" sz="2500" dirty="0"/>
              <a:t> </a:t>
            </a:r>
            <a:r>
              <a:rPr lang="tr-TR" sz="2500" dirty="0" err="1"/>
              <a:t>these</a:t>
            </a:r>
            <a:r>
              <a:rPr lang="tr-TR" sz="2500" dirty="0"/>
              <a:t> </a:t>
            </a:r>
            <a:r>
              <a:rPr lang="tr-TR" sz="2500" dirty="0" err="1"/>
              <a:t>physical</a:t>
            </a:r>
            <a:r>
              <a:rPr lang="tr-TR" sz="2500" dirty="0"/>
              <a:t> </a:t>
            </a:r>
            <a:r>
              <a:rPr lang="tr-TR" sz="2500" dirty="0" err="1"/>
              <a:t>changes</a:t>
            </a:r>
            <a:r>
              <a:rPr lang="tr-TR" sz="2500" dirty="0"/>
              <a:t>;</a:t>
            </a:r>
          </a:p>
          <a:p>
            <a:r>
              <a:rPr lang="tr-TR" sz="2500" b="1" dirty="0" err="1"/>
              <a:t>Quality</a:t>
            </a:r>
            <a:r>
              <a:rPr lang="tr-TR" sz="2500" b="1" dirty="0"/>
              <a:t> </a:t>
            </a:r>
            <a:r>
              <a:rPr lang="tr-TR" sz="2500" b="1" dirty="0" err="1"/>
              <a:t>checks</a:t>
            </a:r>
            <a:r>
              <a:rPr lang="tr-TR" sz="2500" b="1" dirty="0"/>
              <a:t> </a:t>
            </a:r>
            <a:r>
              <a:rPr lang="tr-TR" sz="2500" dirty="0" err="1"/>
              <a:t>for</a:t>
            </a:r>
            <a:r>
              <a:rPr lang="tr-TR" sz="2500" dirty="0"/>
              <a:t> </a:t>
            </a:r>
            <a:r>
              <a:rPr lang="tr-TR" sz="2500" b="1" dirty="0" err="1">
                <a:solidFill>
                  <a:srgbClr val="C00000"/>
                </a:solidFill>
              </a:rPr>
              <a:t>container</a:t>
            </a:r>
            <a:r>
              <a:rPr lang="tr-TR" sz="2500" b="1" dirty="0">
                <a:solidFill>
                  <a:srgbClr val="C00000"/>
                </a:solidFill>
              </a:rPr>
              <a:t> body </a:t>
            </a:r>
            <a:r>
              <a:rPr lang="tr-TR" sz="2500" dirty="0" err="1"/>
              <a:t>and</a:t>
            </a:r>
            <a:r>
              <a:rPr lang="tr-TR" sz="2500" dirty="0"/>
              <a:t> </a:t>
            </a:r>
            <a:r>
              <a:rPr lang="tr-TR" sz="2500" b="1" dirty="0" err="1">
                <a:solidFill>
                  <a:srgbClr val="0000FF"/>
                </a:solidFill>
              </a:rPr>
              <a:t>seal</a:t>
            </a:r>
            <a:r>
              <a:rPr lang="tr-TR" sz="2500" b="1" dirty="0">
                <a:solidFill>
                  <a:srgbClr val="0000FF"/>
                </a:solidFill>
              </a:rPr>
              <a:t> </a:t>
            </a:r>
            <a:r>
              <a:rPr lang="tr-TR" sz="2500" b="1" dirty="0" err="1">
                <a:solidFill>
                  <a:srgbClr val="0000FF"/>
                </a:solidFill>
              </a:rPr>
              <a:t>between</a:t>
            </a:r>
            <a:r>
              <a:rPr lang="tr-TR" sz="2500" b="1" dirty="0">
                <a:solidFill>
                  <a:srgbClr val="0000FF"/>
                </a:solidFill>
              </a:rPr>
              <a:t> </a:t>
            </a:r>
            <a:r>
              <a:rPr lang="tr-TR" sz="2500" b="1" dirty="0" err="1">
                <a:solidFill>
                  <a:srgbClr val="0000FF"/>
                </a:solidFill>
              </a:rPr>
              <a:t>container</a:t>
            </a:r>
            <a:r>
              <a:rPr lang="tr-TR" sz="2500" b="1" dirty="0">
                <a:solidFill>
                  <a:srgbClr val="0000FF"/>
                </a:solidFill>
              </a:rPr>
              <a:t> </a:t>
            </a:r>
            <a:r>
              <a:rPr lang="tr-TR" sz="2500" b="1" dirty="0" err="1">
                <a:solidFill>
                  <a:srgbClr val="0000FF"/>
                </a:solidFill>
              </a:rPr>
              <a:t>and</a:t>
            </a:r>
            <a:r>
              <a:rPr lang="tr-TR" sz="2500" b="1" dirty="0">
                <a:solidFill>
                  <a:srgbClr val="0000FF"/>
                </a:solidFill>
              </a:rPr>
              <a:t> </a:t>
            </a:r>
            <a:r>
              <a:rPr lang="tr-TR" sz="2500" b="1" dirty="0" err="1">
                <a:solidFill>
                  <a:srgbClr val="0000FF"/>
                </a:solidFill>
              </a:rPr>
              <a:t>closure</a:t>
            </a:r>
            <a:r>
              <a:rPr lang="tr-TR" sz="2500" dirty="0"/>
              <a:t> is </a:t>
            </a:r>
            <a:r>
              <a:rPr lang="tr-TR" sz="2500" dirty="0" err="1"/>
              <a:t>crucial</a:t>
            </a:r>
            <a:r>
              <a:rPr lang="tr-TR" sz="2500" dirty="0"/>
              <a:t>. </a:t>
            </a:r>
            <a:r>
              <a:rPr lang="tr-TR" sz="2500" dirty="0" err="1"/>
              <a:t>The</a:t>
            </a:r>
            <a:r>
              <a:rPr lang="tr-TR" sz="2500" dirty="0"/>
              <a:t> </a:t>
            </a:r>
            <a:r>
              <a:rPr lang="tr-TR" sz="2500" dirty="0" err="1"/>
              <a:t>primary</a:t>
            </a:r>
            <a:r>
              <a:rPr lang="tr-TR" sz="2500" dirty="0"/>
              <a:t> </a:t>
            </a:r>
            <a:r>
              <a:rPr lang="tr-TR" sz="2500" dirty="0" err="1"/>
              <a:t>function</a:t>
            </a:r>
            <a:r>
              <a:rPr lang="tr-TR" sz="2500" dirty="0"/>
              <a:t> of </a:t>
            </a:r>
            <a:r>
              <a:rPr lang="tr-TR" sz="2500" dirty="0" err="1"/>
              <a:t>packaging</a:t>
            </a:r>
            <a:r>
              <a:rPr lang="tr-TR" sz="2500" dirty="0"/>
              <a:t> is </a:t>
            </a:r>
            <a:r>
              <a:rPr lang="tr-TR" sz="2500" dirty="0" err="1"/>
              <a:t>retention</a:t>
            </a:r>
            <a:r>
              <a:rPr lang="tr-TR" sz="2500" dirty="0"/>
              <a:t> of </a:t>
            </a:r>
            <a:r>
              <a:rPr lang="tr-TR" sz="2500" dirty="0" err="1"/>
              <a:t>liquid</a:t>
            </a:r>
            <a:r>
              <a:rPr lang="tr-TR" sz="2500" dirty="0"/>
              <a:t> inside </a:t>
            </a:r>
            <a:r>
              <a:rPr lang="tr-TR" sz="2500" dirty="0" err="1"/>
              <a:t>the</a:t>
            </a:r>
            <a:r>
              <a:rPr lang="tr-TR" sz="2500" dirty="0"/>
              <a:t> </a:t>
            </a:r>
            <a:r>
              <a:rPr lang="tr-TR" sz="2500" dirty="0" err="1"/>
              <a:t>container</a:t>
            </a:r>
            <a:r>
              <a:rPr lang="tr-TR" sz="2500" dirty="0"/>
              <a:t>; </a:t>
            </a:r>
            <a:r>
              <a:rPr lang="tr-TR" sz="2500" dirty="0" err="1"/>
              <a:t>therefore</a:t>
            </a:r>
            <a:r>
              <a:rPr lang="tr-TR" sz="2500" dirty="0"/>
              <a:t> </a:t>
            </a:r>
            <a:r>
              <a:rPr lang="tr-TR" sz="2500" dirty="0" err="1"/>
              <a:t>container</a:t>
            </a:r>
            <a:r>
              <a:rPr lang="tr-TR" sz="2500" dirty="0"/>
              <a:t> </a:t>
            </a:r>
            <a:r>
              <a:rPr lang="tr-TR" sz="2500" dirty="0" err="1"/>
              <a:t>leakage</a:t>
            </a:r>
            <a:r>
              <a:rPr lang="tr-TR" sz="2500" dirty="0"/>
              <a:t> is </a:t>
            </a:r>
            <a:r>
              <a:rPr lang="tr-TR" sz="2500" dirty="0" err="1"/>
              <a:t>undesirable</a:t>
            </a:r>
            <a:r>
              <a:rPr lang="tr-TR" sz="2500" dirty="0"/>
              <a:t> </a:t>
            </a:r>
          </a:p>
          <a:p>
            <a:r>
              <a:rPr lang="tr-TR" sz="2500" dirty="0" err="1"/>
              <a:t>For</a:t>
            </a:r>
            <a:r>
              <a:rPr lang="tr-TR" sz="2500" dirty="0"/>
              <a:t> </a:t>
            </a:r>
            <a:r>
              <a:rPr lang="tr-TR" sz="2500" dirty="0" err="1"/>
              <a:t>carbonated</a:t>
            </a:r>
            <a:r>
              <a:rPr lang="tr-TR" sz="2500" dirty="0"/>
              <a:t> </a:t>
            </a:r>
            <a:r>
              <a:rPr lang="tr-TR" sz="2500" dirty="0" err="1"/>
              <a:t>drinks</a:t>
            </a:r>
            <a:r>
              <a:rPr lang="tr-TR" sz="2500" dirty="0"/>
              <a:t>, </a:t>
            </a:r>
            <a:r>
              <a:rPr lang="en-US" sz="2500" b="1" dirty="0"/>
              <a:t>packaging plays a greater role by retaining </a:t>
            </a:r>
            <a:r>
              <a:rPr lang="tr-TR" sz="2500" b="1" dirty="0" err="1"/>
              <a:t>the</a:t>
            </a:r>
            <a:r>
              <a:rPr lang="tr-TR" sz="2500" b="1" dirty="0"/>
              <a:t> </a:t>
            </a:r>
            <a:r>
              <a:rPr lang="en-US" sz="2500" b="1" dirty="0"/>
              <a:t>CO</a:t>
            </a:r>
            <a:r>
              <a:rPr lang="en-US" sz="2500" b="1" baseline="-25000" dirty="0"/>
              <a:t>2</a:t>
            </a:r>
            <a:r>
              <a:rPr lang="en-US" sz="2500" dirty="0"/>
              <a:t>, which</a:t>
            </a:r>
            <a:r>
              <a:rPr lang="tr-TR" sz="2500" dirty="0"/>
              <a:t> </a:t>
            </a:r>
            <a:r>
              <a:rPr lang="en-US" sz="2500" dirty="0"/>
              <a:t>gives the product one of its principal characteristics</a:t>
            </a:r>
            <a:r>
              <a:rPr lang="tr-TR" sz="2500" dirty="0"/>
              <a:t>. </a:t>
            </a:r>
            <a:r>
              <a:rPr lang="tr-TR" sz="2500" b="1" dirty="0" err="1">
                <a:solidFill>
                  <a:srgbClr val="0000FF"/>
                </a:solidFill>
              </a:rPr>
              <a:t>Gas</a:t>
            </a:r>
            <a:r>
              <a:rPr lang="tr-TR" sz="2500" b="1" dirty="0">
                <a:solidFill>
                  <a:srgbClr val="0000FF"/>
                </a:solidFill>
              </a:rPr>
              <a:t> </a:t>
            </a:r>
            <a:r>
              <a:rPr lang="tr-TR" sz="2500" b="1" dirty="0" err="1">
                <a:solidFill>
                  <a:srgbClr val="0000FF"/>
                </a:solidFill>
              </a:rPr>
              <a:t>permeability</a:t>
            </a:r>
            <a:r>
              <a:rPr lang="tr-TR" sz="2500" b="1" dirty="0">
                <a:solidFill>
                  <a:srgbClr val="0000FF"/>
                </a:solidFill>
              </a:rPr>
              <a:t> rate of </a:t>
            </a:r>
            <a:r>
              <a:rPr lang="tr-TR" sz="2500" b="1" dirty="0" err="1">
                <a:solidFill>
                  <a:srgbClr val="0000FF"/>
                </a:solidFill>
              </a:rPr>
              <a:t>packaging</a:t>
            </a:r>
            <a:r>
              <a:rPr lang="tr-TR" sz="2500" b="1" dirty="0">
                <a:solidFill>
                  <a:srgbClr val="0000FF"/>
                </a:solidFill>
              </a:rPr>
              <a:t> </a:t>
            </a:r>
            <a:r>
              <a:rPr lang="tr-TR" sz="2500" dirty="0"/>
              <a:t>is </a:t>
            </a:r>
            <a:r>
              <a:rPr lang="tr-TR" sz="2500" dirty="0" err="1"/>
              <a:t>important</a:t>
            </a:r>
            <a:r>
              <a:rPr lang="tr-TR" sz="2500" dirty="0"/>
              <a:t> </a:t>
            </a:r>
            <a:r>
              <a:rPr lang="tr-TR" sz="2500" dirty="0" err="1"/>
              <a:t>to</a:t>
            </a:r>
            <a:r>
              <a:rPr lang="tr-TR" sz="2500" dirty="0"/>
              <a:t> </a:t>
            </a:r>
            <a:r>
              <a:rPr lang="tr-TR" sz="2500" dirty="0" err="1"/>
              <a:t>control</a:t>
            </a:r>
            <a:r>
              <a:rPr lang="tr-TR" sz="2500" dirty="0"/>
              <a:t> </a:t>
            </a:r>
            <a:r>
              <a:rPr lang="tr-TR" sz="2500" dirty="0" err="1"/>
              <a:t>loss</a:t>
            </a:r>
            <a:r>
              <a:rPr lang="tr-TR" sz="2500" dirty="0"/>
              <a:t> of </a:t>
            </a:r>
            <a:r>
              <a:rPr lang="tr-TR" sz="2500" dirty="0" err="1"/>
              <a:t>carbonation</a:t>
            </a:r>
            <a:r>
              <a:rPr lang="tr-TR" sz="2500" dirty="0"/>
              <a:t> </a:t>
            </a:r>
            <a:r>
              <a:rPr lang="tr-TR" sz="2500" dirty="0" err="1"/>
              <a:t>over</a:t>
            </a:r>
            <a:r>
              <a:rPr lang="tr-TR" sz="2500" dirty="0"/>
              <a:t> </a:t>
            </a:r>
            <a:r>
              <a:rPr lang="tr-TR" sz="2500" dirty="0" err="1"/>
              <a:t>the</a:t>
            </a:r>
            <a:r>
              <a:rPr lang="tr-TR" sz="2500" dirty="0"/>
              <a:t> </a:t>
            </a:r>
            <a:r>
              <a:rPr lang="tr-TR" sz="2500" dirty="0" err="1"/>
              <a:t>shelf</a:t>
            </a:r>
            <a:r>
              <a:rPr lang="tr-TR" sz="2500" dirty="0"/>
              <a:t> life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2) </a:t>
            </a:r>
            <a:r>
              <a:rPr lang="tr-TR" b="1" dirty="0" err="1"/>
              <a:t>Physicochemical</a:t>
            </a:r>
            <a:r>
              <a:rPr lang="tr-TR" b="1" dirty="0"/>
              <a:t> </a:t>
            </a:r>
            <a:r>
              <a:rPr lang="tr-TR" b="1" dirty="0" err="1"/>
              <a:t>deterioration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5/25/2021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main</a:t>
            </a:r>
            <a:r>
              <a:rPr lang="tr-TR" sz="2800" b="1" dirty="0"/>
              <a:t> </a:t>
            </a:r>
            <a:r>
              <a:rPr lang="tr-TR" sz="2800" b="1" dirty="0" err="1"/>
              <a:t>physicochemical</a:t>
            </a:r>
            <a:r>
              <a:rPr lang="tr-TR" sz="2800" b="1" dirty="0"/>
              <a:t> </a:t>
            </a:r>
            <a:r>
              <a:rPr lang="tr-TR" sz="2800" b="1" dirty="0" err="1"/>
              <a:t>changes</a:t>
            </a:r>
            <a:r>
              <a:rPr lang="tr-TR" sz="2800" b="1" dirty="0"/>
              <a:t> </a:t>
            </a:r>
            <a:r>
              <a:rPr lang="tr-TR" sz="2800" dirty="0"/>
              <a:t>in </a:t>
            </a:r>
            <a:r>
              <a:rPr lang="tr-TR" sz="2800" dirty="0" err="1"/>
              <a:t>beverages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endParaRPr lang="tr-TR" sz="2800" dirty="0"/>
          </a:p>
          <a:p>
            <a:pPr lvl="2"/>
            <a:r>
              <a:rPr lang="tr-TR" sz="2800" dirty="0" err="1"/>
              <a:t>Taste</a:t>
            </a:r>
            <a:r>
              <a:rPr lang="tr-TR" sz="2800" dirty="0"/>
              <a:t> </a:t>
            </a:r>
            <a:r>
              <a:rPr lang="tr-TR" sz="2800" dirty="0" err="1"/>
              <a:t>deterioration</a:t>
            </a:r>
            <a:r>
              <a:rPr lang="tr-TR" sz="2800" dirty="0"/>
              <a:t> </a:t>
            </a:r>
          </a:p>
          <a:p>
            <a:pPr lvl="2"/>
            <a:r>
              <a:rPr lang="tr-TR" sz="2800" dirty="0" err="1"/>
              <a:t>Loss</a:t>
            </a:r>
            <a:r>
              <a:rPr lang="tr-TR" sz="2800" dirty="0"/>
              <a:t> of </a:t>
            </a:r>
            <a:r>
              <a:rPr lang="tr-TR" sz="2800" dirty="0" err="1"/>
              <a:t>odor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-</a:t>
            </a:r>
            <a:r>
              <a:rPr lang="tr-TR" sz="2800" dirty="0" err="1"/>
              <a:t>flavor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off</a:t>
            </a:r>
            <a:r>
              <a:rPr lang="tr-TR" sz="2800" dirty="0"/>
              <a:t>-</a:t>
            </a:r>
            <a:r>
              <a:rPr lang="tr-TR" sz="2800" dirty="0" err="1"/>
              <a:t>flavor</a:t>
            </a:r>
            <a:r>
              <a:rPr lang="tr-TR" sz="2800" dirty="0"/>
              <a:t> </a:t>
            </a:r>
            <a:r>
              <a:rPr lang="tr-TR" sz="2800" dirty="0" err="1"/>
              <a:t>formation</a:t>
            </a:r>
            <a:endParaRPr lang="tr-TR" sz="2800" dirty="0"/>
          </a:p>
          <a:p>
            <a:pPr lvl="2"/>
            <a:r>
              <a:rPr lang="tr-TR" sz="2800" dirty="0" err="1"/>
              <a:t>Change</a:t>
            </a:r>
            <a:r>
              <a:rPr lang="tr-TR" sz="2800" dirty="0"/>
              <a:t> in </a:t>
            </a:r>
            <a:r>
              <a:rPr lang="tr-TR" sz="2800" dirty="0" err="1"/>
              <a:t>appearance</a:t>
            </a:r>
            <a:endParaRPr lang="tr-TR" sz="2800" dirty="0"/>
          </a:p>
          <a:p>
            <a:pPr lvl="2"/>
            <a:r>
              <a:rPr lang="tr-TR" sz="2800" dirty="0" err="1"/>
              <a:t>Change</a:t>
            </a:r>
            <a:r>
              <a:rPr lang="tr-TR" sz="2800" dirty="0"/>
              <a:t> in </a:t>
            </a:r>
            <a:r>
              <a:rPr lang="tr-TR" sz="2800" dirty="0" err="1"/>
              <a:t>color</a:t>
            </a:r>
            <a:endParaRPr lang="tr-TR" sz="2800" dirty="0"/>
          </a:p>
          <a:p>
            <a:pPr lvl="2"/>
            <a:r>
              <a:rPr lang="tr-TR" sz="2800" dirty="0"/>
              <a:t>Presence of </a:t>
            </a:r>
            <a:r>
              <a:rPr lang="tr-TR" sz="2800" dirty="0" err="1"/>
              <a:t>unwanted</a:t>
            </a:r>
            <a:r>
              <a:rPr lang="tr-TR" sz="2800" dirty="0"/>
              <a:t> </a:t>
            </a:r>
            <a:r>
              <a:rPr lang="tr-TR" sz="2800" dirty="0" err="1"/>
              <a:t>contaminants</a:t>
            </a:r>
            <a:endParaRPr lang="tr-TR" sz="2800" dirty="0"/>
          </a:p>
          <a:p>
            <a:r>
              <a:rPr lang="tr-TR" sz="2800" b="1" dirty="0" err="1">
                <a:solidFill>
                  <a:srgbClr val="0000FF"/>
                </a:solidFill>
              </a:rPr>
              <a:t>Oxygen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light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heat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factors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 </a:t>
            </a:r>
            <a:r>
              <a:rPr lang="tr-TR" sz="2800" b="1" dirty="0" err="1"/>
              <a:t>negatively</a:t>
            </a:r>
            <a:r>
              <a:rPr lang="tr-TR" sz="2800" b="1" dirty="0"/>
              <a:t> </a:t>
            </a:r>
            <a:r>
              <a:rPr lang="tr-TR" sz="2800" b="1" dirty="0" err="1"/>
              <a:t>affect</a:t>
            </a:r>
            <a:r>
              <a:rPr lang="tr-TR" sz="2800" b="1" dirty="0"/>
              <a:t> </a:t>
            </a:r>
            <a:r>
              <a:rPr lang="tr-TR" sz="2800" b="1" dirty="0" err="1"/>
              <a:t>these</a:t>
            </a:r>
            <a:r>
              <a:rPr lang="tr-TR" sz="2800" b="1" dirty="0"/>
              <a:t> </a:t>
            </a:r>
            <a:r>
              <a:rPr lang="tr-TR" sz="2800" b="1" dirty="0" err="1"/>
              <a:t>physicochemical</a:t>
            </a:r>
            <a:r>
              <a:rPr lang="tr-TR" sz="2800" b="1" dirty="0"/>
              <a:t> </a:t>
            </a:r>
            <a:r>
              <a:rPr lang="tr-TR" sz="2800" b="1" dirty="0" err="1"/>
              <a:t>changes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Effect</a:t>
            </a:r>
            <a:r>
              <a:rPr lang="tr-TR" b="1" dirty="0"/>
              <a:t> of </a:t>
            </a:r>
            <a:r>
              <a:rPr lang="tr-TR" b="1" dirty="0" err="1"/>
              <a:t>oxygen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light</a:t>
            </a:r>
            <a:r>
              <a:rPr lang="tr-TR" b="1" dirty="0"/>
              <a:t> on </a:t>
            </a:r>
            <a:r>
              <a:rPr lang="tr-TR" b="1" dirty="0" err="1"/>
              <a:t>beverage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endParaRPr lang="en-US" b="1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3638550" cy="533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sz="2800" b="1" dirty="0"/>
              <a:t>   </a:t>
            </a:r>
            <a:r>
              <a:rPr lang="tr-TR" sz="2800" b="1" dirty="0" err="1"/>
              <a:t>For</a:t>
            </a:r>
            <a:r>
              <a:rPr lang="tr-TR" sz="2800" b="1" dirty="0"/>
              <a:t> </a:t>
            </a:r>
            <a:r>
              <a:rPr lang="tr-TR" sz="2800" b="1" dirty="0" err="1"/>
              <a:t>bottled</a:t>
            </a:r>
            <a:r>
              <a:rPr lang="tr-TR" sz="2800" b="1" dirty="0"/>
              <a:t> </a:t>
            </a:r>
            <a:r>
              <a:rPr lang="tr-TR" sz="2800" b="1" dirty="0" err="1"/>
              <a:t>water</a:t>
            </a:r>
            <a:r>
              <a:rPr lang="tr-TR" sz="2800" b="1" dirty="0"/>
              <a:t>; </a:t>
            </a:r>
            <a:r>
              <a:rPr lang="tr-TR" sz="2800" dirty="0" err="1"/>
              <a:t>headspace</a:t>
            </a:r>
            <a:r>
              <a:rPr lang="tr-TR" sz="2800" dirty="0"/>
              <a:t> O</a:t>
            </a:r>
            <a:r>
              <a:rPr lang="tr-TR" sz="2800" baseline="-25000" dirty="0"/>
              <a:t>2</a:t>
            </a:r>
            <a:r>
              <a:rPr lang="tr-TR" sz="2800" dirty="0"/>
              <a:t> </a:t>
            </a:r>
            <a:r>
              <a:rPr lang="tr-TR" sz="2800" dirty="0" err="1"/>
              <a:t>results</a:t>
            </a:r>
            <a:r>
              <a:rPr lang="tr-TR" sz="2800" dirty="0"/>
              <a:t> in </a:t>
            </a:r>
            <a:r>
              <a:rPr lang="tr-TR" sz="2800" b="1" dirty="0" err="1">
                <a:solidFill>
                  <a:srgbClr val="0000FF"/>
                </a:solidFill>
              </a:rPr>
              <a:t>green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appearance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formation</a:t>
            </a:r>
            <a:r>
              <a:rPr lang="tr-TR" sz="2800" b="1" dirty="0">
                <a:solidFill>
                  <a:srgbClr val="0000FF"/>
                </a:solidFill>
              </a:rPr>
              <a:t> at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bottom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bottle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dirty="0" err="1"/>
              <a:t>during</a:t>
            </a:r>
            <a:r>
              <a:rPr lang="tr-TR" sz="2800" dirty="0"/>
              <a:t> </a:t>
            </a:r>
            <a:r>
              <a:rPr lang="tr-TR" sz="2800" dirty="0" err="1"/>
              <a:t>storage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due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to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development</a:t>
            </a:r>
            <a:r>
              <a:rPr lang="tr-TR" sz="2800" b="1" dirty="0">
                <a:solidFill>
                  <a:srgbClr val="006600"/>
                </a:solidFill>
              </a:rPr>
              <a:t> of </a:t>
            </a:r>
            <a:r>
              <a:rPr lang="tr-TR" sz="2800" b="1" dirty="0" err="1">
                <a:solidFill>
                  <a:srgbClr val="006600"/>
                </a:solidFill>
              </a:rPr>
              <a:t>algal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spores</a:t>
            </a:r>
            <a:endParaRPr lang="tr-TR" sz="2800" b="1" dirty="0">
              <a:solidFill>
                <a:srgbClr val="006600"/>
              </a:solidFill>
            </a:endParaRPr>
          </a:p>
          <a:p>
            <a:pPr>
              <a:buNone/>
            </a:pPr>
            <a:endParaRPr lang="tr-TR" sz="2800" dirty="0"/>
          </a:p>
          <a:p>
            <a:pPr>
              <a:buNone/>
            </a:pPr>
            <a:endParaRPr lang="tr-TR" sz="2800" dirty="0"/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2"/>
          </p:nvPr>
        </p:nvSpPr>
        <p:spPr>
          <a:xfrm>
            <a:off x="3867150" y="1524000"/>
            <a:ext cx="5276850" cy="533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sz="2800" b="1" dirty="0" err="1"/>
              <a:t>For</a:t>
            </a:r>
            <a:r>
              <a:rPr lang="tr-TR" sz="2800" b="1" dirty="0"/>
              <a:t> </a:t>
            </a:r>
            <a:r>
              <a:rPr lang="tr-TR" sz="2800" b="1" dirty="0" err="1"/>
              <a:t>carbonated</a:t>
            </a:r>
            <a:r>
              <a:rPr lang="tr-TR" sz="2800" b="1" dirty="0"/>
              <a:t> </a:t>
            </a:r>
            <a:r>
              <a:rPr lang="tr-TR" sz="2800" b="1" dirty="0" err="1"/>
              <a:t>or</a:t>
            </a:r>
            <a:r>
              <a:rPr lang="tr-TR" sz="2800" b="1" dirty="0"/>
              <a:t> </a:t>
            </a:r>
            <a:r>
              <a:rPr lang="tr-TR" sz="2800" b="1" dirty="0" err="1"/>
              <a:t>non</a:t>
            </a:r>
            <a:r>
              <a:rPr lang="tr-TR" sz="2800" b="1" dirty="0"/>
              <a:t>-</a:t>
            </a:r>
            <a:r>
              <a:rPr lang="tr-TR" sz="2800" b="1" dirty="0" err="1"/>
              <a:t>carbonated</a:t>
            </a:r>
            <a:r>
              <a:rPr lang="tr-TR" sz="2800" b="1" dirty="0"/>
              <a:t> </a:t>
            </a:r>
            <a:r>
              <a:rPr lang="tr-TR" sz="2800" b="1" dirty="0" err="1"/>
              <a:t>soft</a:t>
            </a:r>
            <a:r>
              <a:rPr lang="tr-TR" sz="2800" b="1" dirty="0"/>
              <a:t> </a:t>
            </a:r>
            <a:r>
              <a:rPr lang="tr-TR" sz="2800" b="1" dirty="0" err="1"/>
              <a:t>drinks</a:t>
            </a:r>
            <a:r>
              <a:rPr lang="tr-TR" sz="2800" b="1" dirty="0"/>
              <a:t>;</a:t>
            </a:r>
          </a:p>
          <a:p>
            <a:r>
              <a:rPr lang="tr-TR" sz="2800" b="1" dirty="0" err="1">
                <a:solidFill>
                  <a:srgbClr val="C00000"/>
                </a:solidFill>
              </a:rPr>
              <a:t>Degradation</a:t>
            </a:r>
            <a:r>
              <a:rPr lang="tr-TR" sz="2800" b="1" dirty="0">
                <a:solidFill>
                  <a:srgbClr val="C00000"/>
                </a:solidFill>
              </a:rPr>
              <a:t> of </a:t>
            </a:r>
            <a:r>
              <a:rPr lang="tr-TR" sz="2800" b="1" dirty="0" err="1">
                <a:solidFill>
                  <a:srgbClr val="C00000"/>
                </a:solidFill>
              </a:rPr>
              <a:t>some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flavor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components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en-US" sz="2800" dirty="0"/>
              <a:t>widely used in citrus- flavored products</a:t>
            </a:r>
            <a:r>
              <a:rPr lang="tr-TR" sz="2800" dirty="0"/>
              <a:t> (</a:t>
            </a:r>
            <a:r>
              <a:rPr lang="tr-TR" sz="2800" dirty="0" err="1"/>
              <a:t>such</a:t>
            </a:r>
            <a:r>
              <a:rPr lang="tr-TR" sz="2800" dirty="0"/>
              <a:t> as </a:t>
            </a:r>
            <a:r>
              <a:rPr lang="tr-TR" sz="2800" dirty="0" err="1"/>
              <a:t>orange</a:t>
            </a:r>
            <a:r>
              <a:rPr lang="tr-TR" sz="2800" dirty="0"/>
              <a:t>, </a:t>
            </a:r>
            <a:r>
              <a:rPr lang="tr-TR" sz="2800" dirty="0" err="1"/>
              <a:t>lemon</a:t>
            </a:r>
            <a:r>
              <a:rPr lang="tr-TR" sz="2800" dirty="0"/>
              <a:t>)</a:t>
            </a:r>
          </a:p>
          <a:p>
            <a:r>
              <a:rPr lang="tr-TR" sz="2800" b="1" dirty="0" err="1">
                <a:solidFill>
                  <a:srgbClr val="0000FF"/>
                </a:solidFill>
              </a:rPr>
              <a:t>Undesirable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flavor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formation</a:t>
            </a:r>
            <a:endParaRPr lang="tr-TR" sz="2800" b="1" dirty="0">
              <a:solidFill>
                <a:srgbClr val="0000FF"/>
              </a:solidFill>
            </a:endParaRPr>
          </a:p>
          <a:p>
            <a:r>
              <a:rPr lang="tr-TR" sz="2800" b="1" dirty="0" err="1">
                <a:solidFill>
                  <a:srgbClr val="006600"/>
                </a:solidFill>
              </a:rPr>
              <a:t>Degradation</a:t>
            </a:r>
            <a:r>
              <a:rPr lang="tr-TR" sz="2800" b="1" dirty="0">
                <a:solidFill>
                  <a:srgbClr val="006600"/>
                </a:solidFill>
              </a:rPr>
              <a:t> of </a:t>
            </a:r>
            <a:r>
              <a:rPr lang="tr-TR" sz="2800" b="1" dirty="0" err="1">
                <a:solidFill>
                  <a:srgbClr val="006600"/>
                </a:solidFill>
              </a:rPr>
              <a:t>color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compounds</a:t>
            </a:r>
            <a:r>
              <a:rPr lang="tr-TR" sz="2800" b="1" dirty="0">
                <a:solidFill>
                  <a:srgbClr val="006600"/>
                </a:solidFill>
              </a:rPr>
              <a:t> (</a:t>
            </a:r>
            <a:r>
              <a:rPr lang="tr-TR" sz="2800" b="1" dirty="0" err="1">
                <a:solidFill>
                  <a:srgbClr val="006600"/>
                </a:solidFill>
              </a:rPr>
              <a:t>especially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yellow</a:t>
            </a:r>
            <a:r>
              <a:rPr lang="tr-TR" sz="2800" b="1" dirty="0">
                <a:solidFill>
                  <a:srgbClr val="006600"/>
                </a:solidFill>
              </a:rPr>
              <a:t>, </a:t>
            </a:r>
            <a:r>
              <a:rPr lang="tr-TR" sz="2800" b="1" dirty="0" err="1">
                <a:solidFill>
                  <a:srgbClr val="006600"/>
                </a:solidFill>
              </a:rPr>
              <a:t>orange</a:t>
            </a:r>
            <a:r>
              <a:rPr lang="tr-TR" sz="2800" b="1" dirty="0">
                <a:solidFill>
                  <a:srgbClr val="006600"/>
                </a:solidFill>
              </a:rPr>
              <a:t>, </a:t>
            </a:r>
            <a:r>
              <a:rPr lang="tr-TR" sz="2800" b="1" dirty="0" err="1">
                <a:solidFill>
                  <a:srgbClr val="006600"/>
                </a:solidFill>
              </a:rPr>
              <a:t>red</a:t>
            </a:r>
            <a:r>
              <a:rPr lang="tr-TR" sz="2800" b="1" dirty="0">
                <a:solidFill>
                  <a:srgbClr val="006600"/>
                </a:solidFill>
              </a:rPr>
              <a:t>)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results</a:t>
            </a:r>
            <a:r>
              <a:rPr lang="tr-TR" sz="2800" dirty="0"/>
              <a:t> in </a:t>
            </a:r>
            <a:r>
              <a:rPr lang="tr-TR" sz="2800" dirty="0" err="1"/>
              <a:t>bleaching</a:t>
            </a:r>
            <a:r>
              <a:rPr lang="tr-TR" sz="2800" dirty="0"/>
              <a:t> </a:t>
            </a:r>
            <a:r>
              <a:rPr lang="tr-TR" sz="2800" dirty="0" err="1"/>
              <a:t>effect</a:t>
            </a:r>
            <a:endParaRPr lang="tr-TR" sz="2800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5/25/2021</a:t>
            </a:fld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7"/>
          </p:nvPr>
        </p:nvSpPr>
        <p:spPr>
          <a:xfrm>
            <a:off x="3722917" y="624820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3718</TotalTime>
  <Words>2143</Words>
  <Application>Microsoft Office PowerPoint</Application>
  <PresentationFormat>Ekran Gösterisi (4:3)</PresentationFormat>
  <Paragraphs>269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8" baseType="lpstr">
      <vt:lpstr>Arial</vt:lpstr>
      <vt:lpstr>Calibri</vt:lpstr>
      <vt:lpstr>Tw Cen MT</vt:lpstr>
      <vt:lpstr>Wingdings</vt:lpstr>
      <vt:lpstr>Wingdings 2</vt:lpstr>
      <vt:lpstr>Tema1</vt:lpstr>
      <vt:lpstr>PACKAGING of beverages</vt:lpstr>
      <vt:lpstr>Diversity of beverages</vt:lpstr>
      <vt:lpstr>Diversity of beverages</vt:lpstr>
      <vt:lpstr>Diversity of beverages</vt:lpstr>
      <vt:lpstr>WHAT ARE QUALITY CHANGES ? </vt:lpstr>
      <vt:lpstr>Summary of indices of failure</vt:lpstr>
      <vt:lpstr>1) Physical deterioration</vt:lpstr>
      <vt:lpstr>2) Physicochemical deterioration</vt:lpstr>
      <vt:lpstr>Effect of oxygen and light on beverage quality</vt:lpstr>
      <vt:lpstr>What is the solution for oxidation?</vt:lpstr>
      <vt:lpstr>Effect of heat on beverage quality</vt:lpstr>
      <vt:lpstr>3) Microbial deterioration</vt:lpstr>
      <vt:lpstr>How microbial changes are prevented?</vt:lpstr>
      <vt:lpstr>PowerPoint Sunusu</vt:lpstr>
      <vt:lpstr>Metal containers</vt:lpstr>
      <vt:lpstr>Glass containers</vt:lpstr>
      <vt:lpstr>Plastic bottles (PET bottles) </vt:lpstr>
      <vt:lpstr>PowerPoint Sunusu</vt:lpstr>
      <vt:lpstr>Closures for beverage containers</vt:lpstr>
      <vt:lpstr>PACKAGING of vegetable oıls</vt:lpstr>
      <vt:lpstr>Sources of vegetable oil</vt:lpstr>
      <vt:lpstr>DETERIORATIVE REACTIONS IN VEGETABLE OILS</vt:lpstr>
      <vt:lpstr>What are deteriorative reactions?</vt:lpstr>
      <vt:lpstr>Deteriorative reactions</vt:lpstr>
      <vt:lpstr>Deteriorative reactions</vt:lpstr>
      <vt:lpstr>Deteriorative reactions</vt:lpstr>
      <vt:lpstr>PowerPoint Sunusu</vt:lpstr>
      <vt:lpstr>Types of packaging for vegetable oils</vt:lpstr>
      <vt:lpstr>General requirements of packaging material for vegetable oil</vt:lpstr>
      <vt:lpstr>General requirements of packaging material for vegetable oil</vt:lpstr>
      <vt:lpstr>General requirements of packaging material for vegetable oil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 DEMİROK SONCU</cp:lastModifiedBy>
  <cp:revision>271</cp:revision>
  <dcterms:created xsi:type="dcterms:W3CDTF">2020-02-11T12:23:21Z</dcterms:created>
  <dcterms:modified xsi:type="dcterms:W3CDTF">2021-05-25T10:23:21Z</dcterms:modified>
</cp:coreProperties>
</file>