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CFC4619-5ECA-412F-8478-68C821B3F06E}"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650337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FC4619-5ECA-412F-8478-68C821B3F06E}"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3575228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FC4619-5ECA-412F-8478-68C821B3F06E}"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5988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FC4619-5ECA-412F-8478-68C821B3F06E}"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815020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CFC4619-5ECA-412F-8478-68C821B3F06E}"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1157640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FC4619-5ECA-412F-8478-68C821B3F06E}"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935050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FC4619-5ECA-412F-8478-68C821B3F06E}"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908756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FC4619-5ECA-412F-8478-68C821B3F06E}"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92605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FC4619-5ECA-412F-8478-68C821B3F06E}"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577715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CFC4619-5ECA-412F-8478-68C821B3F06E}"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817155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CFC4619-5ECA-412F-8478-68C821B3F06E}"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9192CA-A95E-4B24-8D90-A3F6F1C191C7}" type="slidenum">
              <a:rPr lang="tr-TR" smtClean="0"/>
              <a:t>‹#›</a:t>
            </a:fld>
            <a:endParaRPr lang="tr-TR"/>
          </a:p>
        </p:txBody>
      </p:sp>
    </p:spTree>
    <p:extLst>
      <p:ext uri="{BB962C8B-B14F-4D97-AF65-F5344CB8AC3E}">
        <p14:creationId xmlns:p14="http://schemas.microsoft.com/office/powerpoint/2010/main" val="1858638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C4619-5ECA-412F-8478-68C821B3F06E}"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192CA-A95E-4B24-8D90-A3F6F1C191C7}" type="slidenum">
              <a:rPr lang="tr-TR" smtClean="0"/>
              <a:t>‹#›</a:t>
            </a:fld>
            <a:endParaRPr lang="tr-TR"/>
          </a:p>
        </p:txBody>
      </p:sp>
    </p:spTree>
    <p:extLst>
      <p:ext uri="{BB962C8B-B14F-4D97-AF65-F5344CB8AC3E}">
        <p14:creationId xmlns:p14="http://schemas.microsoft.com/office/powerpoint/2010/main" val="2513059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a:xfrm>
            <a:off x="1981200" y="116632"/>
            <a:ext cx="8229600" cy="1143000"/>
          </a:xfrm>
        </p:spPr>
        <p:txBody>
          <a:bodyPr/>
          <a:lstStyle/>
          <a:p>
            <a:r>
              <a:rPr lang="tr-TR" sz="3200" dirty="0" err="1"/>
              <a:t>Inoculation</a:t>
            </a:r>
            <a:r>
              <a:rPr lang="tr-TR" sz="3200" dirty="0"/>
              <a:t> </a:t>
            </a:r>
            <a:r>
              <a:rPr lang="tr-TR" sz="3200" dirty="0" err="1"/>
              <a:t>to</a:t>
            </a:r>
            <a:r>
              <a:rPr lang="tr-TR" sz="3200" dirty="0"/>
              <a:t> </a:t>
            </a:r>
            <a:r>
              <a:rPr lang="tr-TR" sz="3200" dirty="0" err="1"/>
              <a:t>Medium</a:t>
            </a:r>
            <a:endParaRPr lang="tr-TR" sz="3200" b="1" dirty="0">
              <a:latin typeface="Times New Roman" pitchFamily="18" charset="0"/>
              <a:ea typeface="ＭＳ Ｐゴシック" pitchFamily="34" charset="-128"/>
              <a:cs typeface="Times New Roman" pitchFamily="18" charset="0"/>
            </a:endParaRPr>
          </a:p>
        </p:txBody>
      </p:sp>
      <p:sp>
        <p:nvSpPr>
          <p:cNvPr id="122882" name="Rectangle 3"/>
          <p:cNvSpPr>
            <a:spLocks noGrp="1" noChangeArrowheads="1"/>
          </p:cNvSpPr>
          <p:nvPr>
            <p:ph type="body" idx="1"/>
          </p:nvPr>
        </p:nvSpPr>
        <p:spPr>
          <a:xfrm>
            <a:off x="1952625" y="1124744"/>
            <a:ext cx="8229600" cy="5126038"/>
          </a:xfrm>
        </p:spPr>
        <p:txBody>
          <a:bodyPr/>
          <a:lstStyle/>
          <a:p>
            <a:pPr>
              <a:lnSpc>
                <a:spcPct val="90000"/>
              </a:lnSpc>
            </a:pPr>
            <a:r>
              <a:rPr lang="en-US" sz="2200" dirty="0">
                <a:latin typeface="Times New Roman" panose="02020603050405020304" pitchFamily="18" charset="0"/>
                <a:cs typeface="Times New Roman" panose="02020603050405020304" pitchFamily="18" charset="0"/>
              </a:rPr>
              <a:t>The </a:t>
            </a:r>
            <a:r>
              <a:rPr lang="tr-TR" sz="2200" dirty="0" err="1">
                <a:latin typeface="Times New Roman" panose="02020603050405020304" pitchFamily="18" charset="0"/>
                <a:cs typeface="Times New Roman" panose="02020603050405020304" pitchFamily="18" charset="0"/>
              </a:rPr>
              <a:t>yeast</a:t>
            </a:r>
            <a:r>
              <a:rPr lang="en-US"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are inoculated with the aid of the inoculum to the surface of the inoculum prepared from the clinical or necropsy material as it is in the same bacteria</a:t>
            </a:r>
            <a:r>
              <a:rPr lang="en-US"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lnSpc>
                <a:spcPct val="90000"/>
              </a:lnSpc>
            </a:pPr>
            <a:endParaRPr lang="tr-TR" sz="2200" dirty="0">
              <a:latin typeface="Times New Roman" panose="02020603050405020304" pitchFamily="18" charset="0"/>
              <a:cs typeface="Times New Roman" panose="02020603050405020304" pitchFamily="18" charset="0"/>
            </a:endParaRPr>
          </a:p>
          <a:p>
            <a:pPr>
              <a:lnSpc>
                <a:spcPct val="90000"/>
              </a:lnSpc>
            </a:pPr>
            <a:r>
              <a:rPr lang="en-US" sz="2200" dirty="0">
                <a:latin typeface="Times New Roman" panose="02020603050405020304" pitchFamily="18" charset="0"/>
                <a:cs typeface="Times New Roman" panose="02020603050405020304" pitchFamily="18" charset="0"/>
              </a:rPr>
              <a:t>In </a:t>
            </a:r>
            <a:r>
              <a:rPr lang="tr-TR" sz="2200" dirty="0" err="1">
                <a:latin typeface="Times New Roman" panose="02020603050405020304" pitchFamily="18" charset="0"/>
                <a:cs typeface="Times New Roman" panose="02020603050405020304" pitchFamily="18" charset="0"/>
              </a:rPr>
              <a:t>fungi</a:t>
            </a:r>
            <a:r>
              <a:rPr lang="en-US"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isolation, a sterile </a:t>
            </a:r>
            <a:r>
              <a:rPr lang="en-US" sz="2200" dirty="0" err="1">
                <a:latin typeface="Times New Roman" panose="02020603050405020304" pitchFamily="18" charset="0"/>
                <a:cs typeface="Times New Roman" panose="02020603050405020304" pitchFamily="18" charset="0"/>
              </a:rPr>
              <a:t>bisturia</a:t>
            </a:r>
            <a:r>
              <a:rPr lang="en-US" sz="2200" dirty="0">
                <a:latin typeface="Times New Roman" panose="02020603050405020304" pitchFamily="18" charset="0"/>
                <a:cs typeface="Times New Roman" panose="02020603050405020304" pitchFamily="18" charset="0"/>
              </a:rPr>
              <a:t> is formed at 5 points on the surface of the nutrient plantation. Later, small pieces of lesion tissue, skin scrapings or furrows are lightly soaked in the agar in these positive areas</a:t>
            </a:r>
            <a:r>
              <a:rPr lang="en-US"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lnSpc>
                <a:spcPct val="90000"/>
              </a:lnSpc>
            </a:pPr>
            <a:endParaRPr lang="tr-TR" sz="2200" dirty="0">
              <a:latin typeface="Times New Roman" panose="02020603050405020304" pitchFamily="18" charset="0"/>
              <a:cs typeface="Times New Roman" panose="02020603050405020304" pitchFamily="18" charset="0"/>
            </a:endParaRPr>
          </a:p>
          <a:p>
            <a:pPr>
              <a:lnSpc>
                <a:spcPct val="90000"/>
              </a:lnSpc>
            </a:pPr>
            <a:r>
              <a:rPr lang="en-US" sz="2200" dirty="0">
                <a:latin typeface="Times New Roman" panose="02020603050405020304" pitchFamily="18" charset="0"/>
                <a:cs typeface="Times New Roman" panose="02020603050405020304" pitchFamily="18" charset="0"/>
              </a:rPr>
              <a:t>If </a:t>
            </a:r>
            <a:r>
              <a:rPr lang="en-US" sz="2200" dirty="0">
                <a:latin typeface="Times New Roman" panose="02020603050405020304" pitchFamily="18" charset="0"/>
                <a:cs typeface="Times New Roman" panose="02020603050405020304" pitchFamily="18" charset="0"/>
              </a:rPr>
              <a:t>the samples are immersed directly in the agar, splitting, breakage may occur in the agar during long-term </a:t>
            </a:r>
            <a:r>
              <a:rPr lang="en-US" sz="2200" dirty="0">
                <a:latin typeface="Times New Roman" panose="02020603050405020304" pitchFamily="18" charset="0"/>
                <a:cs typeface="Times New Roman" panose="02020603050405020304" pitchFamily="18" charset="0"/>
              </a:rPr>
              <a:t>incubations</a:t>
            </a:r>
            <a:endParaRPr lang="tr-TR" sz="2200" dirty="0">
              <a:latin typeface="Times New Roman" panose="02020603050405020304" pitchFamily="18" charset="0"/>
              <a:cs typeface="Times New Roman" panose="02020603050405020304" pitchFamily="18" charset="0"/>
            </a:endParaRPr>
          </a:p>
          <a:p>
            <a:pPr>
              <a:lnSpc>
                <a:spcPct val="90000"/>
              </a:lnSpc>
            </a:pPr>
            <a:endParaRPr lang="tr-TR" sz="2200" dirty="0">
              <a:latin typeface="Times New Roman" panose="02020603050405020304" pitchFamily="18" charset="0"/>
              <a:cs typeface="Times New Roman" panose="02020603050405020304" pitchFamily="18" charset="0"/>
            </a:endParaRPr>
          </a:p>
          <a:p>
            <a:pPr>
              <a:lnSpc>
                <a:spcPct val="90000"/>
              </a:lnSpc>
            </a:pPr>
            <a:r>
              <a:rPr lang="tr-TR" sz="2200" dirty="0" err="1">
                <a:latin typeface="Times New Roman" panose="02020603050405020304" pitchFamily="18" charset="0"/>
                <a:cs typeface="Times New Roman" panose="02020603050405020304" pitchFamily="18" charset="0"/>
              </a:rPr>
              <a:t>Yeast</a:t>
            </a:r>
            <a:r>
              <a:rPr lang="en-US"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are passively ingested into the new medium as it is in the same bacteria</a:t>
            </a:r>
            <a:r>
              <a:rPr lang="tr-TR" sz="2200" dirty="0">
                <a:latin typeface="Times New Roman" pitchFamily="18" charset="0"/>
                <a:ea typeface="ＭＳ Ｐゴシック" pitchFamily="34" charset="-128"/>
                <a:cs typeface="Times New Roman" pitchFamily="18" charset="0"/>
              </a:rPr>
              <a:t>.</a:t>
            </a:r>
          </a:p>
        </p:txBody>
      </p:sp>
    </p:spTree>
    <p:extLst>
      <p:ext uri="{BB962C8B-B14F-4D97-AF65-F5344CB8AC3E}">
        <p14:creationId xmlns:p14="http://schemas.microsoft.com/office/powerpoint/2010/main" val="80182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ChangeArrowheads="1"/>
          </p:cNvSpPr>
          <p:nvPr>
            <p:ph type="title"/>
          </p:nvPr>
        </p:nvSpPr>
        <p:spPr>
          <a:xfrm>
            <a:off x="1981200" y="116632"/>
            <a:ext cx="8229600" cy="1143000"/>
          </a:xfrm>
        </p:spPr>
        <p:txBody>
          <a:bodyPr/>
          <a:lstStyle/>
          <a:p>
            <a:r>
              <a:rPr lang="tr-TR" sz="3600" b="1" dirty="0" err="1"/>
              <a:t>Subculture</a:t>
            </a:r>
            <a:r>
              <a:rPr lang="tr-TR" sz="3600" b="1" dirty="0"/>
              <a:t> of </a:t>
            </a:r>
            <a:r>
              <a:rPr lang="tr-TR" sz="3600" b="1" dirty="0" err="1"/>
              <a:t>F</a:t>
            </a:r>
            <a:r>
              <a:rPr lang="tr-TR" sz="3600" b="1" dirty="0" err="1"/>
              <a:t>ungi</a:t>
            </a:r>
            <a:endParaRPr lang="tr-TR" sz="3600" b="1" dirty="0">
              <a:latin typeface="Times New Roman" pitchFamily="18" charset="0"/>
              <a:ea typeface="ＭＳ Ｐゴシック" pitchFamily="34" charset="-128"/>
              <a:cs typeface="Times New Roman" pitchFamily="18" charset="0"/>
            </a:endParaRPr>
          </a:p>
        </p:txBody>
      </p:sp>
      <p:sp>
        <p:nvSpPr>
          <p:cNvPr id="124930" name="Rectangle 3"/>
          <p:cNvSpPr>
            <a:spLocks noGrp="1" noChangeArrowheads="1"/>
          </p:cNvSpPr>
          <p:nvPr>
            <p:ph type="body" idx="1"/>
          </p:nvPr>
        </p:nvSpPr>
        <p:spPr>
          <a:xfrm>
            <a:off x="1981200" y="1124744"/>
            <a:ext cx="8229600" cy="5544244"/>
          </a:xfrm>
        </p:spPr>
        <p:txBody>
          <a:bodyPr/>
          <a:lstStyle/>
          <a:p>
            <a:pPr>
              <a:buFontTx/>
              <a:buNone/>
            </a:pPr>
            <a:r>
              <a:rPr lang="tr-TR" sz="2200" dirty="0">
                <a:solidFill>
                  <a:schemeClr val="accent1">
                    <a:lumMod val="75000"/>
                  </a:schemeClr>
                </a:solidFill>
                <a:latin typeface="Times New Roman" pitchFamily="18" charset="0"/>
                <a:ea typeface="ＭＳ Ｐゴシック" pitchFamily="34" charset="-128"/>
                <a:cs typeface="Times New Roman" pitchFamily="18" charset="0"/>
              </a:rPr>
              <a:t>	</a:t>
            </a:r>
            <a:r>
              <a:rPr lang="en-US" sz="2200" dirty="0">
                <a:solidFill>
                  <a:srgbClr val="00B0F0"/>
                </a:solidFill>
                <a:latin typeface="Times New Roman" panose="02020603050405020304" pitchFamily="18" charset="0"/>
                <a:cs typeface="Times New Roman" panose="02020603050405020304" pitchFamily="18" charset="0"/>
              </a:rPr>
              <a:t>If the </a:t>
            </a:r>
            <a:r>
              <a:rPr lang="tr-TR" sz="2200" dirty="0" err="1">
                <a:solidFill>
                  <a:srgbClr val="00B0F0"/>
                </a:solidFill>
                <a:latin typeface="Times New Roman" panose="02020603050405020304" pitchFamily="18" charset="0"/>
                <a:cs typeface="Times New Roman" panose="02020603050405020304" pitchFamily="18" charset="0"/>
              </a:rPr>
              <a:t>fungi</a:t>
            </a:r>
            <a:r>
              <a:rPr lang="en-US" sz="2200" dirty="0">
                <a:solidFill>
                  <a:srgbClr val="00B0F0"/>
                </a:solidFill>
                <a:latin typeface="Times New Roman" panose="02020603050405020304" pitchFamily="18" charset="0"/>
                <a:cs typeface="Times New Roman" panose="02020603050405020304" pitchFamily="18" charset="0"/>
              </a:rPr>
              <a:t> </a:t>
            </a:r>
            <a:r>
              <a:rPr lang="en-US" sz="2200" dirty="0">
                <a:solidFill>
                  <a:srgbClr val="00B0F0"/>
                </a:solidFill>
                <a:latin typeface="Times New Roman" panose="02020603050405020304" pitchFamily="18" charset="0"/>
                <a:cs typeface="Times New Roman" panose="02020603050405020304" pitchFamily="18" charset="0"/>
              </a:rPr>
              <a:t>column is </a:t>
            </a:r>
            <a:r>
              <a:rPr lang="en-US" sz="2200" b="1" dirty="0" err="1">
                <a:solidFill>
                  <a:srgbClr val="00B0F0"/>
                </a:solidFill>
                <a:latin typeface="Times New Roman" panose="02020603050405020304" pitchFamily="18" charset="0"/>
                <a:cs typeface="Times New Roman" panose="02020603050405020304" pitchFamily="18" charset="0"/>
              </a:rPr>
              <a:t>spor</a:t>
            </a:r>
            <a:r>
              <a:rPr lang="tr-TR" sz="2200" b="1" dirty="0" err="1">
                <a:solidFill>
                  <a:srgbClr val="00B0F0"/>
                </a:solidFill>
                <a:latin typeface="Times New Roman" panose="02020603050405020304" pitchFamily="18" charset="0"/>
                <a:cs typeface="Times New Roman" panose="02020603050405020304" pitchFamily="18" charset="0"/>
              </a:rPr>
              <a:t>ulating</a:t>
            </a:r>
            <a:r>
              <a:rPr lang="en-US" sz="2200" b="1" dirty="0">
                <a:solidFill>
                  <a:srgbClr val="00B0F0"/>
                </a:solidFill>
                <a:latin typeface="Times New Roman" panose="02020603050405020304" pitchFamily="18" charset="0"/>
                <a:cs typeface="Times New Roman" panose="02020603050405020304" pitchFamily="18" charset="0"/>
              </a:rPr>
              <a:t>;</a:t>
            </a:r>
            <a:endParaRPr lang="tr-TR" sz="2200" b="1" dirty="0">
              <a:solidFill>
                <a:srgbClr val="00B0F0"/>
              </a:solidFill>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Fungus colonies usually start to produce spores from the center to the periphery, and are often sports that give a colonial characteristic color</a:t>
            </a:r>
            <a:r>
              <a:rPr lang="en-US"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A substance is first dipped into the surface of a sterile agar portion to make it slightly damp and sticky, then used to collect spores from a column</a:t>
            </a:r>
            <a:r>
              <a:rPr lang="en-US"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If the </a:t>
            </a:r>
            <a:r>
              <a:rPr lang="tr-TR" sz="2200" dirty="0" err="1">
                <a:latin typeface="Times New Roman" panose="02020603050405020304" pitchFamily="18" charset="0"/>
                <a:cs typeface="Times New Roman" panose="02020603050405020304" pitchFamily="18" charset="0"/>
              </a:rPr>
              <a:t>fungi</a:t>
            </a:r>
            <a:r>
              <a:rPr lang="en-US"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species is a fast-breeding fungus, the inoculum is inoculated immediately below the surface of the agar, at the exact center point on a new plate surface</a:t>
            </a:r>
            <a:r>
              <a:rPr lang="en-US"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buFontTx/>
              <a:buNone/>
            </a:pPr>
            <a:r>
              <a:rPr lang="en-US" sz="2200" dirty="0">
                <a:latin typeface="Times New Roman" panose="02020603050405020304" pitchFamily="18" charset="0"/>
                <a:cs typeface="Times New Roman" panose="02020603050405020304" pitchFamily="18" charset="0"/>
              </a:rPr>
              <a:t>If the fungus forms small, slow-breeding colonies, the agar plate is divided into four portions and each section is separately planted</a:t>
            </a:r>
            <a:r>
              <a:rPr lang="tr-TR" sz="2200" dirty="0">
                <a:latin typeface="Times New Roman" pitchFamily="18" charset="0"/>
                <a:ea typeface="ＭＳ Ｐゴシック" pitchFamily="34" charset="-128"/>
                <a:cs typeface="Times New Roman" pitchFamily="18" charset="0"/>
              </a:rPr>
              <a:t>.</a:t>
            </a:r>
          </a:p>
        </p:txBody>
      </p:sp>
    </p:spTree>
    <p:extLst>
      <p:ext uri="{BB962C8B-B14F-4D97-AF65-F5344CB8AC3E}">
        <p14:creationId xmlns:p14="http://schemas.microsoft.com/office/powerpoint/2010/main" val="2819799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3"/>
          <p:cNvSpPr>
            <a:spLocks noGrp="1" noChangeArrowheads="1"/>
          </p:cNvSpPr>
          <p:nvPr>
            <p:ph type="body" idx="1"/>
          </p:nvPr>
        </p:nvSpPr>
        <p:spPr>
          <a:xfrm>
            <a:off x="1991544" y="1052736"/>
            <a:ext cx="8229600" cy="5001270"/>
          </a:xfrm>
        </p:spPr>
        <p:txBody>
          <a:bodyPr/>
          <a:lstStyle/>
          <a:p>
            <a:pPr>
              <a:buFontTx/>
              <a:buNone/>
            </a:pPr>
            <a:r>
              <a:rPr lang="tr-TR" sz="2200" i="1" dirty="0">
                <a:latin typeface="Times New Roman" panose="02020603050405020304" pitchFamily="18" charset="0"/>
                <a:ea typeface="ＭＳ Ｐゴシック" pitchFamily="34" charset="-128"/>
                <a:cs typeface="Times New Roman" panose="02020603050405020304" pitchFamily="18" charset="0"/>
              </a:rPr>
              <a:t>	</a:t>
            </a:r>
            <a:r>
              <a:rPr lang="en-US" sz="2200" dirty="0">
                <a:solidFill>
                  <a:srgbClr val="00B0F0"/>
                </a:solidFill>
                <a:latin typeface="Times New Roman" panose="02020603050405020304" pitchFamily="18" charset="0"/>
                <a:cs typeface="Times New Roman" panose="02020603050405020304" pitchFamily="18" charset="0"/>
              </a:rPr>
              <a:t>If the </a:t>
            </a:r>
            <a:r>
              <a:rPr lang="tr-TR" sz="2200" dirty="0" err="1">
                <a:solidFill>
                  <a:srgbClr val="00B0F0"/>
                </a:solidFill>
                <a:latin typeface="Times New Roman" panose="02020603050405020304" pitchFamily="18" charset="0"/>
                <a:cs typeface="Times New Roman" panose="02020603050405020304" pitchFamily="18" charset="0"/>
              </a:rPr>
              <a:t>fungi</a:t>
            </a:r>
            <a:r>
              <a:rPr lang="en-US" sz="2200" dirty="0">
                <a:solidFill>
                  <a:srgbClr val="00B0F0"/>
                </a:solidFill>
                <a:latin typeface="Times New Roman" panose="02020603050405020304" pitchFamily="18" charset="0"/>
                <a:cs typeface="Times New Roman" panose="02020603050405020304" pitchFamily="18" charset="0"/>
              </a:rPr>
              <a:t> column is </a:t>
            </a:r>
            <a:r>
              <a:rPr lang="tr-TR" sz="2200" b="1" dirty="0">
                <a:solidFill>
                  <a:srgbClr val="00B0F0"/>
                </a:solidFill>
                <a:latin typeface="Times New Roman" panose="02020603050405020304" pitchFamily="18" charset="0"/>
                <a:cs typeface="Times New Roman" panose="02020603050405020304" pitchFamily="18" charset="0"/>
              </a:rPr>
              <a:t>not </a:t>
            </a:r>
            <a:r>
              <a:rPr lang="en-US" sz="2200" b="1" dirty="0" err="1">
                <a:solidFill>
                  <a:srgbClr val="00B0F0"/>
                </a:solidFill>
                <a:latin typeface="Times New Roman" panose="02020603050405020304" pitchFamily="18" charset="0"/>
                <a:cs typeface="Times New Roman" panose="02020603050405020304" pitchFamily="18" charset="0"/>
              </a:rPr>
              <a:t>spor</a:t>
            </a:r>
            <a:r>
              <a:rPr lang="tr-TR" sz="2200" b="1" dirty="0" err="1">
                <a:solidFill>
                  <a:srgbClr val="00B0F0"/>
                </a:solidFill>
                <a:latin typeface="Times New Roman" panose="02020603050405020304" pitchFamily="18" charset="0"/>
                <a:cs typeface="Times New Roman" panose="02020603050405020304" pitchFamily="18" charset="0"/>
              </a:rPr>
              <a:t>ulating</a:t>
            </a:r>
            <a:r>
              <a:rPr lang="en-US" sz="2200" b="1" dirty="0">
                <a:solidFill>
                  <a:srgbClr val="00B0F0"/>
                </a:solidFill>
                <a:latin typeface="Times New Roman" panose="02020603050405020304" pitchFamily="18" charset="0"/>
                <a:cs typeface="Times New Roman" panose="02020603050405020304" pitchFamily="18" charset="0"/>
              </a:rPr>
              <a:t>;</a:t>
            </a:r>
            <a:endParaRPr lang="tr-TR" sz="2200" b="1" dirty="0">
              <a:solidFill>
                <a:srgbClr val="00B0F0"/>
              </a:solidFill>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In the fungus colon, the aging and death phase begins with the hypha in the center of the colon. For this reason, the passage of the hyphen around the colon is required</a:t>
            </a:r>
            <a:r>
              <a:rPr lang="tr-TR" sz="2200" dirty="0">
                <a:latin typeface="Times New Roman" pitchFamily="18" charset="0"/>
                <a:ea typeface="ＭＳ Ｐゴシック" pitchFamily="34" charset="-128"/>
                <a:cs typeface="Times New Roman" pitchFamily="18" charset="0"/>
              </a:rPr>
              <a:t>. </a:t>
            </a:r>
          </a:p>
          <a:p>
            <a:pPr>
              <a:lnSpc>
                <a:spcPts val="3000"/>
              </a:lnSpc>
            </a:pPr>
            <a:r>
              <a:rPr lang="en-US" sz="2200" dirty="0">
                <a:latin typeface="Times New Roman" panose="02020603050405020304" pitchFamily="18" charset="0"/>
                <a:cs typeface="Times New Roman" panose="02020603050405020304" pitchFamily="18" charset="0"/>
              </a:rPr>
              <a:t>A small agar block (5mm2) in the center is cut off on the medium to be used for passage with a sterile blister. Using the same </a:t>
            </a:r>
            <a:r>
              <a:rPr lang="en-US" sz="2200" dirty="0" err="1">
                <a:latin typeface="Times New Roman" panose="02020603050405020304" pitchFamily="18" charset="0"/>
                <a:cs typeface="Times New Roman" panose="02020603050405020304" pitchFamily="18" charset="0"/>
              </a:rPr>
              <a:t>bisturia</a:t>
            </a:r>
            <a:r>
              <a:rPr lang="en-US" sz="2200" dirty="0">
                <a:latin typeface="Times New Roman" panose="02020603050405020304" pitchFamily="18" charset="0"/>
                <a:cs typeface="Times New Roman" panose="02020603050405020304" pitchFamily="18" charset="0"/>
              </a:rPr>
              <a:t>, a similar sized and shaped agar is cut out from the side of the column to be passaged to include fungal hyphae</a:t>
            </a:r>
            <a:r>
              <a:rPr lang="en-US"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This agar block is carefully placed on the medium to be passaged in such a way that the mushroom part is above. The interrupted hypha will be regenerated and will grow towards the periphery from the block surface</a:t>
            </a:r>
            <a:r>
              <a:rPr lang="tr-TR" sz="2200" dirty="0">
                <a:latin typeface="Times New Roman" pitchFamily="18" charset="0"/>
                <a:ea typeface="ＭＳ Ｐゴシック" pitchFamily="34" charset="-128"/>
                <a:cs typeface="Times New Roman" pitchFamily="18" charset="0"/>
              </a:rPr>
              <a:t>.</a:t>
            </a:r>
          </a:p>
        </p:txBody>
      </p:sp>
      <p:sp>
        <p:nvSpPr>
          <p:cNvPr id="3" name="Rectangle 2"/>
          <p:cNvSpPr>
            <a:spLocks noGrp="1" noChangeArrowheads="1"/>
          </p:cNvSpPr>
          <p:nvPr>
            <p:ph type="title"/>
          </p:nvPr>
        </p:nvSpPr>
        <p:spPr>
          <a:xfrm>
            <a:off x="1981200" y="116632"/>
            <a:ext cx="8229600" cy="936104"/>
          </a:xfrm>
        </p:spPr>
        <p:txBody>
          <a:bodyPr/>
          <a:lstStyle/>
          <a:p>
            <a:r>
              <a:rPr lang="tr-TR" sz="3600" b="1" dirty="0" err="1"/>
              <a:t>Subculture</a:t>
            </a:r>
            <a:r>
              <a:rPr lang="tr-TR" sz="3600" b="1" dirty="0"/>
              <a:t> of </a:t>
            </a:r>
            <a:r>
              <a:rPr lang="tr-TR" sz="3600" b="1" dirty="0" err="1"/>
              <a:t>Fungi</a:t>
            </a:r>
            <a:endParaRPr lang="tr-TR" sz="3600" b="1" dirty="0">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855301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a:xfrm>
            <a:off x="1981200" y="-27384"/>
            <a:ext cx="8229600" cy="864096"/>
          </a:xfrm>
        </p:spPr>
        <p:txBody>
          <a:bodyPr/>
          <a:lstStyle/>
          <a:p>
            <a:r>
              <a:rPr lang="en-US" sz="2800" b="1" dirty="0">
                <a:latin typeface="Times New Roman" panose="02020603050405020304" pitchFamily="18" charset="0"/>
                <a:cs typeface="Times New Roman" panose="02020603050405020304" pitchFamily="18" charset="0"/>
              </a:rPr>
              <a:t>Microscopic Examination of Fungal Colonies</a:t>
            </a:r>
            <a:endParaRPr lang="tr-TR" sz="2800" b="1" dirty="0">
              <a:latin typeface="Times New Roman" pitchFamily="18" charset="0"/>
              <a:ea typeface="ＭＳ Ｐゴシック" pitchFamily="34" charset="-128"/>
              <a:cs typeface="Times New Roman" pitchFamily="18" charset="0"/>
            </a:endParaRPr>
          </a:p>
        </p:txBody>
      </p:sp>
      <p:sp>
        <p:nvSpPr>
          <p:cNvPr id="126978" name="Rectangle 3"/>
          <p:cNvSpPr>
            <a:spLocks noGrp="1" noChangeArrowheads="1"/>
          </p:cNvSpPr>
          <p:nvPr>
            <p:ph type="body" idx="1"/>
          </p:nvPr>
        </p:nvSpPr>
        <p:spPr>
          <a:xfrm>
            <a:off x="3863752" y="1196753"/>
            <a:ext cx="3096344" cy="4784725"/>
          </a:xfrm>
        </p:spPr>
        <p:txBody>
          <a:bodyPr/>
          <a:lstStyle/>
          <a:p>
            <a:r>
              <a:rPr lang="tr-TR" sz="2000" dirty="0" err="1">
                <a:latin typeface="Times New Roman" pitchFamily="18" charset="0"/>
                <a:ea typeface="ＭＳ Ｐゴシック" pitchFamily="34" charset="-128"/>
                <a:cs typeface="Times New Roman" pitchFamily="18" charset="0"/>
              </a:rPr>
              <a:t>Investigation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with</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Dissecting</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microscope</a:t>
            </a:r>
            <a:endParaRPr lang="tr-TR" sz="2000" dirty="0">
              <a:latin typeface="Times New Roman" pitchFamily="18" charset="0"/>
              <a:ea typeface="ＭＳ Ｐゴシック" pitchFamily="34" charset="-128"/>
              <a:cs typeface="Times New Roman" pitchFamily="18" charset="0"/>
            </a:endParaRPr>
          </a:p>
          <a:p>
            <a:endParaRPr lang="tr-TR" sz="2000" dirty="0">
              <a:latin typeface="Times New Roman" pitchFamily="18" charset="0"/>
              <a:ea typeface="ＭＳ Ｐゴシック" pitchFamily="34" charset="-128"/>
              <a:cs typeface="Times New Roman" pitchFamily="18" charset="0"/>
            </a:endParaRPr>
          </a:p>
          <a:p>
            <a:r>
              <a:rPr lang="en-US" sz="2000" dirty="0">
                <a:latin typeface="Times New Roman" panose="02020603050405020304" pitchFamily="18" charset="0"/>
                <a:cs typeface="Times New Roman" panose="02020603050405020304" pitchFamily="18" charset="0"/>
              </a:rPr>
              <a:t>preparation of lam </a:t>
            </a:r>
            <a:r>
              <a:rPr lang="en-US" sz="2000" dirty="0" err="1">
                <a:latin typeface="Times New Roman" panose="02020603050405020304" pitchFamily="18" charset="0"/>
                <a:cs typeface="Times New Roman" panose="02020603050405020304" pitchFamily="18" charset="0"/>
              </a:rPr>
              <a:t>lamel</a:t>
            </a:r>
            <a:r>
              <a:rPr lang="en-US" sz="2000" dirty="0">
                <a:latin typeface="Times New Roman" panose="02020603050405020304" pitchFamily="18" charset="0"/>
                <a:cs typeface="Times New Roman" panose="02020603050405020304" pitchFamily="18" charset="0"/>
              </a:rPr>
              <a:t> preparation </a:t>
            </a:r>
            <a:r>
              <a:rPr lang="tr-TR" sz="2000" dirty="0" err="1">
                <a:latin typeface="Times New Roman" panose="02020603050405020304" pitchFamily="18" charset="0"/>
                <a:cs typeface="Times New Roman" panose="02020603050405020304" pitchFamily="18" charset="0"/>
              </a:rPr>
              <a:t>with</a:t>
            </a:r>
            <a:r>
              <a:rPr lang="tr-TR" sz="2000" dirty="0">
                <a:latin typeface="Times New Roman" panose="02020603050405020304" pitchFamily="18" charset="0"/>
                <a:cs typeface="Times New Roman" panose="02020603050405020304" pitchFamily="18" charset="0"/>
              </a:rPr>
              <a:t> </a:t>
            </a:r>
            <a:r>
              <a:rPr lang="tr-TR" sz="2000" dirty="0">
                <a:latin typeface="Times New Roman" pitchFamily="18" charset="0"/>
                <a:ea typeface="ＭＳ Ｐゴシック" pitchFamily="34" charset="-128"/>
                <a:cs typeface="Times New Roman" pitchFamily="18" charset="0"/>
              </a:rPr>
              <a:t>LPCB </a:t>
            </a:r>
          </a:p>
          <a:p>
            <a:pPr>
              <a:buNone/>
            </a:pPr>
            <a:r>
              <a:rPr lang="tr-TR" sz="2000" dirty="0">
                <a:latin typeface="Times New Roman" pitchFamily="18" charset="0"/>
                <a:ea typeface="ＭＳ Ｐゴシック" pitchFamily="34" charset="-128"/>
                <a:cs typeface="Times New Roman" pitchFamily="18" charset="0"/>
              </a:rPr>
              <a:t>	(</a:t>
            </a: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Lactophenol</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a:t>
            </a:r>
            <a:r>
              <a:rPr lang="tr-TR" sz="2000" dirty="0" err="1">
                <a:solidFill>
                  <a:srgbClr val="0070C0"/>
                </a:solidFill>
                <a:effectLst>
                  <a:glow rad="228600">
                    <a:schemeClr val="accent1">
                      <a:satMod val="175000"/>
                      <a:alpha val="40000"/>
                    </a:schemeClr>
                  </a:glow>
                </a:effectLst>
                <a:latin typeface="Times New Roman" pitchFamily="18" charset="0"/>
                <a:cs typeface="Times New Roman" pitchFamily="18" charset="0"/>
              </a:rPr>
              <a:t>Cotton</a:t>
            </a:r>
            <a:r>
              <a:rPr lang="tr-TR" sz="2000" dirty="0">
                <a:solidFill>
                  <a:srgbClr val="0070C0"/>
                </a:solidFill>
                <a:effectLst>
                  <a:glow rad="228600">
                    <a:schemeClr val="accent1">
                      <a:satMod val="175000"/>
                      <a:alpha val="40000"/>
                    </a:schemeClr>
                  </a:glow>
                </a:effectLst>
                <a:latin typeface="Times New Roman" pitchFamily="18" charset="0"/>
                <a:cs typeface="Times New Roman" pitchFamily="18" charset="0"/>
              </a:rPr>
              <a:t> Blue </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wet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mount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method</a:t>
            </a:r>
            <a:r>
              <a:rPr lang="tr-TR" sz="2000" dirty="0">
                <a:latin typeface="Times New Roman" pitchFamily="18" charset="0"/>
                <a:ea typeface="ＭＳ Ｐゴシック" pitchFamily="34" charset="-128"/>
                <a:cs typeface="Times New Roman" pitchFamily="18" charset="0"/>
              </a:rPr>
              <a:t>) </a:t>
            </a:r>
          </a:p>
          <a:p>
            <a:pPr>
              <a:buNone/>
            </a:pPr>
            <a:endParaRPr lang="tr-TR" sz="2000" dirty="0">
              <a:latin typeface="Times New Roman" pitchFamily="18" charset="0"/>
              <a:ea typeface="ＭＳ Ｐゴシック" pitchFamily="34" charset="-128"/>
              <a:cs typeface="Times New Roman" pitchFamily="18" charset="0"/>
            </a:endParaRPr>
          </a:p>
          <a:p>
            <a:r>
              <a:rPr lang="tr-TR" sz="2000" dirty="0" err="1">
                <a:latin typeface="Times New Roman" panose="02020603050405020304" pitchFamily="18" charset="0"/>
                <a:cs typeface="Times New Roman" panose="02020603050405020304" pitchFamily="18" charset="0"/>
              </a:rPr>
              <a:t>Adhesive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tape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method</a:t>
            </a:r>
            <a:endParaRPr lang="tr-TR" sz="2000" dirty="0">
              <a:latin typeface="Times New Roman" pitchFamily="18" charset="0"/>
              <a:ea typeface="ＭＳ Ｐゴシック" pitchFamily="34" charset="-128"/>
              <a:cs typeface="Times New Roman" pitchFamily="18" charset="0"/>
            </a:endParaRPr>
          </a:p>
          <a:p>
            <a:endParaRPr lang="tr-TR"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Lam </a:t>
            </a:r>
            <a:r>
              <a:rPr lang="tr-TR" sz="2000" dirty="0" err="1">
                <a:latin typeface="Times New Roman" panose="02020603050405020304" pitchFamily="18" charset="0"/>
                <a:cs typeface="Times New Roman" panose="02020603050405020304" pitchFamily="18" charset="0"/>
              </a:rPr>
              <a:t>Culture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Technique</a:t>
            </a:r>
            <a:endParaRPr lang="tr-TR" sz="2000" dirty="0">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260298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p:txBody>
          <a:bodyPr/>
          <a:lstStyle/>
          <a:p>
            <a:r>
              <a:rPr lang="tr-TR" sz="2800" b="1" dirty="0">
                <a:latin typeface="Times New Roman" pitchFamily="18" charset="0"/>
                <a:ea typeface="ＭＳ Ｐゴシック" pitchFamily="34" charset="-128"/>
                <a:cs typeface="Times New Roman" pitchFamily="18" charset="0"/>
              </a:rPr>
              <a:t>c-)</a:t>
            </a:r>
            <a:r>
              <a:rPr lang="tr-TR" sz="3200" b="1" dirty="0">
                <a:latin typeface="Times New Roman" pitchFamily="18" charset="0"/>
                <a:ea typeface="ＭＳ Ｐゴシック" pitchFamily="34" charset="-128"/>
                <a:cs typeface="Times New Roman" pitchFamily="18" charset="0"/>
              </a:rPr>
              <a:t> </a:t>
            </a:r>
            <a:r>
              <a:rPr lang="tr-TR" sz="3200" b="1" dirty="0" err="1">
                <a:latin typeface="Times New Roman" panose="02020603050405020304" pitchFamily="18" charset="0"/>
                <a:cs typeface="Times New Roman" panose="02020603050405020304" pitchFamily="18" charset="0"/>
              </a:rPr>
              <a:t>Identification</a:t>
            </a:r>
            <a:r>
              <a:rPr lang="tr-TR" sz="3200" b="1" dirty="0">
                <a:latin typeface="Times New Roman" panose="02020603050405020304" pitchFamily="18" charset="0"/>
                <a:cs typeface="Times New Roman" panose="02020603050405020304" pitchFamily="18" charset="0"/>
              </a:rPr>
              <a:t> of </a:t>
            </a:r>
            <a:r>
              <a:rPr lang="tr-TR" sz="3200" b="1" dirty="0" err="1">
                <a:latin typeface="Times New Roman" panose="02020603050405020304" pitchFamily="18" charset="0"/>
                <a:cs typeface="Times New Roman" panose="02020603050405020304" pitchFamily="18" charset="0"/>
              </a:rPr>
              <a:t>Fungi</a:t>
            </a:r>
            <a:endParaRPr lang="tr-TR" sz="3200" b="1" dirty="0">
              <a:latin typeface="Times New Roman" pitchFamily="18" charset="0"/>
              <a:ea typeface="ＭＳ Ｐゴシック" pitchFamily="34" charset="-128"/>
              <a:cs typeface="Times New Roman" pitchFamily="18" charset="0"/>
            </a:endParaRPr>
          </a:p>
        </p:txBody>
      </p:sp>
      <p:sp>
        <p:nvSpPr>
          <p:cNvPr id="129026" name="Rectangle 3"/>
          <p:cNvSpPr>
            <a:spLocks noGrp="1" noChangeArrowheads="1"/>
          </p:cNvSpPr>
          <p:nvPr>
            <p:ph type="body" idx="1"/>
          </p:nvPr>
        </p:nvSpPr>
        <p:spPr>
          <a:xfrm>
            <a:off x="2042864" y="1268761"/>
            <a:ext cx="8229600" cy="4525963"/>
          </a:xfrm>
        </p:spPr>
        <p:txBody>
          <a:bodyPr/>
          <a:lstStyle/>
          <a:p>
            <a:pPr>
              <a:lnSpc>
                <a:spcPts val="3000"/>
              </a:lnSpc>
            </a:pPr>
            <a:r>
              <a:rPr lang="en-US" sz="2200" dirty="0">
                <a:latin typeface="Times New Roman" panose="02020603050405020304" pitchFamily="18" charset="0"/>
                <a:cs typeface="Times New Roman" panose="02020603050405020304" pitchFamily="18" charset="0"/>
              </a:rPr>
              <a:t>Direct microscopic image of the fungus in clinical </a:t>
            </a:r>
            <a:r>
              <a:rPr lang="en-US" sz="2200" dirty="0">
                <a:latin typeface="Times New Roman" panose="02020603050405020304" pitchFamily="18" charset="0"/>
                <a:cs typeface="Times New Roman" panose="02020603050405020304" pitchFamily="18" charset="0"/>
              </a:rPr>
              <a:t>specimen</a:t>
            </a:r>
            <a:endParaRPr lang="tr-TR" sz="2200" dirty="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Colony morphology and pigmentation </a:t>
            </a:r>
            <a:r>
              <a:rPr lang="en-US" sz="2200" dirty="0">
                <a:latin typeface="Times New Roman" panose="02020603050405020304" pitchFamily="18" charset="0"/>
                <a:cs typeface="Times New Roman" panose="02020603050405020304" pitchFamily="18" charset="0"/>
              </a:rPr>
              <a:t>type</a:t>
            </a:r>
            <a:endParaRPr lang="tr-TR" sz="2200" dirty="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Microscopic image of macroconidia (fruiting heads) and spores in fungal </a:t>
            </a:r>
            <a:r>
              <a:rPr lang="en-US" sz="2200" dirty="0">
                <a:latin typeface="Times New Roman" panose="02020603050405020304" pitchFamily="18" charset="0"/>
                <a:cs typeface="Times New Roman" panose="02020603050405020304" pitchFamily="18" charset="0"/>
              </a:rPr>
              <a:t>colon</a:t>
            </a:r>
            <a:endParaRPr lang="tr-TR" sz="2200" dirty="0">
              <a:latin typeface="Times New Roman" panose="02020603050405020304" pitchFamily="18" charset="0"/>
              <a:cs typeface="Times New Roman" panose="02020603050405020304" pitchFamily="18" charset="0"/>
            </a:endParaRPr>
          </a:p>
          <a:p>
            <a:pPr>
              <a:lnSpc>
                <a:spcPts val="3000"/>
              </a:lnSpc>
            </a:pPr>
            <a:r>
              <a:rPr lang="tr-TR" sz="2200" dirty="0" err="1">
                <a:latin typeface="Times New Roman" panose="02020603050405020304" pitchFamily="18" charset="0"/>
                <a:cs typeface="Times New Roman" panose="02020603050405020304" pitchFamily="18" charset="0"/>
              </a:rPr>
              <a:t>Yeast</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morphology</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and</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budding</a:t>
            </a:r>
            <a:endParaRPr lang="tr-TR" sz="2200" dirty="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Biochemical tests for </a:t>
            </a:r>
            <a:r>
              <a:rPr lang="tr-TR" sz="2200" dirty="0" err="1">
                <a:latin typeface="Times New Roman" panose="02020603050405020304" pitchFamily="18" charset="0"/>
                <a:cs typeface="Times New Roman" panose="02020603050405020304" pitchFamily="18" charset="0"/>
              </a:rPr>
              <a:t>yeast</a:t>
            </a:r>
            <a:r>
              <a:rPr lang="en-US" sz="22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and less frequent and frequent </a:t>
            </a:r>
            <a:r>
              <a:rPr lang="en-US" sz="2200" dirty="0">
                <a:latin typeface="Times New Roman" panose="02020603050405020304" pitchFamily="18" charset="0"/>
                <a:cs typeface="Times New Roman" panose="02020603050405020304" pitchFamily="18" charset="0"/>
              </a:rPr>
              <a:t>fungi</a:t>
            </a:r>
            <a:endParaRPr lang="tr-TR" sz="2200" dirty="0">
              <a:latin typeface="Times New Roman" panose="02020603050405020304" pitchFamily="18" charset="0"/>
              <a:cs typeface="Times New Roman" panose="02020603050405020304" pitchFamily="18" charset="0"/>
            </a:endParaRPr>
          </a:p>
          <a:p>
            <a:pPr>
              <a:lnSpc>
                <a:spcPts val="3000"/>
              </a:lnSpc>
            </a:pPr>
            <a:r>
              <a:rPr lang="en-US" sz="2200" dirty="0">
                <a:latin typeface="Times New Roman" panose="02020603050405020304" pitchFamily="18" charset="0"/>
                <a:cs typeface="Times New Roman" panose="02020603050405020304" pitchFamily="18" charset="0"/>
              </a:rPr>
              <a:t>Effect specific tests such as germ tube test </a:t>
            </a:r>
            <a:r>
              <a:rPr lang="en-US" sz="2200" dirty="0">
                <a:latin typeface="Times New Roman" panose="02020603050405020304" pitchFamily="18" charset="0"/>
                <a:cs typeface="Times New Roman" panose="02020603050405020304" pitchFamily="18" charset="0"/>
              </a:rPr>
              <a:t>for</a:t>
            </a:r>
            <a:r>
              <a:rPr lang="tr-TR" sz="2200" dirty="0">
                <a:latin typeface="Times New Roman" panose="02020603050405020304" pitchFamily="18" charset="0"/>
                <a:cs typeface="Times New Roman" panose="02020603050405020304" pitchFamily="18" charset="0"/>
              </a:rPr>
              <a:t> </a:t>
            </a:r>
            <a:r>
              <a:rPr lang="tr-TR" sz="2200" i="1" dirty="0" err="1">
                <a:latin typeface="Times New Roman" pitchFamily="18" charset="0"/>
                <a:ea typeface="ＭＳ Ｐゴシック" pitchFamily="34" charset="-128"/>
                <a:cs typeface="Times New Roman" pitchFamily="18" charset="0"/>
              </a:rPr>
              <a:t>Candida</a:t>
            </a:r>
            <a:r>
              <a:rPr lang="tr-TR" sz="2200" i="1" dirty="0">
                <a:latin typeface="Times New Roman" pitchFamily="18" charset="0"/>
                <a:ea typeface="ＭＳ Ｐゴシック" pitchFamily="34" charset="-128"/>
                <a:cs typeface="Times New Roman" pitchFamily="18" charset="0"/>
              </a:rPr>
              <a:t> </a:t>
            </a:r>
            <a:r>
              <a:rPr lang="tr-TR" sz="2200" i="1" dirty="0" err="1">
                <a:latin typeface="Times New Roman" pitchFamily="18" charset="0"/>
                <a:ea typeface="ＭＳ Ｐゴシック" pitchFamily="34" charset="-128"/>
                <a:cs typeface="Times New Roman" pitchFamily="18" charset="0"/>
              </a:rPr>
              <a:t>albicans</a:t>
            </a:r>
            <a:r>
              <a:rPr lang="tr-TR" sz="2200" dirty="0">
                <a:latin typeface="Times New Roman" pitchFamily="18" charset="0"/>
                <a:ea typeface="ＭＳ Ｐゴシック" pitchFamily="34" charset="-128"/>
                <a:cs typeface="Times New Roman" pitchFamily="18" charset="0"/>
              </a:rPr>
              <a:t> </a:t>
            </a:r>
          </a:p>
          <a:p>
            <a:pPr>
              <a:lnSpc>
                <a:spcPts val="3000"/>
              </a:lnSpc>
            </a:pPr>
            <a:r>
              <a:rPr lang="tr-TR" sz="2200" dirty="0" err="1">
                <a:latin typeface="Times New Roman" panose="02020603050405020304" pitchFamily="18" charset="0"/>
                <a:cs typeface="Times New Roman" panose="02020603050405020304" pitchFamily="18" charset="0"/>
              </a:rPr>
              <a:t>Specific</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serological</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tests</a:t>
            </a:r>
            <a:endParaRPr lang="tr-TR" sz="2200" dirty="0">
              <a:latin typeface="Times New Roman" panose="02020603050405020304" pitchFamily="18" charset="0"/>
              <a:cs typeface="Times New Roman" panose="02020603050405020304" pitchFamily="18" charset="0"/>
            </a:endParaRPr>
          </a:p>
          <a:p>
            <a:pPr>
              <a:lnSpc>
                <a:spcPts val="3000"/>
              </a:lnSpc>
            </a:pPr>
            <a:r>
              <a:rPr lang="tr-TR" sz="2200" dirty="0" err="1">
                <a:latin typeface="Times New Roman" panose="02020603050405020304" pitchFamily="18" charset="0"/>
                <a:cs typeface="Times New Roman" panose="02020603050405020304" pitchFamily="18" charset="0"/>
              </a:rPr>
              <a:t>Status</a:t>
            </a:r>
            <a:r>
              <a:rPr lang="tr-TR" sz="2200" dirty="0">
                <a:latin typeface="Times New Roman" panose="02020603050405020304" pitchFamily="18" charset="0"/>
                <a:cs typeface="Times New Roman" panose="02020603050405020304" pitchFamily="18" charset="0"/>
              </a:rPr>
              <a:t> of </a:t>
            </a:r>
            <a:r>
              <a:rPr lang="tr-TR" sz="2200" dirty="0" err="1">
                <a:latin typeface="Times New Roman" panose="02020603050405020304" pitchFamily="18" charset="0"/>
                <a:cs typeface="Times New Roman" panose="02020603050405020304" pitchFamily="18" charset="0"/>
              </a:rPr>
              <a:t>contaminants</a:t>
            </a:r>
            <a:r>
              <a:rPr lang="tr-TR" sz="2200" dirty="0">
                <a:latin typeface="Times New Roman" pitchFamily="18" charset="0"/>
                <a:ea typeface="ＭＳ Ｐゴシック" pitchFamily="34" charset="-128"/>
                <a:cs typeface="Times New Roman" pitchFamily="18" charset="0"/>
              </a:rPr>
              <a:t>!!! </a:t>
            </a:r>
          </a:p>
        </p:txBody>
      </p:sp>
    </p:spTree>
    <p:extLst>
      <p:ext uri="{BB962C8B-B14F-4D97-AF65-F5344CB8AC3E}">
        <p14:creationId xmlns:p14="http://schemas.microsoft.com/office/powerpoint/2010/main" val="749690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a:xfrm>
            <a:off x="2207568" y="332656"/>
            <a:ext cx="8229600" cy="868362"/>
          </a:xfrm>
        </p:spPr>
        <p:txBody>
          <a:bodyPr/>
          <a:lstStyle/>
          <a:p>
            <a:pPr algn="l"/>
            <a:r>
              <a:rPr lang="tr-TR" sz="3600" b="1" dirty="0" err="1">
                <a:latin typeface="Times New Roman" panose="02020603050405020304" pitchFamily="18" charset="0"/>
                <a:cs typeface="Times New Roman" panose="02020603050405020304" pitchFamily="18" charset="0"/>
              </a:rPr>
              <a:t>Safety</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Conditions</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for</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Mycology</a:t>
            </a:r>
            <a:endParaRPr lang="tr-TR" sz="3600" b="1" dirty="0">
              <a:latin typeface="Times New Roman" pitchFamily="18" charset="0"/>
              <a:ea typeface="ＭＳ Ｐゴシック" pitchFamily="34" charset="-128"/>
              <a:cs typeface="Times New Roman" pitchFamily="18" charset="0"/>
            </a:endParaRPr>
          </a:p>
        </p:txBody>
      </p:sp>
      <p:sp>
        <p:nvSpPr>
          <p:cNvPr id="130050" name="Rectangle 3"/>
          <p:cNvSpPr>
            <a:spLocks noGrp="1" noChangeArrowheads="1"/>
          </p:cNvSpPr>
          <p:nvPr>
            <p:ph type="body" idx="1"/>
          </p:nvPr>
        </p:nvSpPr>
        <p:spPr>
          <a:xfrm>
            <a:off x="1991544" y="1484784"/>
            <a:ext cx="7920880" cy="5040560"/>
          </a:xfrm>
        </p:spPr>
        <p:txBody>
          <a:bodyPr>
            <a:normAutofit fontScale="92500" lnSpcReduction="10000"/>
          </a:bodyPr>
          <a:lstStyle/>
          <a:p>
            <a:pPr algn="just">
              <a:lnSpc>
                <a:spcPct val="90000"/>
              </a:lnSpc>
            </a:pPr>
            <a:r>
              <a:rPr lang="en-US" sz="2200" dirty="0">
                <a:latin typeface="Times New Roman" panose="02020603050405020304" pitchFamily="18" charset="0"/>
                <a:cs typeface="Times New Roman" panose="02020603050405020304" pitchFamily="18" charset="0"/>
              </a:rPr>
              <a:t>Most of the fungi that cause disease in animals are also pathogenic to </a:t>
            </a:r>
            <a:r>
              <a:rPr lang="en-US" sz="2200" dirty="0">
                <a:latin typeface="Times New Roman" panose="02020603050405020304" pitchFamily="18" charset="0"/>
                <a:cs typeface="Times New Roman" panose="02020603050405020304" pitchFamily="18" charset="0"/>
              </a:rPr>
              <a:t>humans</a:t>
            </a:r>
            <a:r>
              <a:rPr lang="tr-TR" sz="2200" dirty="0">
                <a:latin typeface="Times New Roman" panose="02020603050405020304" pitchFamily="18" charset="0"/>
                <a:cs typeface="Times New Roman" panose="02020603050405020304" pitchFamily="18" charset="0"/>
              </a:rPr>
              <a:t>.</a:t>
            </a:r>
          </a:p>
          <a:p>
            <a:pPr algn="just">
              <a:lnSpc>
                <a:spcPct val="90000"/>
              </a:lnSpc>
            </a:pPr>
            <a:endParaRPr lang="tr-TR" sz="2200" dirty="0">
              <a:latin typeface="Times New Roman" panose="02020603050405020304" pitchFamily="18" charset="0"/>
              <a:cs typeface="Times New Roman" panose="02020603050405020304" pitchFamily="18" charset="0"/>
            </a:endParaRPr>
          </a:p>
          <a:p>
            <a:pPr algn="just">
              <a:lnSpc>
                <a:spcPct val="90000"/>
              </a:lnSpc>
            </a:pPr>
            <a:r>
              <a:rPr lang="en-US" sz="2200" dirty="0">
                <a:latin typeface="Times New Roman" panose="02020603050405020304" pitchFamily="18" charset="0"/>
                <a:cs typeface="Times New Roman" panose="02020603050405020304" pitchFamily="18" charset="0"/>
              </a:rPr>
              <a:t>Particular care should be taken when considering materials and cultures that are thought to contain pathogenic fungi</a:t>
            </a:r>
            <a:r>
              <a:rPr lang="tr-TR" sz="2200" dirty="0">
                <a:latin typeface="Times New Roman" pitchFamily="18" charset="0"/>
                <a:ea typeface="ＭＳ Ｐゴシック" pitchFamily="34" charset="-128"/>
                <a:cs typeface="Times New Roman" pitchFamily="18" charset="0"/>
              </a:rPr>
              <a:t>!!!</a:t>
            </a:r>
          </a:p>
          <a:p>
            <a:pPr algn="just">
              <a:lnSpc>
                <a:spcPct val="90000"/>
              </a:lnSpc>
            </a:pPr>
            <a:endParaRPr lang="tr-TR" sz="2200" dirty="0">
              <a:latin typeface="Times New Roman" panose="02020603050405020304" pitchFamily="18" charset="0"/>
              <a:cs typeface="Times New Roman" panose="02020603050405020304" pitchFamily="18" charset="0"/>
            </a:endParaRPr>
          </a:p>
          <a:p>
            <a:pPr algn="just">
              <a:lnSpc>
                <a:spcPct val="90000"/>
              </a:lnSpc>
            </a:pPr>
            <a:r>
              <a:rPr lang="en-US" sz="2200" dirty="0">
                <a:latin typeface="Times New Roman" panose="02020603050405020304" pitchFamily="18" charset="0"/>
                <a:cs typeface="Times New Roman" panose="02020603050405020304" pitchFamily="18" charset="0"/>
              </a:rPr>
              <a:t>Particular </a:t>
            </a:r>
            <a:r>
              <a:rPr lang="en-US" sz="2200" dirty="0">
                <a:latin typeface="Times New Roman" panose="02020603050405020304" pitchFamily="18" charset="0"/>
                <a:cs typeface="Times New Roman" panose="02020603050405020304" pitchFamily="18" charset="0"/>
              </a:rPr>
              <a:t>care should be taken against pathogens that are easily aerosolized, such as </a:t>
            </a:r>
            <a:r>
              <a:rPr lang="en-US" sz="2200" i="1" dirty="0" err="1">
                <a:latin typeface="Times New Roman" panose="02020603050405020304" pitchFamily="18" charset="0"/>
                <a:cs typeface="Times New Roman" panose="02020603050405020304" pitchFamily="18" charset="0"/>
              </a:rPr>
              <a:t>Coccidioides</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immitis</a:t>
            </a:r>
            <a:r>
              <a:rPr lang="en-US" sz="2200" dirty="0">
                <a:latin typeface="Times New Roman" panose="02020603050405020304" pitchFamily="18" charset="0"/>
                <a:cs typeface="Times New Roman" panose="02020603050405020304" pitchFamily="18" charset="0"/>
              </a:rPr>
              <a:t>, which form highly infective </a:t>
            </a:r>
            <a:r>
              <a:rPr lang="en-US" sz="2200" dirty="0" err="1">
                <a:latin typeface="Times New Roman" panose="02020603050405020304" pitchFamily="18" charset="0"/>
                <a:cs typeface="Times New Roman" panose="02020603050405020304" pitchFamily="18" charset="0"/>
              </a:rPr>
              <a:t>arthrospores</a:t>
            </a:r>
            <a:r>
              <a:rPr lang="en-US" sz="2200" dirty="0">
                <a:latin typeface="Times New Roman" panose="02020603050405020304" pitchFamily="18" charset="0"/>
                <a:cs typeface="Times New Roman" panose="02020603050405020304" pitchFamily="18" charset="0"/>
              </a:rPr>
              <a:t> at 25 and 37 ° C</a:t>
            </a:r>
            <a:r>
              <a:rPr lang="tr-TR" altLang="ja-JP" sz="2200" dirty="0">
                <a:latin typeface="Times New Roman" pitchFamily="18" charset="0"/>
                <a:ea typeface="ＭＳ Ｐゴシック" pitchFamily="34" charset="-128"/>
                <a:cs typeface="Times New Roman" pitchFamily="18" charset="0"/>
              </a:rPr>
              <a:t>.</a:t>
            </a:r>
          </a:p>
          <a:p>
            <a:pPr algn="just">
              <a:lnSpc>
                <a:spcPct val="90000"/>
              </a:lnSpc>
            </a:pPr>
            <a:endParaRPr lang="tr-TR" sz="2200" dirty="0">
              <a:latin typeface="Times New Roman" panose="02020603050405020304" pitchFamily="18" charset="0"/>
              <a:cs typeface="Times New Roman" panose="02020603050405020304" pitchFamily="18" charset="0"/>
            </a:endParaRPr>
          </a:p>
          <a:p>
            <a:pPr algn="just">
              <a:lnSpc>
                <a:spcPct val="90000"/>
              </a:lnSpc>
            </a:pPr>
            <a:r>
              <a:rPr lang="tr-TR" sz="2200" dirty="0" err="1">
                <a:latin typeface="Times New Roman" panose="02020603050405020304" pitchFamily="18" charset="0"/>
                <a:cs typeface="Times New Roman" panose="02020603050405020304" pitchFamily="18" charset="0"/>
              </a:rPr>
              <a:t>Dimorphic</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fungi</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such</a:t>
            </a:r>
            <a:r>
              <a:rPr lang="tr-TR" sz="2200" dirty="0">
                <a:latin typeface="Times New Roman" panose="02020603050405020304" pitchFamily="18" charset="0"/>
                <a:cs typeface="Times New Roman" panose="02020603050405020304" pitchFamily="18" charset="0"/>
              </a:rPr>
              <a:t> as </a:t>
            </a:r>
            <a:r>
              <a:rPr lang="tr-TR" sz="2200" i="1" dirty="0" err="1">
                <a:latin typeface="Times New Roman" panose="02020603050405020304" pitchFamily="18" charset="0"/>
                <a:cs typeface="Times New Roman" panose="02020603050405020304" pitchFamily="18" charset="0"/>
              </a:rPr>
              <a:t>Cryptococcus</a:t>
            </a:r>
            <a:r>
              <a:rPr lang="tr-TR" sz="2200" i="1" dirty="0">
                <a:latin typeface="Times New Roman" panose="02020603050405020304" pitchFamily="18" charset="0"/>
                <a:cs typeface="Times New Roman" panose="02020603050405020304" pitchFamily="18" charset="0"/>
              </a:rPr>
              <a:t> </a:t>
            </a:r>
            <a:r>
              <a:rPr lang="tr-TR" sz="2200" i="1" dirty="0" err="1">
                <a:latin typeface="Times New Roman" panose="02020603050405020304" pitchFamily="18" charset="0"/>
                <a:cs typeface="Times New Roman" panose="02020603050405020304" pitchFamily="18" charset="0"/>
              </a:rPr>
              <a:t>neoformans</a:t>
            </a:r>
            <a:r>
              <a:rPr lang="tr-TR" sz="2200" i="1"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and</a:t>
            </a:r>
            <a:r>
              <a:rPr lang="tr-TR" sz="2200" dirty="0">
                <a:latin typeface="Times New Roman" panose="02020603050405020304" pitchFamily="18" charset="0"/>
                <a:cs typeface="Times New Roman" panose="02020603050405020304" pitchFamily="18" charset="0"/>
              </a:rPr>
              <a:t> </a:t>
            </a:r>
            <a:r>
              <a:rPr lang="tr-TR" sz="2200" i="1" dirty="0" err="1">
                <a:latin typeface="Times New Roman" panose="02020603050405020304" pitchFamily="18" charset="0"/>
                <a:cs typeface="Times New Roman" panose="02020603050405020304" pitchFamily="18" charset="0"/>
              </a:rPr>
              <a:t>Blastomyces</a:t>
            </a:r>
            <a:r>
              <a:rPr lang="tr-TR" sz="2200" i="1" dirty="0">
                <a:latin typeface="Times New Roman" panose="02020603050405020304" pitchFamily="18" charset="0"/>
                <a:cs typeface="Times New Roman" panose="02020603050405020304" pitchFamily="18" charset="0"/>
              </a:rPr>
              <a:t> </a:t>
            </a:r>
            <a:r>
              <a:rPr lang="tr-TR" sz="2200" i="1" dirty="0" err="1">
                <a:latin typeface="Times New Roman" panose="02020603050405020304" pitchFamily="18" charset="0"/>
                <a:cs typeface="Times New Roman" panose="02020603050405020304" pitchFamily="18" charset="0"/>
              </a:rPr>
              <a:t>dermatitidis</a:t>
            </a:r>
            <a:r>
              <a:rPr lang="tr-TR" sz="2200" i="1"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cause</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very</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serious</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disease</a:t>
            </a:r>
            <a:r>
              <a:rPr lang="tr-TR" sz="2200" dirty="0">
                <a:latin typeface="Times New Roman" panose="02020603050405020304" pitchFamily="18" charset="0"/>
                <a:cs typeface="Times New Roman" panose="02020603050405020304" pitchFamily="18" charset="0"/>
              </a:rPr>
              <a:t> in </a:t>
            </a:r>
            <a:r>
              <a:rPr lang="tr-TR" sz="2200" dirty="0" err="1">
                <a:latin typeface="Times New Roman" panose="02020603050405020304" pitchFamily="18" charset="0"/>
                <a:cs typeface="Times New Roman" panose="02020603050405020304" pitchFamily="18" charset="0"/>
              </a:rPr>
              <a:t>humans</a:t>
            </a:r>
            <a:r>
              <a:rPr lang="tr-TR" sz="2200" dirty="0">
                <a:latin typeface="Times New Roman" pitchFamily="18" charset="0"/>
                <a:ea typeface="ＭＳ Ｐゴシック" pitchFamily="34" charset="-128"/>
                <a:cs typeface="Times New Roman" pitchFamily="18" charset="0"/>
              </a:rPr>
              <a:t>.</a:t>
            </a:r>
          </a:p>
          <a:p>
            <a:pPr algn="just">
              <a:lnSpc>
                <a:spcPct val="90000"/>
              </a:lnSpc>
            </a:pPr>
            <a:endParaRPr lang="tr-TR" sz="2200" dirty="0">
              <a:latin typeface="Times New Roman" panose="02020603050405020304" pitchFamily="18" charset="0"/>
              <a:cs typeface="Times New Roman" panose="02020603050405020304" pitchFamily="18" charset="0"/>
            </a:endParaRPr>
          </a:p>
          <a:p>
            <a:pPr algn="just">
              <a:lnSpc>
                <a:spcPct val="90000"/>
              </a:lnSpc>
            </a:pPr>
            <a:r>
              <a:rPr lang="en-US" sz="2200" dirty="0">
                <a:latin typeface="Times New Roman" panose="02020603050405020304" pitchFamily="18" charset="0"/>
                <a:cs typeface="Times New Roman" panose="02020603050405020304" pitchFamily="18" charset="0"/>
              </a:rPr>
              <a:t>Ideally</a:t>
            </a:r>
            <a:r>
              <a:rPr lang="en-US" sz="2200" dirty="0">
                <a:latin typeface="Times New Roman" panose="02020603050405020304" pitchFamily="18" charset="0"/>
                <a:cs typeface="Times New Roman" panose="02020603050405020304" pitchFamily="18" charset="0"/>
              </a:rPr>
              <a:t>, all </a:t>
            </a:r>
            <a:r>
              <a:rPr lang="en-US" sz="2200" dirty="0" err="1">
                <a:latin typeface="Times New Roman" panose="02020603050405020304" pitchFamily="18" charset="0"/>
                <a:cs typeface="Times New Roman" panose="02020603050405020304" pitchFamily="18" charset="0"/>
              </a:rPr>
              <a:t>mycologic</a:t>
            </a:r>
            <a:r>
              <a:rPr lang="en-US" sz="2200" dirty="0">
                <a:latin typeface="Times New Roman" panose="02020603050405020304" pitchFamily="18" charset="0"/>
                <a:cs typeface="Times New Roman" panose="02020603050405020304" pitchFamily="18" charset="0"/>
              </a:rPr>
              <a:t> examinations should be done in the biosafety cabinet</a:t>
            </a:r>
            <a:r>
              <a:rPr lang="tr-TR" sz="2200" dirty="0">
                <a:latin typeface="Times New Roman" pitchFamily="18" charset="0"/>
                <a:ea typeface="ＭＳ Ｐゴシック" pitchFamily="34" charset="-128"/>
                <a:cs typeface="Times New Roman" pitchFamily="18" charset="0"/>
              </a:rPr>
              <a:t>.</a:t>
            </a:r>
          </a:p>
        </p:txBody>
      </p:sp>
    </p:spTree>
    <p:extLst>
      <p:ext uri="{BB962C8B-B14F-4D97-AF65-F5344CB8AC3E}">
        <p14:creationId xmlns:p14="http://schemas.microsoft.com/office/powerpoint/2010/main" val="1870516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1 Başlık"/>
          <p:cNvSpPr>
            <a:spLocks noGrp="1"/>
          </p:cNvSpPr>
          <p:nvPr>
            <p:ph type="title"/>
          </p:nvPr>
        </p:nvSpPr>
        <p:spPr>
          <a:xfrm>
            <a:off x="1981200" y="2857500"/>
            <a:ext cx="8229600" cy="1143000"/>
          </a:xfrm>
        </p:spPr>
        <p:style>
          <a:lnRef idx="1">
            <a:schemeClr val="accent1"/>
          </a:lnRef>
          <a:fillRef idx="3">
            <a:schemeClr val="accent1"/>
          </a:fillRef>
          <a:effectRef idx="2">
            <a:schemeClr val="accent1"/>
          </a:effectRef>
          <a:fontRef idx="minor">
            <a:schemeClr val="lt1"/>
          </a:fontRef>
        </p:style>
        <p:txBody>
          <a:bodyPr/>
          <a:lstStyle/>
          <a:p>
            <a:r>
              <a:rPr lang="tr-TR" b="1" dirty="0" err="1" smtClean="0">
                <a:solidFill>
                  <a:schemeClr val="tx1"/>
                </a:solidFill>
                <a:latin typeface="Times New Roman" pitchFamily="18" charset="0"/>
                <a:ea typeface="ＭＳ Ｐゴシック" pitchFamily="34" charset="-128"/>
                <a:cs typeface="Times New Roman" pitchFamily="18" charset="0"/>
              </a:rPr>
              <a:t>Treatment</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and</a:t>
            </a:r>
            <a:r>
              <a:rPr lang="tr-TR" b="1" dirty="0" smtClean="0">
                <a:solidFill>
                  <a:schemeClr val="tx1"/>
                </a:solidFill>
                <a:latin typeface="Times New Roman" pitchFamily="18" charset="0"/>
                <a:ea typeface="ＭＳ Ｐゴシック" pitchFamily="34" charset="-128"/>
                <a:cs typeface="Times New Roman" pitchFamily="18" charset="0"/>
              </a:rPr>
              <a:t> </a:t>
            </a:r>
            <a:r>
              <a:rPr lang="tr-TR" b="1" dirty="0" err="1" smtClean="0">
                <a:solidFill>
                  <a:schemeClr val="tx1"/>
                </a:solidFill>
                <a:latin typeface="Times New Roman" pitchFamily="18" charset="0"/>
                <a:ea typeface="ＭＳ Ｐゴシック" pitchFamily="34" charset="-128"/>
                <a:cs typeface="Times New Roman" pitchFamily="18" charset="0"/>
              </a:rPr>
              <a:t>Prevention</a:t>
            </a:r>
            <a:endParaRPr lang="tr-TR" b="1" dirty="0" smtClean="0">
              <a:solidFill>
                <a:schemeClr val="tx1"/>
              </a:solidFill>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4287633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3"/>
          <p:cNvSpPr>
            <a:spLocks noGrp="1" noChangeArrowheads="1"/>
          </p:cNvSpPr>
          <p:nvPr>
            <p:ph type="body" idx="1"/>
          </p:nvPr>
        </p:nvSpPr>
        <p:spPr>
          <a:xfrm>
            <a:off x="1703513" y="116633"/>
            <a:ext cx="8784975" cy="6480719"/>
          </a:xfrm>
        </p:spPr>
        <p:txBody>
          <a:bodyPr>
            <a:normAutofit fontScale="85000" lnSpcReduction="20000"/>
          </a:bodyPr>
          <a:lstStyle/>
          <a:p>
            <a:pPr algn="just" eaLnBrk="1" hangingPunct="1">
              <a:lnSpc>
                <a:spcPct val="150000"/>
              </a:lnSpc>
            </a:pPr>
            <a:r>
              <a:rPr lang="tr-TR" sz="2000" dirty="0" err="1">
                <a:latin typeface="Times New Roman" pitchFamily="18" charset="0"/>
                <a:ea typeface="ＭＳ Ｐゴシック" pitchFamily="34" charset="-128"/>
                <a:cs typeface="Times New Roman" pitchFamily="18" charset="0"/>
              </a:rPr>
              <a:t>Mammalian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are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lack</a:t>
            </a:r>
            <a:r>
              <a:rPr lang="tr-TR" sz="2000" dirty="0">
                <a:latin typeface="Times New Roman" pitchFamily="18" charset="0"/>
                <a:ea typeface="ＭＳ Ｐゴシック" pitchFamily="34" charset="-128"/>
                <a:cs typeface="Times New Roman" pitchFamily="18" charset="0"/>
              </a:rPr>
              <a:t> of </a:t>
            </a:r>
            <a:r>
              <a:rPr lang="tr-TR" sz="2000" dirty="0" err="1">
                <a:latin typeface="Times New Roman" pitchFamily="18" charset="0"/>
                <a:ea typeface="ＭＳ Ｐゴシック" pitchFamily="34" charset="-128"/>
                <a:cs typeface="Times New Roman" pitchFamily="18" charset="0"/>
              </a:rPr>
              <a:t>enzymes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that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destroyes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fungal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a:t>
            </a:r>
            <a:r>
              <a:rPr lang="tr-TR" sz="2000" dirty="0">
                <a:latin typeface="Times New Roman" pitchFamily="18" charset="0"/>
                <a:ea typeface="ＭＳ Ｐゴシック" pitchFamily="34" charset="-128"/>
                <a:cs typeface="Times New Roman" pitchFamily="18" charset="0"/>
              </a:rPr>
              <a:t> Wall </a:t>
            </a:r>
            <a:r>
              <a:rPr lang="tr-TR" sz="2000" dirty="0" err="1">
                <a:latin typeface="Times New Roman" pitchFamily="18" charset="0"/>
                <a:ea typeface="ＭＳ Ｐゴシック" pitchFamily="34" charset="-128"/>
                <a:cs typeface="Times New Roman" pitchFamily="18" charset="0"/>
              </a:rPr>
              <a:t>polysaccharides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Because</a:t>
            </a:r>
            <a:r>
              <a:rPr lang="tr-TR" sz="2000" dirty="0">
                <a:latin typeface="Times New Roman" pitchFamily="18" charset="0"/>
                <a:ea typeface="ＭＳ Ｐゴシック" pitchFamily="34" charset="-128"/>
                <a:cs typeface="Times New Roman" pitchFamily="18" charset="0"/>
              </a:rPr>
              <a:t> of </a:t>
            </a:r>
            <a:r>
              <a:rPr lang="tr-TR" sz="2000" dirty="0" err="1">
                <a:latin typeface="Times New Roman" pitchFamily="18" charset="0"/>
                <a:ea typeface="ＭＳ Ｐゴシック" pitchFamily="34" charset="-128"/>
                <a:cs typeface="Times New Roman" pitchFamily="18" charset="0"/>
              </a:rPr>
              <a:t>this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fungi</a:t>
            </a:r>
            <a:r>
              <a:rPr lang="tr-TR" sz="2000" dirty="0">
                <a:latin typeface="Times New Roman" pitchFamily="18" charset="0"/>
                <a:ea typeface="ＭＳ Ｐゴシック" pitchFamily="34" charset="-128"/>
                <a:cs typeface="Times New Roman" pitchFamily="18" charset="0"/>
              </a:rPr>
              <a:t> can not be </a:t>
            </a:r>
            <a:r>
              <a:rPr lang="tr-TR" sz="2000" dirty="0" err="1">
                <a:latin typeface="Times New Roman" pitchFamily="18" charset="0"/>
                <a:ea typeface="ＭＳ Ｐゴシック" pitchFamily="34" charset="-128"/>
                <a:cs typeface="Times New Roman" pitchFamily="18" charset="0"/>
              </a:rPr>
              <a:t>eradicated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by</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host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defence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mechanisms</a:t>
            </a:r>
            <a:r>
              <a:rPr lang="tr-TR" sz="2000" dirty="0">
                <a:latin typeface="Times New Roman" pitchFamily="18" charset="0"/>
                <a:ea typeface="ＭＳ Ｐゴシック" pitchFamily="34" charset="-128"/>
                <a:cs typeface="Times New Roman" pitchFamily="18" charset="0"/>
              </a:rPr>
              <a:t>. </a:t>
            </a:r>
          </a:p>
          <a:p>
            <a:pPr lvl="2" algn="just" eaLnBrk="1" hangingPunct="1">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Memeli hücreleri, mantarların hücre duvarı </a:t>
            </a:r>
            <a:r>
              <a:rPr lang="tr-TR" sz="1200" dirty="0" err="1">
                <a:solidFill>
                  <a:srgbClr val="FF0000"/>
                </a:solidFill>
                <a:latin typeface="Times New Roman" pitchFamily="18" charset="0"/>
                <a:ea typeface="ＭＳ Ｐゴシック" pitchFamily="34" charset="-128"/>
                <a:cs typeface="Times New Roman" pitchFamily="18" charset="0"/>
              </a:rPr>
              <a:t>polisakkaridlerini</a:t>
            </a:r>
            <a:r>
              <a:rPr lang="tr-TR" sz="1200" dirty="0">
                <a:solidFill>
                  <a:srgbClr val="FF0000"/>
                </a:solidFill>
                <a:latin typeface="Times New Roman" pitchFamily="18" charset="0"/>
                <a:ea typeface="ＭＳ Ｐゴシック" pitchFamily="34" charset="-128"/>
                <a:cs typeface="Times New Roman" pitchFamily="18" charset="0"/>
              </a:rPr>
              <a:t> parçalayan enzimlere sahip değildir. Bu nedenle mantarlar, hayvanın konakçının defans mekanizmalarıyla </a:t>
            </a:r>
            <a:r>
              <a:rPr lang="tr-TR" sz="1200" dirty="0" err="1">
                <a:solidFill>
                  <a:srgbClr val="FF0000"/>
                </a:solidFill>
                <a:latin typeface="Times New Roman" pitchFamily="18" charset="0"/>
                <a:ea typeface="ＭＳ Ｐゴシック" pitchFamily="34" charset="-128"/>
                <a:cs typeface="Times New Roman" pitchFamily="18" charset="0"/>
              </a:rPr>
              <a:t>eradike</a:t>
            </a:r>
            <a:r>
              <a:rPr lang="tr-TR" sz="1200" dirty="0">
                <a:solidFill>
                  <a:srgbClr val="FF0000"/>
                </a:solidFill>
                <a:latin typeface="Times New Roman" pitchFamily="18" charset="0"/>
                <a:ea typeface="ＭＳ Ｐゴシック" pitchFamily="34" charset="-128"/>
                <a:cs typeface="Times New Roman" pitchFamily="18" charset="0"/>
              </a:rPr>
              <a:t> edilemezler.</a:t>
            </a:r>
          </a:p>
          <a:p>
            <a:pPr algn="just" eaLnBrk="1" hangingPunct="1">
              <a:lnSpc>
                <a:spcPct val="150000"/>
              </a:lnSpc>
            </a:pPr>
            <a:r>
              <a:rPr lang="tr-TR" sz="2000" dirty="0">
                <a:latin typeface="Times New Roman" pitchFamily="18" charset="0"/>
                <a:ea typeface="ＭＳ Ｐゴシック" pitchFamily="34" charset="-128"/>
                <a:cs typeface="Times New Roman" pitchFamily="18" charset="0"/>
              </a:rPr>
              <a:t>Since </a:t>
            </a:r>
            <a:r>
              <a:rPr lang="tr-TR" sz="2000" dirty="0" err="1">
                <a:latin typeface="Times New Roman" pitchFamily="18" charset="0"/>
                <a:ea typeface="ＭＳ Ｐゴシック" pitchFamily="34" charset="-128"/>
                <a:cs typeface="Times New Roman" pitchFamily="18" charset="0"/>
              </a:rPr>
              <a:t>mammalian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and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fungal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are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eukaryotic</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both</a:t>
            </a:r>
            <a:r>
              <a:rPr lang="tr-TR" sz="2000" dirty="0">
                <a:latin typeface="Times New Roman" pitchFamily="18" charset="0"/>
                <a:ea typeface="ＭＳ Ｐゴシック" pitchFamily="34" charset="-128"/>
                <a:cs typeface="Times New Roman" pitchFamily="18" charset="0"/>
              </a:rPr>
              <a:t> of </a:t>
            </a:r>
            <a:r>
              <a:rPr lang="tr-TR" sz="2000" dirty="0" err="1">
                <a:latin typeface="Times New Roman" pitchFamily="18" charset="0"/>
                <a:ea typeface="ＭＳ Ｐゴシック" pitchFamily="34" charset="-128"/>
                <a:cs typeface="Times New Roman" pitchFamily="18" charset="0"/>
              </a:rPr>
              <a:t>them</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have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same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structure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and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also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look</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like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each</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other</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biochemically</a:t>
            </a:r>
            <a:r>
              <a:rPr lang="tr-TR" sz="2000" dirty="0">
                <a:latin typeface="Times New Roman" pitchFamily="18" charset="0"/>
                <a:ea typeface="ＭＳ Ｐゴシック" pitchFamily="34" charset="-128"/>
                <a:cs typeface="Times New Roman" pitchFamily="18" charset="0"/>
              </a:rPr>
              <a:t>. </a:t>
            </a:r>
          </a:p>
          <a:p>
            <a:pPr lvl="2" algn="just" eaLnBrk="1" hangingPunct="1">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Hem memeliler ve hem de mantarlar </a:t>
            </a:r>
            <a:r>
              <a:rPr lang="tr-TR" sz="1200" dirty="0" err="1">
                <a:solidFill>
                  <a:srgbClr val="FF0000"/>
                </a:solidFill>
                <a:latin typeface="Times New Roman" pitchFamily="18" charset="0"/>
                <a:ea typeface="ＭＳ Ｐゴシック" pitchFamily="34" charset="-128"/>
                <a:cs typeface="Times New Roman" pitchFamily="18" charset="0"/>
              </a:rPr>
              <a:t>ökaryotik</a:t>
            </a:r>
            <a:r>
              <a:rPr lang="tr-TR" sz="1200" dirty="0">
                <a:solidFill>
                  <a:srgbClr val="FF0000"/>
                </a:solidFill>
                <a:latin typeface="Times New Roman" pitchFamily="18" charset="0"/>
                <a:ea typeface="ＭＳ Ｐゴシック" pitchFamily="34" charset="-128"/>
                <a:cs typeface="Times New Roman" pitchFamily="18" charset="0"/>
              </a:rPr>
              <a:t> organizmalar olduklarından, her ikisindeki hücresel yapı, biyokimyasal olarak birbirine benzerdir.</a:t>
            </a:r>
            <a:r>
              <a:rPr lang="tr-TR" sz="1200" dirty="0">
                <a:latin typeface="Times New Roman" pitchFamily="18" charset="0"/>
                <a:ea typeface="ＭＳ Ｐゴシック" pitchFamily="34" charset="-128"/>
                <a:cs typeface="Times New Roman" pitchFamily="18" charset="0"/>
              </a:rPr>
              <a:t> </a:t>
            </a:r>
          </a:p>
          <a:p>
            <a:pPr algn="just" eaLnBrk="1" hangingPunct="1">
              <a:lnSpc>
                <a:spcPct val="150000"/>
              </a:lnSpc>
            </a:pPr>
            <a:r>
              <a:rPr lang="tr-TR" sz="2000" dirty="0" err="1">
                <a:latin typeface="Times New Roman" pitchFamily="18" charset="0"/>
                <a:ea typeface="ＭＳ Ｐゴシック" pitchFamily="34" charset="-128"/>
                <a:cs typeface="Times New Roman" pitchFamily="18" charset="0"/>
              </a:rPr>
              <a:t>All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eukaryotic</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membrane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have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sterols</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fungi</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these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are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ergosterol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and</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mammalian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cells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these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are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cholestrol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Thus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invasive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fungi</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elemination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leads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severe </a:t>
            </a:r>
            <a:r>
              <a:rPr lang="tr-TR" sz="2000" dirty="0" err="1">
                <a:latin typeface="Times New Roman" pitchFamily="18" charset="0"/>
                <a:ea typeface="ＭＳ Ｐゴシック" pitchFamily="34" charset="-128"/>
                <a:cs typeface="Times New Roman" pitchFamily="18" charset="0"/>
              </a:rPr>
              <a:t>side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effects</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their</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hosts</a:t>
            </a:r>
            <a:r>
              <a:rPr lang="tr-TR" sz="2000" dirty="0">
                <a:latin typeface="Times New Roman" pitchFamily="18" charset="0"/>
                <a:ea typeface="ＭＳ Ｐゴシック" pitchFamily="34" charset="-128"/>
                <a:cs typeface="Times New Roman" pitchFamily="18" charset="0"/>
              </a:rPr>
              <a:t>.</a:t>
            </a:r>
          </a:p>
          <a:p>
            <a:pPr lvl="2" algn="just" eaLnBrk="1" hangingPunct="1">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Bütün </a:t>
            </a:r>
            <a:r>
              <a:rPr lang="tr-TR" sz="1200" dirty="0" err="1">
                <a:solidFill>
                  <a:srgbClr val="FF0000"/>
                </a:solidFill>
                <a:latin typeface="Times New Roman" pitchFamily="18" charset="0"/>
                <a:ea typeface="ＭＳ Ｐゴシック" pitchFamily="34" charset="-128"/>
                <a:cs typeface="Times New Roman" pitchFamily="18" charset="0"/>
              </a:rPr>
              <a:t>ökaryotik</a:t>
            </a:r>
            <a:r>
              <a:rPr lang="tr-TR" sz="1200" dirty="0">
                <a:solidFill>
                  <a:srgbClr val="FF0000"/>
                </a:solidFill>
                <a:latin typeface="Times New Roman" pitchFamily="18" charset="0"/>
                <a:ea typeface="ＭＳ Ｐゴシック" pitchFamily="34" charset="-128"/>
                <a:cs typeface="Times New Roman" pitchFamily="18" charset="0"/>
              </a:rPr>
              <a:t> hücrelerin, hücre </a:t>
            </a:r>
            <a:r>
              <a:rPr lang="tr-TR" sz="1200" dirty="0" err="1">
                <a:solidFill>
                  <a:srgbClr val="FF0000"/>
                </a:solidFill>
                <a:latin typeface="Times New Roman" pitchFamily="18" charset="0"/>
                <a:ea typeface="ＭＳ Ｐゴシック" pitchFamily="34" charset="-128"/>
                <a:cs typeface="Times New Roman" pitchFamily="18" charset="0"/>
              </a:rPr>
              <a:t>membranları</a:t>
            </a:r>
            <a:r>
              <a:rPr lang="tr-TR" sz="1200" dirty="0">
                <a:solidFill>
                  <a:srgbClr val="FF0000"/>
                </a:solidFill>
                <a:latin typeface="Times New Roman" pitchFamily="18" charset="0"/>
                <a:ea typeface="ＭＳ Ｐゴシック" pitchFamily="34" charset="-128"/>
                <a:cs typeface="Times New Roman" pitchFamily="18" charset="0"/>
              </a:rPr>
              <a:t> steroller içerir; mantarlarda bu </a:t>
            </a:r>
            <a:r>
              <a:rPr lang="tr-TR" sz="1200" dirty="0" err="1">
                <a:solidFill>
                  <a:srgbClr val="FF0000"/>
                </a:solidFill>
                <a:latin typeface="Times New Roman" pitchFamily="18" charset="0"/>
                <a:ea typeface="ＭＳ Ｐゴシック" pitchFamily="34" charset="-128"/>
                <a:cs typeface="Times New Roman" pitchFamily="18" charset="0"/>
              </a:rPr>
              <a:t>ergosterol</a:t>
            </a:r>
            <a:r>
              <a:rPr lang="tr-TR" sz="1200" dirty="0">
                <a:solidFill>
                  <a:srgbClr val="FF0000"/>
                </a:solidFill>
                <a:latin typeface="Times New Roman" pitchFamily="18" charset="0"/>
                <a:ea typeface="ＭＳ Ｐゴシック" pitchFamily="34" charset="-128"/>
                <a:cs typeface="Times New Roman" pitchFamily="18" charset="0"/>
              </a:rPr>
              <a:t> iken, memelilerde ise kolesteroldür. Dolayısıyla, </a:t>
            </a:r>
            <a:r>
              <a:rPr lang="tr-TR" sz="1200" dirty="0" err="1">
                <a:solidFill>
                  <a:srgbClr val="FF0000"/>
                </a:solidFill>
                <a:latin typeface="Times New Roman" pitchFamily="18" charset="0"/>
                <a:ea typeface="ＭＳ Ｐゴシック" pitchFamily="34" charset="-128"/>
                <a:cs typeface="Times New Roman" pitchFamily="18" charset="0"/>
              </a:rPr>
              <a:t>invaze</a:t>
            </a:r>
            <a:r>
              <a:rPr lang="tr-TR" sz="1200" dirty="0">
                <a:solidFill>
                  <a:srgbClr val="FF0000"/>
                </a:solidFill>
                <a:latin typeface="Times New Roman" pitchFamily="18" charset="0"/>
                <a:ea typeface="ＭＳ Ｐゴシック" pitchFamily="34" charset="-128"/>
                <a:cs typeface="Times New Roman" pitchFamily="18" charset="0"/>
              </a:rPr>
              <a:t> olan mantar etkenini bozacak maddeler konakçıda da ciddi yan etkilere neden olabilmektedir. </a:t>
            </a:r>
          </a:p>
          <a:p>
            <a:pPr algn="just" eaLnBrk="1" hangingPunct="1">
              <a:lnSpc>
                <a:spcPct val="150000"/>
              </a:lnSpc>
            </a:pPr>
            <a:r>
              <a:rPr lang="tr-TR" sz="2000" dirty="0" err="1">
                <a:latin typeface="Times New Roman" pitchFamily="18" charset="0"/>
                <a:ea typeface="ＭＳ Ｐゴシック" pitchFamily="34" charset="-128"/>
                <a:cs typeface="Times New Roman" pitchFamily="18" charset="0"/>
              </a:rPr>
              <a:t>Although</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first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chemotherapeutic</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agent</a:t>
            </a:r>
            <a:r>
              <a:rPr lang="tr-TR" sz="2000" dirty="0">
                <a:latin typeface="Times New Roman" pitchFamily="18" charset="0"/>
                <a:ea typeface="ＭＳ Ｐゴシック" pitchFamily="34" charset="-128"/>
                <a:cs typeface="Times New Roman" pitchFamily="18" charset="0"/>
              </a:rPr>
              <a:t> is an </a:t>
            </a:r>
            <a:r>
              <a:rPr lang="tr-TR" sz="2000" dirty="0" err="1">
                <a:latin typeface="Times New Roman" pitchFamily="18" charset="0"/>
                <a:ea typeface="ＭＳ Ｐゴシック" pitchFamily="34" charset="-128"/>
                <a:cs typeface="Times New Roman" pitchFamily="18" charset="0"/>
              </a:rPr>
              <a:t>antifungal</a:t>
            </a:r>
            <a:r>
              <a:rPr lang="tr-TR" sz="2000" dirty="0">
                <a:latin typeface="Times New Roman" pitchFamily="18" charset="0"/>
                <a:ea typeface="ＭＳ Ｐゴシック" pitchFamily="34" charset="-128"/>
                <a:cs typeface="Times New Roman" pitchFamily="18" charset="0"/>
              </a:rPr>
              <a:t> (oral </a:t>
            </a:r>
            <a:r>
              <a:rPr lang="tr-TR" sz="2000" dirty="0" err="1">
                <a:latin typeface="Times New Roman" pitchFamily="18" charset="0"/>
                <a:ea typeface="ＭＳ Ｐゴシック" pitchFamily="34" charset="-128"/>
                <a:cs typeface="Times New Roman" pitchFamily="18" charset="0"/>
              </a:rPr>
              <a:t>iodids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developing</a:t>
            </a:r>
            <a:r>
              <a:rPr lang="tr-TR" sz="2000" dirty="0">
                <a:latin typeface="Times New Roman" pitchFamily="18" charset="0"/>
                <a:ea typeface="ＭＳ Ｐゴシック" pitchFamily="34" charset="-128"/>
                <a:cs typeface="Times New Roman" pitchFamily="18" charset="0"/>
              </a:rPr>
              <a:t> of </a:t>
            </a:r>
            <a:r>
              <a:rPr lang="tr-TR" sz="2000" dirty="0" err="1">
                <a:latin typeface="Times New Roman" pitchFamily="18" charset="0"/>
                <a:ea typeface="ＭＳ Ｐゴシック" pitchFamily="34" charset="-128"/>
                <a:cs typeface="Times New Roman" pitchFamily="18" charset="0"/>
              </a:rPr>
              <a:t>these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agents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were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slow</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comparison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antibacterial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agents</a:t>
            </a:r>
            <a:r>
              <a:rPr lang="tr-TR" sz="2000" dirty="0">
                <a:latin typeface="Times New Roman" pitchFamily="18" charset="0"/>
                <a:ea typeface="ＭＳ Ｐゴシック" pitchFamily="34" charset="-128"/>
                <a:cs typeface="Times New Roman" pitchFamily="18" charset="0"/>
              </a:rPr>
              <a:t>. </a:t>
            </a:r>
          </a:p>
          <a:p>
            <a:pPr lvl="2" algn="just" eaLnBrk="1" hangingPunct="1">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Her ne kadar ilk </a:t>
            </a:r>
            <a:r>
              <a:rPr lang="tr-TR" sz="1200" dirty="0" err="1">
                <a:solidFill>
                  <a:srgbClr val="FF0000"/>
                </a:solidFill>
                <a:latin typeface="Times New Roman" pitchFamily="18" charset="0"/>
                <a:ea typeface="ＭＳ Ｐゴシック" pitchFamily="34" charset="-128"/>
                <a:cs typeface="Times New Roman" pitchFamily="18" charset="0"/>
              </a:rPr>
              <a:t>kemoterapotik</a:t>
            </a:r>
            <a:r>
              <a:rPr lang="tr-TR" sz="1200" dirty="0">
                <a:solidFill>
                  <a:srgbClr val="FF0000"/>
                </a:solidFill>
                <a:latin typeface="Times New Roman" pitchFamily="18" charset="0"/>
                <a:ea typeface="ＭＳ Ｐゴシック" pitchFamily="34" charset="-128"/>
                <a:cs typeface="Times New Roman" pitchFamily="18" charset="0"/>
              </a:rPr>
              <a:t> ajan 1903 yılında kullanılan bir anti-</a:t>
            </a:r>
            <a:r>
              <a:rPr lang="tr-TR" sz="1200" dirty="0" err="1">
                <a:solidFill>
                  <a:srgbClr val="FF0000"/>
                </a:solidFill>
                <a:latin typeface="Times New Roman" pitchFamily="18" charset="0"/>
                <a:ea typeface="ＭＳ Ｐゴシック" pitchFamily="34" charset="-128"/>
                <a:cs typeface="Times New Roman" pitchFamily="18" charset="0"/>
              </a:rPr>
              <a:t>mikotik</a:t>
            </a:r>
            <a:r>
              <a:rPr lang="tr-TR" sz="1200" dirty="0">
                <a:solidFill>
                  <a:srgbClr val="FF0000"/>
                </a:solidFill>
                <a:latin typeface="Times New Roman" pitchFamily="18" charset="0"/>
                <a:ea typeface="ＭＳ Ｐゴシック" pitchFamily="34" charset="-128"/>
                <a:cs typeface="Times New Roman" pitchFamily="18" charset="0"/>
              </a:rPr>
              <a:t> (oral </a:t>
            </a:r>
            <a:r>
              <a:rPr lang="tr-TR" sz="1200" dirty="0" err="1">
                <a:solidFill>
                  <a:srgbClr val="FF0000"/>
                </a:solidFill>
                <a:latin typeface="Times New Roman" pitchFamily="18" charset="0"/>
                <a:ea typeface="ＭＳ Ｐゴシック" pitchFamily="34" charset="-128"/>
                <a:cs typeface="Times New Roman" pitchFamily="18" charset="0"/>
              </a:rPr>
              <a:t>iodidler</a:t>
            </a:r>
            <a:r>
              <a:rPr lang="tr-TR" sz="1200" dirty="0">
                <a:solidFill>
                  <a:srgbClr val="FF0000"/>
                </a:solidFill>
                <a:latin typeface="Times New Roman" pitchFamily="18" charset="0"/>
                <a:ea typeface="ＭＳ Ｐゴシック" pitchFamily="34" charset="-128"/>
                <a:cs typeface="Times New Roman" pitchFamily="18" charset="0"/>
              </a:rPr>
              <a:t>) iken, bu ajanların geliştirilmesi anti-bakteriyel ajanlara göre yavaş olmuştur. </a:t>
            </a:r>
          </a:p>
          <a:p>
            <a:pPr algn="just" eaLnBrk="1" hangingPunct="1">
              <a:lnSpc>
                <a:spcPct val="150000"/>
              </a:lnSpc>
            </a:pPr>
            <a:r>
              <a:rPr lang="tr-TR" sz="2000" dirty="0" err="1">
                <a:latin typeface="Times New Roman" pitchFamily="18" charset="0"/>
                <a:ea typeface="ＭＳ Ｐゴシック" pitchFamily="34" charset="-128"/>
                <a:cs typeface="Times New Roman" pitchFamily="18" charset="0"/>
              </a:rPr>
              <a:t>It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was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difficult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inhibit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invasive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organism</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while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protecting</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host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This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situation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slows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down</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new</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drug</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developments</a:t>
            </a:r>
            <a:r>
              <a:rPr lang="tr-TR" sz="2000" dirty="0">
                <a:latin typeface="Times New Roman" pitchFamily="18" charset="0"/>
                <a:ea typeface="ＭＳ Ｐゴシック" pitchFamily="34" charset="-128"/>
                <a:cs typeface="Times New Roman" pitchFamily="18" charset="0"/>
              </a:rPr>
              <a:t>.</a:t>
            </a:r>
          </a:p>
          <a:p>
            <a:pPr lvl="2" algn="just" eaLnBrk="1" hangingPunct="1">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Konakçıya minimal zarar vererek </a:t>
            </a:r>
            <a:r>
              <a:rPr lang="tr-TR" sz="1200" dirty="0" err="1">
                <a:solidFill>
                  <a:srgbClr val="FF0000"/>
                </a:solidFill>
                <a:latin typeface="Times New Roman" pitchFamily="18" charset="0"/>
                <a:ea typeface="ＭＳ Ｐゴシック" pitchFamily="34" charset="-128"/>
                <a:cs typeface="Times New Roman" pitchFamily="18" charset="0"/>
              </a:rPr>
              <a:t>invaze</a:t>
            </a:r>
            <a:r>
              <a:rPr lang="tr-TR" sz="1200" dirty="0">
                <a:solidFill>
                  <a:srgbClr val="FF0000"/>
                </a:solidFill>
                <a:latin typeface="Times New Roman" pitchFamily="18" charset="0"/>
                <a:ea typeface="ＭＳ Ｐゴシック" pitchFamily="34" charset="-128"/>
                <a:cs typeface="Times New Roman" pitchFamily="18" charset="0"/>
              </a:rPr>
              <a:t> olan organizmayı </a:t>
            </a:r>
            <a:r>
              <a:rPr lang="tr-TR" sz="1200" dirty="0" err="1">
                <a:solidFill>
                  <a:srgbClr val="FF0000"/>
                </a:solidFill>
                <a:latin typeface="Times New Roman" pitchFamily="18" charset="0"/>
                <a:ea typeface="ＭＳ Ｐゴシック" pitchFamily="34" charset="-128"/>
                <a:cs typeface="Times New Roman" pitchFamily="18" charset="0"/>
              </a:rPr>
              <a:t>inhibe</a:t>
            </a:r>
            <a:r>
              <a:rPr lang="tr-TR" sz="1200" dirty="0">
                <a:solidFill>
                  <a:srgbClr val="FF0000"/>
                </a:solidFill>
                <a:latin typeface="Times New Roman" pitchFamily="18" charset="0"/>
                <a:ea typeface="ＭＳ Ｐゴシック" pitchFamily="34" charset="-128"/>
                <a:cs typeface="Times New Roman" pitchFamily="18" charset="0"/>
              </a:rPr>
              <a:t> etmek için, gerekli </a:t>
            </a:r>
            <a:r>
              <a:rPr lang="tr-TR" sz="1200" dirty="0" err="1">
                <a:solidFill>
                  <a:srgbClr val="FF0000"/>
                </a:solidFill>
                <a:latin typeface="Times New Roman" pitchFamily="18" charset="0"/>
                <a:ea typeface="ＭＳ Ｐゴシック" pitchFamily="34" charset="-128"/>
                <a:cs typeface="Times New Roman" pitchFamily="18" charset="0"/>
              </a:rPr>
              <a:t>selektif</a:t>
            </a:r>
            <a:r>
              <a:rPr lang="tr-TR" sz="1200" dirty="0">
                <a:solidFill>
                  <a:srgbClr val="FF0000"/>
                </a:solidFill>
                <a:latin typeface="Times New Roman" pitchFamily="18" charset="0"/>
                <a:ea typeface="ＭＳ Ｐゴシック" pitchFamily="34" charset="-128"/>
                <a:cs typeface="Times New Roman" pitchFamily="18" charset="0"/>
              </a:rPr>
              <a:t> </a:t>
            </a:r>
            <a:r>
              <a:rPr lang="tr-TR" sz="1200" dirty="0" err="1">
                <a:solidFill>
                  <a:srgbClr val="FF0000"/>
                </a:solidFill>
                <a:latin typeface="Times New Roman" pitchFamily="18" charset="0"/>
                <a:ea typeface="ＭＳ Ｐゴシック" pitchFamily="34" charset="-128"/>
                <a:cs typeface="Times New Roman" pitchFamily="18" charset="0"/>
              </a:rPr>
              <a:t>toksisitenin</a:t>
            </a:r>
            <a:r>
              <a:rPr lang="tr-TR" sz="1200" dirty="0">
                <a:solidFill>
                  <a:srgbClr val="FF0000"/>
                </a:solidFill>
                <a:latin typeface="Times New Roman" pitchFamily="18" charset="0"/>
                <a:ea typeface="ＭＳ Ｐゴシック" pitchFamily="34" charset="-128"/>
                <a:cs typeface="Times New Roman" pitchFamily="18" charset="0"/>
              </a:rPr>
              <a:t> </a:t>
            </a:r>
            <a:r>
              <a:rPr lang="tr-TR" sz="1200" dirty="0" err="1">
                <a:solidFill>
                  <a:srgbClr val="FF0000"/>
                </a:solidFill>
                <a:latin typeface="Times New Roman" pitchFamily="18" charset="0"/>
                <a:ea typeface="ＭＳ Ｐゴシック" pitchFamily="34" charset="-128"/>
                <a:cs typeface="Times New Roman" pitchFamily="18" charset="0"/>
              </a:rPr>
              <a:t>ökaryotik</a:t>
            </a:r>
            <a:r>
              <a:rPr lang="tr-TR" sz="1200" dirty="0">
                <a:solidFill>
                  <a:srgbClr val="FF0000"/>
                </a:solidFill>
                <a:latin typeface="Times New Roman" pitchFamily="18" charset="0"/>
                <a:ea typeface="ＭＳ Ｐゴシック" pitchFamily="34" charset="-128"/>
                <a:cs typeface="Times New Roman" pitchFamily="18" charset="0"/>
              </a:rPr>
              <a:t> hücreler için oluşturulması güç bir hedef olmuştur. Bu da yeni ilaç geliştirme çalışmalarını yavaşlatmıştır.  </a:t>
            </a:r>
          </a:p>
        </p:txBody>
      </p:sp>
    </p:spTree>
    <p:extLst>
      <p:ext uri="{BB962C8B-B14F-4D97-AF65-F5344CB8AC3E}">
        <p14:creationId xmlns:p14="http://schemas.microsoft.com/office/powerpoint/2010/main" val="924696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3"/>
          <p:cNvSpPr>
            <a:spLocks noGrp="1" noChangeArrowheads="1"/>
          </p:cNvSpPr>
          <p:nvPr>
            <p:ph type="body" idx="1"/>
          </p:nvPr>
        </p:nvSpPr>
        <p:spPr>
          <a:xfrm>
            <a:off x="1703512" y="260648"/>
            <a:ext cx="8856984" cy="6336704"/>
          </a:xfrm>
        </p:spPr>
        <p:txBody>
          <a:bodyPr>
            <a:normAutofit fontScale="85000" lnSpcReduction="10000"/>
          </a:bodyPr>
          <a:lstStyle/>
          <a:p>
            <a:pPr algn="just" eaLnBrk="1" hangingPunct="1">
              <a:lnSpc>
                <a:spcPct val="150000"/>
              </a:lnSpc>
            </a:pPr>
            <a:r>
              <a:rPr lang="tr-TR" sz="2000" b="1" dirty="0" err="1">
                <a:latin typeface="Times New Roman" pitchFamily="18" charset="0"/>
                <a:ea typeface="ＭＳ Ｐゴシック" pitchFamily="34" charset="-128"/>
                <a:cs typeface="Times New Roman" pitchFamily="18" charset="0"/>
              </a:rPr>
              <a:t>Flucanozole</a:t>
            </a:r>
            <a:r>
              <a:rPr lang="tr-TR" sz="2000" dirty="0">
                <a:latin typeface="Times New Roman" pitchFamily="18" charset="0"/>
                <a:ea typeface="ＭＳ Ｐゴシック" pitchFamily="34" charset="-128"/>
                <a:cs typeface="Times New Roman" pitchFamily="18" charset="0"/>
              </a:rPr>
              <a:t> is </a:t>
            </a:r>
            <a:r>
              <a:rPr lang="tr-TR" sz="2000" dirty="0" err="1">
                <a:latin typeface="Times New Roman" pitchFamily="18" charset="0"/>
                <a:ea typeface="ＭＳ Ｐゴシック" pitchFamily="34" charset="-128"/>
                <a:cs typeface="Times New Roman" pitchFamily="18" charset="0"/>
              </a:rPr>
              <a:t>used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for</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AIDS </a:t>
            </a:r>
            <a:r>
              <a:rPr lang="tr-TR" sz="2000" dirty="0" err="1">
                <a:latin typeface="Times New Roman" pitchFamily="18" charset="0"/>
                <a:ea typeface="ＭＳ Ｐゴシック" pitchFamily="34" charset="-128"/>
                <a:cs typeface="Times New Roman" pitchFamily="18" charset="0"/>
              </a:rPr>
              <a:t>patients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treat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cryptococcosis</a:t>
            </a:r>
            <a:r>
              <a:rPr lang="tr-TR" sz="2000" dirty="0">
                <a:latin typeface="Times New Roman" pitchFamily="18" charset="0"/>
                <a:ea typeface="ＭＳ Ｐゴシック" pitchFamily="34" charset="-128"/>
                <a:cs typeface="Times New Roman" pitchFamily="18" charset="0"/>
              </a:rPr>
              <a:t>.</a:t>
            </a:r>
          </a:p>
          <a:p>
            <a:pPr marL="449263" lvl="2" indent="-87313" algn="just">
              <a:lnSpc>
                <a:spcPct val="150000"/>
              </a:lnSpc>
            </a:pPr>
            <a:r>
              <a:rPr lang="tr-TR" sz="1200" dirty="0" err="1">
                <a:solidFill>
                  <a:srgbClr val="FF0000"/>
                </a:solidFill>
                <a:latin typeface="Times New Roman" pitchFamily="18" charset="0"/>
                <a:ea typeface="ＭＳ Ｐゴシック" pitchFamily="34" charset="-128"/>
                <a:cs typeface="Times New Roman" pitchFamily="18" charset="0"/>
              </a:rPr>
              <a:t>Flukanazol</a:t>
            </a:r>
            <a:r>
              <a:rPr lang="tr-TR" sz="1200" dirty="0">
                <a:solidFill>
                  <a:srgbClr val="FF0000"/>
                </a:solidFill>
                <a:latin typeface="Times New Roman" pitchFamily="18" charset="0"/>
                <a:ea typeface="ＭＳ Ｐゴシック" pitchFamily="34" charset="-128"/>
                <a:cs typeface="Times New Roman" pitchFamily="18" charset="0"/>
              </a:rPr>
              <a:t> bugün </a:t>
            </a:r>
            <a:r>
              <a:rPr lang="tr-TR" sz="1200" dirty="0" err="1">
                <a:solidFill>
                  <a:srgbClr val="FF0000"/>
                </a:solidFill>
                <a:latin typeface="Times New Roman" pitchFamily="18" charset="0"/>
                <a:ea typeface="ＭＳ Ｐゴシック" pitchFamily="34" charset="-128"/>
                <a:cs typeface="Times New Roman" pitchFamily="18" charset="0"/>
              </a:rPr>
              <a:t>cryptococcosis</a:t>
            </a:r>
            <a:r>
              <a:rPr lang="ja-JP" altLang="tr-TR" sz="1200" dirty="0">
                <a:solidFill>
                  <a:srgbClr val="FF0000"/>
                </a:solidFill>
                <a:latin typeface="Times New Roman" pitchFamily="18" charset="0"/>
                <a:ea typeface="ＭＳ Ｐゴシック" pitchFamily="34" charset="-128"/>
                <a:cs typeface="Times New Roman" pitchFamily="18" charset="0"/>
              </a:rPr>
              <a:t>’</a:t>
            </a:r>
            <a:r>
              <a:rPr lang="tr-TR" altLang="ja-JP" sz="1200" dirty="0" err="1">
                <a:solidFill>
                  <a:srgbClr val="FF0000"/>
                </a:solidFill>
                <a:latin typeface="Times New Roman" pitchFamily="18" charset="0"/>
                <a:ea typeface="ＭＳ Ｐゴシック" pitchFamily="34" charset="-128"/>
                <a:cs typeface="Times New Roman" pitchFamily="18" charset="0"/>
              </a:rPr>
              <a:t>li</a:t>
            </a:r>
            <a:r>
              <a:rPr lang="tr-TR" altLang="ja-JP" sz="1200" dirty="0">
                <a:solidFill>
                  <a:srgbClr val="FF0000"/>
                </a:solidFill>
                <a:latin typeface="Times New Roman" pitchFamily="18" charset="0"/>
                <a:ea typeface="ＭＳ Ｐゴシック" pitchFamily="34" charset="-128"/>
                <a:cs typeface="Times New Roman" pitchFamily="18" charset="0"/>
              </a:rPr>
              <a:t> AIDS hastalarının tedavisinde tercih edilen ilaçtır. </a:t>
            </a:r>
            <a:r>
              <a:rPr lang="tr-TR" altLang="ja-JP" sz="1200" dirty="0" err="1">
                <a:solidFill>
                  <a:srgbClr val="FF0000"/>
                </a:solidFill>
                <a:latin typeface="Times New Roman" pitchFamily="18" charset="0"/>
                <a:ea typeface="ＭＳ Ｐゴシック" pitchFamily="34" charset="-128"/>
                <a:cs typeface="Times New Roman" pitchFamily="18" charset="0"/>
              </a:rPr>
              <a:t>Spinal</a:t>
            </a:r>
            <a:r>
              <a:rPr lang="tr-TR" altLang="ja-JP" sz="1200" dirty="0">
                <a:solidFill>
                  <a:srgbClr val="FF0000"/>
                </a:solidFill>
                <a:latin typeface="Times New Roman" pitchFamily="18" charset="0"/>
                <a:ea typeface="ＭＳ Ｐゴシック" pitchFamily="34" charset="-128"/>
                <a:cs typeface="Times New Roman" pitchFamily="18" charset="0"/>
              </a:rPr>
              <a:t> sıvıyı (BOS) </a:t>
            </a:r>
            <a:r>
              <a:rPr lang="tr-TR" altLang="ja-JP" sz="1200" dirty="0" err="1">
                <a:solidFill>
                  <a:srgbClr val="FF0000"/>
                </a:solidFill>
                <a:latin typeface="Times New Roman" pitchFamily="18" charset="0"/>
                <a:ea typeface="ＭＳ Ｐゴシック" pitchFamily="34" charset="-128"/>
                <a:cs typeface="Times New Roman" pitchFamily="18" charset="0"/>
              </a:rPr>
              <a:t>penetre</a:t>
            </a:r>
            <a:r>
              <a:rPr lang="tr-TR" altLang="ja-JP" sz="1200" dirty="0">
                <a:solidFill>
                  <a:srgbClr val="FF0000"/>
                </a:solidFill>
                <a:latin typeface="Times New Roman" pitchFamily="18" charset="0"/>
                <a:ea typeface="ＭＳ Ｐゴシック" pitchFamily="34" charset="-128"/>
                <a:cs typeface="Times New Roman" pitchFamily="18" charset="0"/>
              </a:rPr>
              <a:t> ettiği için idealdir. </a:t>
            </a:r>
          </a:p>
          <a:p>
            <a:pPr algn="just" eaLnBrk="1" hangingPunct="1">
              <a:lnSpc>
                <a:spcPct val="150000"/>
              </a:lnSpc>
            </a:pPr>
            <a:r>
              <a:rPr lang="tr-TR" altLang="ja-JP" sz="2000" b="1" dirty="0" err="1">
                <a:latin typeface="Times New Roman" pitchFamily="18" charset="0"/>
                <a:ea typeface="ＭＳ Ｐゴシック" pitchFamily="34" charset="-128"/>
                <a:cs typeface="Times New Roman" pitchFamily="18" charset="0"/>
              </a:rPr>
              <a:t>Azolles</a:t>
            </a:r>
            <a:r>
              <a:rPr lang="tr-TR" altLang="ja-JP" sz="2000" dirty="0">
                <a:latin typeface="Times New Roman" pitchFamily="18" charset="0"/>
                <a:ea typeface="ＭＳ Ｐゴシック" pitchFamily="34" charset="-128"/>
                <a:cs typeface="Times New Roman" pitchFamily="18" charset="0"/>
              </a:rPr>
              <a:t> </a:t>
            </a:r>
            <a:r>
              <a:rPr lang="tr-TR" altLang="ja-JP" sz="2000" dirty="0" err="1">
                <a:latin typeface="Times New Roman" pitchFamily="18" charset="0"/>
                <a:ea typeface="ＭＳ Ｐゴシック" pitchFamily="34" charset="-128"/>
                <a:cs typeface="Times New Roman" pitchFamily="18" charset="0"/>
              </a:rPr>
              <a:t>leads</a:t>
            </a:r>
            <a:r>
              <a:rPr lang="tr-TR" altLang="ja-JP" sz="2000" dirty="0">
                <a:latin typeface="Times New Roman" pitchFamily="18" charset="0"/>
                <a:ea typeface="ＭＳ Ｐゴシック" pitchFamily="34" charset="-128"/>
                <a:cs typeface="Times New Roman" pitchFamily="18" charset="0"/>
              </a:rPr>
              <a:t> </a:t>
            </a:r>
            <a:r>
              <a:rPr lang="tr-TR" altLang="ja-JP" sz="2000" dirty="0" err="1">
                <a:latin typeface="Times New Roman" pitchFamily="18" charset="0"/>
                <a:ea typeface="ＭＳ Ｐゴシック" pitchFamily="34" charset="-128"/>
                <a:cs typeface="Times New Roman" pitchFamily="18" charset="0"/>
              </a:rPr>
              <a:t>to</a:t>
            </a:r>
            <a:r>
              <a:rPr lang="tr-TR" altLang="ja-JP" sz="2000" dirty="0">
                <a:latin typeface="Times New Roman" pitchFamily="18" charset="0"/>
                <a:ea typeface="ＭＳ Ｐゴシック" pitchFamily="34" charset="-128"/>
                <a:cs typeface="Times New Roman" pitchFamily="18" charset="0"/>
              </a:rPr>
              <a:t> </a:t>
            </a:r>
            <a:r>
              <a:rPr lang="tr-TR" altLang="ja-JP" sz="2000" dirty="0" err="1">
                <a:latin typeface="Times New Roman" pitchFamily="18" charset="0"/>
                <a:ea typeface="ＭＳ Ｐゴシック" pitchFamily="34" charset="-128"/>
                <a:cs typeface="Times New Roman" pitchFamily="18" charset="0"/>
              </a:rPr>
              <a:t>the</a:t>
            </a:r>
            <a:r>
              <a:rPr lang="tr-TR" altLang="ja-JP" sz="2000" dirty="0">
                <a:latin typeface="Times New Roman" pitchFamily="18" charset="0"/>
                <a:ea typeface="ＭＳ Ｐゴシック" pitchFamily="34" charset="-128"/>
                <a:cs typeface="Times New Roman" pitchFamily="18" charset="0"/>
              </a:rPr>
              <a:t> </a:t>
            </a:r>
            <a:r>
              <a:rPr lang="tr-TR" altLang="ja-JP" sz="2000" dirty="0" err="1">
                <a:latin typeface="Times New Roman" pitchFamily="18" charset="0"/>
                <a:ea typeface="ＭＳ Ｐゴシック" pitchFamily="34" charset="-128"/>
                <a:cs typeface="Times New Roman" pitchFamily="18" charset="0"/>
              </a:rPr>
              <a:t>inhibition</a:t>
            </a:r>
            <a:r>
              <a:rPr lang="tr-TR" altLang="ja-JP" sz="2000" dirty="0">
                <a:latin typeface="Times New Roman" pitchFamily="18" charset="0"/>
                <a:ea typeface="ＭＳ Ｐゴシック" pitchFamily="34" charset="-128"/>
                <a:cs typeface="Times New Roman" pitchFamily="18" charset="0"/>
              </a:rPr>
              <a:t> of </a:t>
            </a:r>
            <a:r>
              <a:rPr lang="tr-TR" altLang="ja-JP" sz="2000" dirty="0" err="1">
                <a:latin typeface="Times New Roman" pitchFamily="18" charset="0"/>
                <a:ea typeface="ＭＳ Ｐゴシック" pitchFamily="34" charset="-128"/>
                <a:cs typeface="Times New Roman" pitchFamily="18" charset="0"/>
              </a:rPr>
              <a:t>ergesterol</a:t>
            </a:r>
            <a:r>
              <a:rPr lang="tr-TR" altLang="ja-JP" sz="2000" dirty="0">
                <a:latin typeface="Times New Roman" pitchFamily="18" charset="0"/>
                <a:ea typeface="ＭＳ Ｐゴシック" pitchFamily="34" charset="-128"/>
                <a:cs typeface="Times New Roman" pitchFamily="18" charset="0"/>
              </a:rPr>
              <a:t> </a:t>
            </a:r>
            <a:r>
              <a:rPr lang="tr-TR" altLang="ja-JP" sz="2000" dirty="0" err="1">
                <a:latin typeface="Times New Roman" pitchFamily="18" charset="0"/>
                <a:ea typeface="ＭＳ Ｐゴシック" pitchFamily="34" charset="-128"/>
                <a:cs typeface="Times New Roman" pitchFamily="18" charset="0"/>
              </a:rPr>
              <a:t>synthesis</a:t>
            </a:r>
            <a:r>
              <a:rPr lang="tr-TR" altLang="ja-JP" sz="2000" dirty="0">
                <a:latin typeface="Times New Roman" pitchFamily="18" charset="0"/>
                <a:ea typeface="ＭＳ Ｐゴシック" pitchFamily="34" charset="-128"/>
                <a:cs typeface="Times New Roman" pitchFamily="18" charset="0"/>
              </a:rPr>
              <a:t>.</a:t>
            </a:r>
          </a:p>
          <a:p>
            <a:pPr marL="449263" lvl="2" indent="-87313" algn="just">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Azollerin genel etki mekanizması hücre duvarı sentezini etkileyen </a:t>
            </a:r>
            <a:r>
              <a:rPr lang="tr-TR" sz="1200" dirty="0" err="1">
                <a:solidFill>
                  <a:srgbClr val="FF0000"/>
                </a:solidFill>
                <a:latin typeface="Times New Roman" pitchFamily="18" charset="0"/>
                <a:ea typeface="ＭＳ Ｐゴシック" pitchFamily="34" charset="-128"/>
                <a:cs typeface="Times New Roman" pitchFamily="18" charset="0"/>
              </a:rPr>
              <a:t>ergesterol</a:t>
            </a:r>
            <a:r>
              <a:rPr lang="tr-TR" sz="1200" dirty="0">
                <a:solidFill>
                  <a:srgbClr val="FF0000"/>
                </a:solidFill>
                <a:latin typeface="Times New Roman" pitchFamily="18" charset="0"/>
                <a:ea typeface="ＭＳ Ｐゴシック" pitchFamily="34" charset="-128"/>
                <a:cs typeface="Times New Roman" pitchFamily="18" charset="0"/>
              </a:rPr>
              <a:t> sentezinin </a:t>
            </a:r>
            <a:r>
              <a:rPr lang="tr-TR" sz="1200" dirty="0" err="1">
                <a:solidFill>
                  <a:srgbClr val="FF0000"/>
                </a:solidFill>
                <a:latin typeface="Times New Roman" pitchFamily="18" charset="0"/>
                <a:ea typeface="ＭＳ Ｐゴシック" pitchFamily="34" charset="-128"/>
                <a:cs typeface="Times New Roman" pitchFamily="18" charset="0"/>
              </a:rPr>
              <a:t>inhibisyonudur</a:t>
            </a:r>
            <a:r>
              <a:rPr lang="tr-TR" sz="1200" dirty="0">
                <a:solidFill>
                  <a:srgbClr val="FF0000"/>
                </a:solidFill>
                <a:latin typeface="Times New Roman" pitchFamily="18" charset="0"/>
                <a:ea typeface="ＭＳ Ｐゴシック" pitchFamily="34" charset="-128"/>
                <a:cs typeface="Times New Roman" pitchFamily="18" charset="0"/>
              </a:rPr>
              <a:t>. Oral uygulama, düşük </a:t>
            </a:r>
            <a:r>
              <a:rPr lang="tr-TR" sz="1200" dirty="0" err="1">
                <a:solidFill>
                  <a:srgbClr val="FF0000"/>
                </a:solidFill>
                <a:latin typeface="Times New Roman" pitchFamily="18" charset="0"/>
                <a:ea typeface="ＭＳ Ｐゴシック" pitchFamily="34" charset="-128"/>
                <a:cs typeface="Times New Roman" pitchFamily="18" charset="0"/>
              </a:rPr>
              <a:t>toksisite</a:t>
            </a:r>
            <a:r>
              <a:rPr lang="tr-TR" sz="1200" dirty="0">
                <a:solidFill>
                  <a:srgbClr val="FF0000"/>
                </a:solidFill>
                <a:latin typeface="Times New Roman" pitchFamily="18" charset="0"/>
                <a:ea typeface="ＭＳ Ｐゴシック" pitchFamily="34" charset="-128"/>
                <a:cs typeface="Times New Roman" pitchFamily="18" charset="0"/>
              </a:rPr>
              <a:t> önemli dezavantajlarıdır.</a:t>
            </a:r>
          </a:p>
          <a:p>
            <a:pPr algn="just" eaLnBrk="1" hangingPunct="1">
              <a:lnSpc>
                <a:spcPct val="150000"/>
              </a:lnSpc>
            </a:pPr>
            <a:r>
              <a:rPr lang="tr-TR" sz="2000" dirty="0" err="1">
                <a:latin typeface="Times New Roman" pitchFamily="18" charset="0"/>
                <a:ea typeface="ＭＳ Ｐゴシック" pitchFamily="34" charset="-128"/>
                <a:cs typeface="Times New Roman" pitchFamily="18" charset="0"/>
              </a:rPr>
              <a:t>Ketoconazole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Fluconazole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Itraconazole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Voriconazole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Posaconazole</a:t>
            </a:r>
            <a:endParaRPr lang="tr-TR" sz="2000" dirty="0">
              <a:latin typeface="Times New Roman" pitchFamily="18" charset="0"/>
              <a:ea typeface="ＭＳ Ｐゴシック" pitchFamily="34" charset="-128"/>
              <a:cs typeface="Times New Roman" pitchFamily="18" charset="0"/>
            </a:endParaRPr>
          </a:p>
          <a:p>
            <a:pPr algn="just" eaLnBrk="1" hangingPunct="1">
              <a:lnSpc>
                <a:spcPct val="150000"/>
              </a:lnSpc>
            </a:pPr>
            <a:endParaRPr lang="tr-TR" sz="2000" dirty="0">
              <a:latin typeface="Times New Roman" pitchFamily="18" charset="0"/>
              <a:ea typeface="ＭＳ Ｐゴシック" pitchFamily="34" charset="-128"/>
              <a:cs typeface="Times New Roman" pitchFamily="18" charset="0"/>
            </a:endParaRPr>
          </a:p>
          <a:p>
            <a:pPr algn="just" eaLnBrk="1" hangingPunct="1">
              <a:lnSpc>
                <a:spcPct val="150000"/>
              </a:lnSpc>
            </a:pPr>
            <a:r>
              <a:rPr lang="tr-TR" sz="2000" b="1" dirty="0" err="1">
                <a:latin typeface="Times New Roman" pitchFamily="18" charset="0"/>
                <a:ea typeface="ＭＳ Ｐゴシック" pitchFamily="34" charset="-128"/>
                <a:cs typeface="Times New Roman" pitchFamily="18" charset="0"/>
              </a:rPr>
              <a:t>Griseofulvin</a:t>
            </a:r>
            <a:r>
              <a:rPr lang="tr-TR" sz="2000" b="1" dirty="0">
                <a:latin typeface="Times New Roman" pitchFamily="18" charset="0"/>
                <a:ea typeface="ＭＳ Ｐゴシック" pitchFamily="34" charset="-128"/>
                <a:cs typeface="Times New Roman" pitchFamily="18" charset="0"/>
              </a:rPr>
              <a:t>, </a:t>
            </a:r>
            <a:r>
              <a:rPr lang="tr-TR" sz="2000" dirty="0">
                <a:latin typeface="Times New Roman" pitchFamily="18" charset="0"/>
                <a:ea typeface="ＭＳ Ｐゴシック" pitchFamily="34" charset="-128"/>
                <a:cs typeface="Times New Roman" pitchFamily="18" charset="0"/>
              </a:rPr>
              <a:t>is </a:t>
            </a:r>
            <a:r>
              <a:rPr lang="tr-TR" sz="2000" dirty="0" err="1">
                <a:latin typeface="Times New Roman" pitchFamily="18" charset="0"/>
                <a:ea typeface="ＭＳ Ｐゴシック" pitchFamily="34" charset="-128"/>
                <a:cs typeface="Times New Roman" pitchFamily="18" charset="0"/>
              </a:rPr>
              <a:t>used</a:t>
            </a:r>
            <a:r>
              <a:rPr lang="tr-TR" sz="2000" dirty="0">
                <a:latin typeface="Times New Roman" pitchFamily="18" charset="0"/>
                <a:ea typeface="ＭＳ Ｐゴシック" pitchFamily="34" charset="-128"/>
                <a:cs typeface="Times New Roman" pitchFamily="18" charset="0"/>
              </a:rPr>
              <a:t> in severe skin </a:t>
            </a:r>
            <a:r>
              <a:rPr lang="tr-TR" sz="2000" dirty="0" err="1">
                <a:latin typeface="Times New Roman" pitchFamily="18" charset="0"/>
                <a:ea typeface="ＭＳ Ｐゴシック" pitchFamily="34" charset="-128"/>
                <a:cs typeface="Times New Roman" pitchFamily="18" charset="0"/>
              </a:rPr>
              <a:t>and</a:t>
            </a:r>
            <a:r>
              <a:rPr lang="tr-TR" sz="2000" dirty="0">
                <a:latin typeface="Times New Roman" pitchFamily="18" charset="0"/>
                <a:ea typeface="ＭＳ Ｐゴシック" pitchFamily="34" charset="-128"/>
                <a:cs typeface="Times New Roman" pitchFamily="18" charset="0"/>
              </a:rPr>
              <a:t> nail </a:t>
            </a:r>
            <a:r>
              <a:rPr lang="tr-TR" sz="2000" dirty="0" err="1">
                <a:latin typeface="Times New Roman" pitchFamily="18" charset="0"/>
                <a:ea typeface="ＭＳ Ｐゴシック" pitchFamily="34" charset="-128"/>
                <a:cs typeface="Times New Roman" pitchFamily="18" charset="0"/>
              </a:rPr>
              <a:t>infections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It</a:t>
            </a:r>
            <a:r>
              <a:rPr lang="tr-TR" sz="2000" dirty="0">
                <a:latin typeface="Times New Roman" pitchFamily="18" charset="0"/>
                <a:ea typeface="ＭＳ Ｐゴシック" pitchFamily="34" charset="-128"/>
                <a:cs typeface="Times New Roman" pitchFamily="18" charset="0"/>
              </a:rPr>
              <a:t> has a </a:t>
            </a:r>
            <a:r>
              <a:rPr lang="tr-TR" sz="2000" dirty="0" err="1">
                <a:latin typeface="Times New Roman" pitchFamily="18" charset="0"/>
                <a:ea typeface="ＭＳ Ｐゴシック" pitchFamily="34" charset="-128"/>
                <a:cs typeface="Times New Roman" pitchFamily="18" charset="0"/>
              </a:rPr>
              <a:t>very</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slow</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effect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Orally</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routed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And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mechanism</a:t>
            </a:r>
            <a:r>
              <a:rPr lang="tr-TR" sz="2000" dirty="0">
                <a:latin typeface="Times New Roman" pitchFamily="18" charset="0"/>
                <a:ea typeface="ＭＳ Ｐゴシック" pitchFamily="34" charset="-128"/>
                <a:cs typeface="Times New Roman" pitchFamily="18" charset="0"/>
              </a:rPr>
              <a:t> of </a:t>
            </a:r>
            <a:r>
              <a:rPr lang="tr-TR" sz="2000" dirty="0" err="1">
                <a:latin typeface="Times New Roman" pitchFamily="18" charset="0"/>
                <a:ea typeface="ＭＳ Ｐゴシック" pitchFamily="34" charset="-128"/>
                <a:cs typeface="Times New Roman" pitchFamily="18" charset="0"/>
              </a:rPr>
              <a:t>its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effect</a:t>
            </a:r>
            <a:r>
              <a:rPr lang="tr-TR" sz="2000" dirty="0">
                <a:latin typeface="Times New Roman" pitchFamily="18" charset="0"/>
                <a:ea typeface="ＭＳ Ｐゴシック" pitchFamily="34" charset="-128"/>
                <a:cs typeface="Times New Roman" pitchFamily="18" charset="0"/>
              </a:rPr>
              <a:t> is </a:t>
            </a:r>
            <a:r>
              <a:rPr lang="tr-TR" sz="2000" dirty="0" err="1">
                <a:latin typeface="Times New Roman" pitchFamily="18" charset="0"/>
                <a:ea typeface="ＭＳ Ｐゴシック" pitchFamily="34" charset="-128"/>
                <a:cs typeface="Times New Roman" pitchFamily="18" charset="0"/>
              </a:rPr>
              <a:t>due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accumalation</a:t>
            </a:r>
            <a:r>
              <a:rPr lang="tr-TR" sz="2000" dirty="0">
                <a:latin typeface="Times New Roman" pitchFamily="18" charset="0"/>
                <a:ea typeface="ＭＳ Ｐゴシック" pitchFamily="34" charset="-128"/>
                <a:cs typeface="Times New Roman" pitchFamily="18" charset="0"/>
              </a:rPr>
              <a:t> on </a:t>
            </a:r>
            <a:r>
              <a:rPr lang="tr-TR" sz="2000" dirty="0" err="1">
                <a:latin typeface="Times New Roman" pitchFamily="18" charset="0"/>
                <a:ea typeface="ＭＳ Ｐゴシック" pitchFamily="34" charset="-128"/>
                <a:cs typeface="Times New Roman" pitchFamily="18" charset="0"/>
              </a:rPr>
              <a:t>stratum</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corneum</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layer</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and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penetrate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tissue</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order</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to</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prevent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fungal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invasian</a:t>
            </a:r>
            <a:r>
              <a:rPr lang="tr-TR" sz="2000" dirty="0">
                <a:latin typeface="Times New Roman" pitchFamily="18" charset="0"/>
                <a:ea typeface="ＭＳ Ｐゴシック" pitchFamily="34" charset="-128"/>
                <a:cs typeface="Times New Roman" pitchFamily="18" charset="0"/>
              </a:rPr>
              <a:t>.</a:t>
            </a:r>
            <a:endParaRPr lang="tr-TR" sz="2000" b="1" dirty="0">
              <a:latin typeface="Times New Roman" pitchFamily="18" charset="0"/>
              <a:ea typeface="ＭＳ Ｐゴシック" pitchFamily="34" charset="-128"/>
              <a:cs typeface="Times New Roman" pitchFamily="18" charset="0"/>
            </a:endParaRPr>
          </a:p>
          <a:p>
            <a:pPr marL="449263" lvl="2" indent="-87313" algn="just">
              <a:lnSpc>
                <a:spcPct val="150000"/>
              </a:lnSpc>
            </a:pPr>
            <a:r>
              <a:rPr lang="tr-TR" sz="1200" dirty="0">
                <a:solidFill>
                  <a:srgbClr val="FF0000"/>
                </a:solidFill>
                <a:latin typeface="Times New Roman" pitchFamily="18" charset="0"/>
                <a:ea typeface="ＭＳ Ｐゴシック" pitchFamily="34" charset="-128"/>
                <a:cs typeface="Times New Roman" pitchFamily="18" charset="0"/>
              </a:rPr>
              <a:t>Şiddetli deri ve tırnak </a:t>
            </a:r>
            <a:r>
              <a:rPr lang="tr-TR" sz="1200" dirty="0" err="1">
                <a:solidFill>
                  <a:srgbClr val="FF0000"/>
                </a:solidFill>
                <a:latin typeface="Times New Roman" pitchFamily="18" charset="0"/>
                <a:ea typeface="ＭＳ Ｐゴシック" pitchFamily="34" charset="-128"/>
                <a:cs typeface="Times New Roman" pitchFamily="18" charset="0"/>
              </a:rPr>
              <a:t>infeksiyonlarında</a:t>
            </a:r>
            <a:r>
              <a:rPr lang="tr-TR" sz="1200" dirty="0">
                <a:solidFill>
                  <a:srgbClr val="FF0000"/>
                </a:solidFill>
                <a:latin typeface="Times New Roman" pitchFamily="18" charset="0"/>
                <a:ea typeface="ＭＳ Ｐゴシック" pitchFamily="34" charset="-128"/>
                <a:cs typeface="Times New Roman" pitchFamily="18" charset="0"/>
              </a:rPr>
              <a:t> kullanılan, oldukça yavaş etkili bir ilaçtır. Oral yolla uygulanır. Etkisi, </a:t>
            </a:r>
            <a:r>
              <a:rPr lang="tr-TR" sz="1200" dirty="0" err="1">
                <a:solidFill>
                  <a:srgbClr val="FF0000"/>
                </a:solidFill>
                <a:latin typeface="Times New Roman" pitchFamily="18" charset="0"/>
                <a:ea typeface="ＭＳ Ｐゴシック" pitchFamily="34" charset="-128"/>
                <a:cs typeface="Times New Roman" pitchFamily="18" charset="0"/>
              </a:rPr>
              <a:t>stratum</a:t>
            </a:r>
            <a:r>
              <a:rPr lang="tr-TR" sz="1200" dirty="0">
                <a:solidFill>
                  <a:srgbClr val="FF0000"/>
                </a:solidFill>
                <a:latin typeface="Times New Roman" pitchFamily="18" charset="0"/>
                <a:ea typeface="ＭＳ Ｐゴシック" pitchFamily="34" charset="-128"/>
                <a:cs typeface="Times New Roman" pitchFamily="18" charset="0"/>
              </a:rPr>
              <a:t> </a:t>
            </a:r>
            <a:r>
              <a:rPr lang="tr-TR" sz="1200" dirty="0" err="1">
                <a:solidFill>
                  <a:srgbClr val="FF0000"/>
                </a:solidFill>
                <a:latin typeface="Times New Roman" pitchFamily="18" charset="0"/>
                <a:ea typeface="ＭＳ Ｐゴシック" pitchFamily="34" charset="-128"/>
                <a:cs typeface="Times New Roman" pitchFamily="18" charset="0"/>
              </a:rPr>
              <a:t>corneum</a:t>
            </a:r>
            <a:r>
              <a:rPr lang="tr-TR" sz="1200" dirty="0">
                <a:solidFill>
                  <a:srgbClr val="FF0000"/>
                </a:solidFill>
                <a:latin typeface="Times New Roman" pitchFamily="18" charset="0"/>
                <a:ea typeface="ＭＳ Ｐゴシック" pitchFamily="34" charset="-128"/>
                <a:cs typeface="Times New Roman" pitchFamily="18" charset="0"/>
              </a:rPr>
              <a:t> tabakasında birikmesi ve buradan da dokuya geçerek daha ileri </a:t>
            </a:r>
            <a:r>
              <a:rPr lang="tr-TR" sz="1200" dirty="0" err="1">
                <a:solidFill>
                  <a:srgbClr val="FF0000"/>
                </a:solidFill>
                <a:latin typeface="Times New Roman" pitchFamily="18" charset="0"/>
                <a:ea typeface="ＭＳ Ｐゴシック" pitchFamily="34" charset="-128"/>
                <a:cs typeface="Times New Roman" pitchFamily="18" charset="0"/>
              </a:rPr>
              <a:t>fungal</a:t>
            </a:r>
            <a:r>
              <a:rPr lang="tr-TR" sz="1200" dirty="0">
                <a:solidFill>
                  <a:srgbClr val="FF0000"/>
                </a:solidFill>
                <a:latin typeface="Times New Roman" pitchFamily="18" charset="0"/>
                <a:ea typeface="ＭＳ Ｐゴシック" pitchFamily="34" charset="-128"/>
                <a:cs typeface="Times New Roman" pitchFamily="18" charset="0"/>
              </a:rPr>
              <a:t> </a:t>
            </a:r>
            <a:r>
              <a:rPr lang="tr-TR" sz="1200" dirty="0" err="1">
                <a:solidFill>
                  <a:srgbClr val="FF0000"/>
                </a:solidFill>
                <a:latin typeface="Times New Roman" pitchFamily="18" charset="0"/>
                <a:ea typeface="ＭＳ Ｐゴシック" pitchFamily="34" charset="-128"/>
                <a:cs typeface="Times New Roman" pitchFamily="18" charset="0"/>
              </a:rPr>
              <a:t>penetrasyonu</a:t>
            </a:r>
            <a:r>
              <a:rPr lang="tr-TR" sz="1200" dirty="0">
                <a:solidFill>
                  <a:srgbClr val="FF0000"/>
                </a:solidFill>
                <a:latin typeface="Times New Roman" pitchFamily="18" charset="0"/>
                <a:ea typeface="ＭＳ Ｐゴシック" pitchFamily="34" charset="-128"/>
                <a:cs typeface="Times New Roman" pitchFamily="18" charset="0"/>
              </a:rPr>
              <a:t> ve üremeyiş engelleyecek şekilde bariyer oluşturması prensibine dayanır.</a:t>
            </a:r>
          </a:p>
          <a:p>
            <a:pPr algn="just" eaLnBrk="1" hangingPunct="1">
              <a:lnSpc>
                <a:spcPct val="150000"/>
              </a:lnSpc>
            </a:pPr>
            <a:r>
              <a:rPr lang="tr-TR" sz="2000" b="1" dirty="0">
                <a:latin typeface="Times New Roman" pitchFamily="18" charset="0"/>
                <a:ea typeface="ＭＳ Ｐゴシック" pitchFamily="34" charset="-128"/>
                <a:cs typeface="Times New Roman" pitchFamily="18" charset="0"/>
              </a:rPr>
              <a:t>5-fluorosytosine, </a:t>
            </a:r>
            <a:r>
              <a:rPr lang="tr-TR" sz="2000" dirty="0" err="1">
                <a:latin typeface="Times New Roman" pitchFamily="18" charset="0"/>
                <a:ea typeface="ＭＳ Ｐゴシック" pitchFamily="34" charset="-128"/>
                <a:cs typeface="Times New Roman" pitchFamily="18" charset="0"/>
              </a:rPr>
              <a:t>inhibits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the</a:t>
            </a:r>
            <a:r>
              <a:rPr lang="tr-TR" sz="2000" dirty="0">
                <a:latin typeface="Times New Roman" pitchFamily="18" charset="0"/>
                <a:ea typeface="ＭＳ Ｐゴシック" pitchFamily="34" charset="-128"/>
                <a:cs typeface="Times New Roman" pitchFamily="18" charset="0"/>
              </a:rPr>
              <a:t> RNA </a:t>
            </a:r>
            <a:r>
              <a:rPr lang="tr-TR" sz="2000" dirty="0" err="1">
                <a:latin typeface="Times New Roman" pitchFamily="18" charset="0"/>
                <a:ea typeface="ＭＳ Ｐゴシック" pitchFamily="34" charset="-128"/>
                <a:cs typeface="Times New Roman" pitchFamily="18" charset="0"/>
              </a:rPr>
              <a:t>synthesis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mostly</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used</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criptococcosis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treatment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Orally</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routed</a:t>
            </a:r>
            <a:r>
              <a:rPr lang="tr-TR" sz="2000" dirty="0">
                <a:latin typeface="Times New Roman" pitchFamily="18" charset="0"/>
                <a:ea typeface="ＭＳ Ｐゴシック" pitchFamily="34" charset="-128"/>
                <a:cs typeface="Times New Roman" pitchFamily="18" charset="0"/>
              </a:rPr>
              <a:t>.</a:t>
            </a:r>
          </a:p>
          <a:p>
            <a:pPr algn="just" eaLnBrk="1" hangingPunct="1">
              <a:lnSpc>
                <a:spcPct val="150000"/>
              </a:lnSpc>
            </a:pPr>
            <a:r>
              <a:rPr lang="tr-TR" sz="2000" b="1" dirty="0" err="1">
                <a:latin typeface="Times New Roman" pitchFamily="18" charset="0"/>
                <a:ea typeface="ＭＳ Ｐゴシック" pitchFamily="34" charset="-128"/>
                <a:cs typeface="Times New Roman" pitchFamily="18" charset="0"/>
              </a:rPr>
              <a:t>Alilamines</a:t>
            </a:r>
            <a:r>
              <a:rPr lang="tr-TR" sz="2000" b="1" dirty="0">
                <a:latin typeface="Times New Roman" pitchFamily="18" charset="0"/>
                <a:ea typeface="ＭＳ Ｐゴシック" pitchFamily="34" charset="-128"/>
                <a:cs typeface="Times New Roman" pitchFamily="18" charset="0"/>
              </a:rPr>
              <a: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Terbinafine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lamisil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Used</a:t>
            </a:r>
            <a:r>
              <a:rPr lang="tr-TR" sz="2000" dirty="0">
                <a:latin typeface="Times New Roman" pitchFamily="18" charset="0"/>
                <a:ea typeface="ＭＳ Ｐゴシック" pitchFamily="34" charset="-128"/>
                <a:cs typeface="Times New Roman" pitchFamily="18" charset="0"/>
              </a:rPr>
              <a:t> in </a:t>
            </a:r>
            <a:r>
              <a:rPr lang="tr-TR" sz="2000" dirty="0" err="1">
                <a:latin typeface="Times New Roman" pitchFamily="18" charset="0"/>
                <a:ea typeface="ＭＳ Ｐゴシック" pitchFamily="34" charset="-128"/>
                <a:cs typeface="Times New Roman" pitchFamily="18" charset="0"/>
              </a:rPr>
              <a:t>dermathophyte</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infections</a:t>
            </a:r>
            <a:r>
              <a:rPr lang="tr-TR" sz="2000" dirty="0">
                <a:latin typeface="Times New Roman" pitchFamily="18" charset="0"/>
                <a:ea typeface="ＭＳ Ｐゴシック" pitchFamily="34" charset="-128"/>
                <a:cs typeface="Times New Roman" pitchFamily="18" charset="0"/>
              </a:rPr>
              <a:t>.</a:t>
            </a:r>
          </a:p>
          <a:p>
            <a:pPr algn="just" eaLnBrk="1" hangingPunct="1">
              <a:lnSpc>
                <a:spcPct val="150000"/>
              </a:lnSpc>
            </a:pPr>
            <a:r>
              <a:rPr lang="tr-TR" sz="2000" b="1" dirty="0" err="1">
                <a:latin typeface="Times New Roman" pitchFamily="18" charset="0"/>
                <a:ea typeface="ＭＳ Ｐゴシック" pitchFamily="34" charset="-128"/>
                <a:cs typeface="Times New Roman" pitchFamily="18" charset="0"/>
              </a:rPr>
              <a:t>Echinocandins</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caspofungin</a:t>
            </a:r>
            <a:r>
              <a:rPr lang="tr-TR" sz="2000" dirty="0">
                <a:latin typeface="Times New Roman" pitchFamily="18" charset="0"/>
                <a:ea typeface="ＭＳ Ｐゴシック" pitchFamily="34" charset="-128"/>
                <a:cs typeface="Times New Roman" pitchFamily="18" charset="0"/>
              </a:rPr>
              <a:t>): New </a:t>
            </a:r>
            <a:r>
              <a:rPr lang="tr-TR" sz="2000" dirty="0" err="1">
                <a:latin typeface="Times New Roman" pitchFamily="18" charset="0"/>
                <a:ea typeface="ＭＳ Ｐゴシック" pitchFamily="34" charset="-128"/>
                <a:cs typeface="Times New Roman" pitchFamily="18" charset="0"/>
              </a:rPr>
              <a:t>antifungal</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agent</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approved</a:t>
            </a:r>
            <a:r>
              <a:rPr lang="tr-TR" sz="2000" dirty="0">
                <a:latin typeface="Times New Roman" pitchFamily="18" charset="0"/>
                <a:ea typeface="ＭＳ Ｐゴシック" pitchFamily="34" charset="-128"/>
                <a:cs typeface="Times New Roman" pitchFamily="18" charset="0"/>
              </a:rPr>
              <a:t> </a:t>
            </a:r>
            <a:r>
              <a:rPr lang="tr-TR" sz="2000" dirty="0" err="1">
                <a:latin typeface="Times New Roman" pitchFamily="18" charset="0"/>
                <a:ea typeface="ＭＳ Ｐゴシック" pitchFamily="34" charset="-128"/>
                <a:cs typeface="Times New Roman" pitchFamily="18" charset="0"/>
              </a:rPr>
              <a:t>by</a:t>
            </a:r>
            <a:r>
              <a:rPr lang="tr-TR" sz="2000" dirty="0">
                <a:latin typeface="Times New Roman" pitchFamily="18" charset="0"/>
                <a:ea typeface="ＭＳ Ｐゴシック" pitchFamily="34" charset="-128"/>
                <a:cs typeface="Times New Roman" pitchFamily="18" charset="0"/>
              </a:rPr>
              <a:t> FDA.</a:t>
            </a:r>
          </a:p>
        </p:txBody>
      </p:sp>
    </p:spTree>
    <p:extLst>
      <p:ext uri="{BB962C8B-B14F-4D97-AF65-F5344CB8AC3E}">
        <p14:creationId xmlns:p14="http://schemas.microsoft.com/office/powerpoint/2010/main" val="31495481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768</Words>
  <Application>Microsoft Office PowerPoint</Application>
  <PresentationFormat>Geniş ekran</PresentationFormat>
  <Paragraphs>69</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ＭＳ Ｐゴシック</vt:lpstr>
      <vt:lpstr>Arial</vt:lpstr>
      <vt:lpstr>Calibri</vt:lpstr>
      <vt:lpstr>Calibri Light</vt:lpstr>
      <vt:lpstr>Times New Roman</vt:lpstr>
      <vt:lpstr>Office Teması</vt:lpstr>
      <vt:lpstr>Inoculation to Medium</vt:lpstr>
      <vt:lpstr>Subculture of Fungi</vt:lpstr>
      <vt:lpstr>Subculture of Fungi</vt:lpstr>
      <vt:lpstr>Microscopic Examination of Fungal Colonies</vt:lpstr>
      <vt:lpstr>c-) Identification of Fungi</vt:lpstr>
      <vt:lpstr>Safety Conditions for Mycology</vt:lpstr>
      <vt:lpstr>Treatment and Prevention</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Inoculation to Medium</dc:title>
  <dc:creator>Inci Basak Kaya</dc:creator>
  <cp:lastModifiedBy>Inci Basak Kaya</cp:lastModifiedBy>
  <cp:revision>1</cp:revision>
  <dcterms:created xsi:type="dcterms:W3CDTF">2017-12-28T08:52:14Z</dcterms:created>
  <dcterms:modified xsi:type="dcterms:W3CDTF">2017-12-28T08:52:21Z</dcterms:modified>
</cp:coreProperties>
</file>