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6" r:id="rId4"/>
    <p:sldId id="257" r:id="rId5"/>
    <p:sldId id="287" r:id="rId6"/>
    <p:sldId id="288" r:id="rId7"/>
    <p:sldId id="258" r:id="rId8"/>
    <p:sldId id="276" r:id="rId9"/>
    <p:sldId id="278" r:id="rId10"/>
    <p:sldId id="268" r:id="rId11"/>
    <p:sldId id="269" r:id="rId12"/>
    <p:sldId id="270" r:id="rId13"/>
    <p:sldId id="271" r:id="rId14"/>
    <p:sldId id="273" r:id="rId15"/>
    <p:sldId id="260" r:id="rId16"/>
    <p:sldId id="261" r:id="rId17"/>
    <p:sldId id="262" r:id="rId18"/>
    <p:sldId id="259" r:id="rId19"/>
    <p:sldId id="282" r:id="rId20"/>
    <p:sldId id="281" r:id="rId21"/>
    <p:sldId id="280" r:id="rId22"/>
    <p:sldId id="286" r:id="rId23"/>
    <p:sldId id="263" r:id="rId24"/>
    <p:sldId id="264" r:id="rId25"/>
    <p:sldId id="277" r:id="rId26"/>
    <p:sldId id="283" r:id="rId27"/>
    <p:sldId id="284" r:id="rId28"/>
    <p:sldId id="285" r:id="rId29"/>
    <p:sldId id="289" r:id="rId30"/>
    <p:sldId id="290" r:id="rId31"/>
    <p:sldId id="265" r:id="rId32"/>
    <p:sldId id="275"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26.03.2019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dirty="0" smtClean="0">
                <a:latin typeface="Comic Sans MS" pitchFamily="66" charset="0"/>
              </a:rPr>
              <a:t>OKUL İÇİ ETKİNLİKLER </a:t>
            </a:r>
            <a:endParaRPr lang="tr-TR" dirty="0"/>
          </a:p>
        </p:txBody>
      </p:sp>
      <p:sp>
        <p:nvSpPr>
          <p:cNvPr id="3" name="2 Alt Başlık"/>
          <p:cNvSpPr>
            <a:spLocks noGrp="1"/>
          </p:cNvSpPr>
          <p:nvPr>
            <p:ph type="subTitle" idx="1"/>
          </p:nvPr>
        </p:nvSpPr>
        <p:spPr/>
        <p:txBody>
          <a:bodyPr/>
          <a:lstStyle/>
          <a:p>
            <a:r>
              <a:rPr lang="tr-TR" dirty="0" smtClean="0"/>
              <a:t>Ankara Üniversitesi Spor Bilimleri Fakültesi</a:t>
            </a:r>
          </a:p>
          <a:p>
            <a:r>
              <a:rPr lang="tr-TR" dirty="0" smtClean="0"/>
              <a:t>Doç. Dr. Nevin GÜNDÜZ</a:t>
            </a:r>
            <a:endParaRPr lang="tr-TR" dirty="0"/>
          </a:p>
        </p:txBody>
      </p:sp>
      <p:pic>
        <p:nvPicPr>
          <p:cNvPr id="4" name="Picture 2" descr="Ankara üniversitesi spor bilimleri fakültesi amblem ile ilgili görsel sonucu"/>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588224" y="188641"/>
            <a:ext cx="1688976" cy="1728192"/>
          </a:xfrm>
          <a:prstGeom prst="ellipse">
            <a:avLst/>
          </a:prstGeom>
          <a:ln>
            <a:noFill/>
          </a:ln>
          <a:effectLst>
            <a:softEdge rad="112500"/>
          </a:effectLst>
          <a:extLst>
            <a:ext uri="{909E8E84-426E-40DD-AFC4-6F175D3DCCD1}">
              <a14:hiddenFill xmlns="" xmlns:a14="http://schemas.microsoft.com/office/drawing/2010/main">
                <a:solidFill>
                  <a:srgbClr val="FFFFFF"/>
                </a:solidFill>
              </a14:hiddenFill>
            </a:ext>
          </a:extLst>
        </p:spPr>
      </p:pic>
      <p:pic>
        <p:nvPicPr>
          <p:cNvPr id="5" name="Picture 3" descr="C:\Users\Nevin GUNDUZ\Desktop\Ankara_Üniversitesi_logosu.png"/>
          <p:cNvPicPr>
            <a:picLocks noChangeAspect="1" noChangeArrowheads="1"/>
          </p:cNvPicPr>
          <p:nvPr/>
        </p:nvPicPr>
        <p:blipFill>
          <a:blip r:embed="rId3" cstate="print"/>
          <a:srcRect/>
          <a:stretch>
            <a:fillRect/>
          </a:stretch>
        </p:blipFill>
        <p:spPr bwMode="auto">
          <a:xfrm>
            <a:off x="683568" y="332656"/>
            <a:ext cx="1512168" cy="151216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3074" name="Picture 2" descr="C:\Users\ng\Desktop\201502034.jpg"/>
          <p:cNvPicPr>
            <a:picLocks noGrp="1" noChangeAspect="1" noChangeArrowheads="1"/>
          </p:cNvPicPr>
          <p:nvPr>
            <p:ph idx="1"/>
          </p:nvPr>
        </p:nvPicPr>
        <p:blipFill>
          <a:blip r:embed="rId2" cstate="print"/>
          <a:srcRect/>
          <a:stretch>
            <a:fillRect/>
          </a:stretch>
        </p:blipFill>
        <p:spPr bwMode="auto">
          <a:xfrm>
            <a:off x="457200" y="2060848"/>
            <a:ext cx="8229600" cy="329524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smtClean="0"/>
              <a:t>Okullar, fiziksel aktiviteyi teşvik etmek için kilit bir ortam olarak kabul edilmiştir, çocuklar normal günlerinin büyük bir bölümünü okulda geçirmektedirler. </a:t>
            </a:r>
            <a:endParaRPr lang="tr-TR" dirty="0" smtClean="0"/>
          </a:p>
          <a:p>
            <a:pPr algn="just"/>
            <a:r>
              <a:rPr lang="tr-TR" dirty="0" smtClean="0"/>
              <a:t>Okulda</a:t>
            </a:r>
            <a:r>
              <a:rPr lang="tr-TR" dirty="0" smtClean="0"/>
              <a:t>, </a:t>
            </a:r>
            <a:r>
              <a:rPr lang="tr-TR" u="sng" dirty="0" smtClean="0"/>
              <a:t>beden eğitimi dersleri ve teneffüsler</a:t>
            </a:r>
            <a:r>
              <a:rPr lang="tr-TR" dirty="0" smtClean="0"/>
              <a:t>, çocukların fiziksel olarak aktif olma fırsatına sahip oldukları iki ana çerçeveyi temsil eder. (</a:t>
            </a:r>
            <a:r>
              <a:rPr lang="tr-TR" dirty="0" err="1" smtClean="0"/>
              <a:t>Janssen</a:t>
            </a:r>
            <a:r>
              <a:rPr lang="tr-TR" dirty="0" smtClean="0"/>
              <a:t>,</a:t>
            </a:r>
            <a:r>
              <a:rPr lang="tr-TR" dirty="0" err="1" smtClean="0"/>
              <a:t>Twisk</a:t>
            </a:r>
            <a:r>
              <a:rPr lang="tr-TR" dirty="0" smtClean="0"/>
              <a:t>,</a:t>
            </a:r>
            <a:r>
              <a:rPr lang="tr-TR" dirty="0" err="1" smtClean="0"/>
              <a:t>Toussaint</a:t>
            </a:r>
            <a:r>
              <a:rPr lang="tr-TR" dirty="0" smtClean="0"/>
              <a:t>,</a:t>
            </a:r>
            <a:r>
              <a:rPr lang="tr-TR" dirty="0" err="1" smtClean="0"/>
              <a:t>Mechelen</a:t>
            </a:r>
            <a:r>
              <a:rPr lang="tr-TR" dirty="0" smtClean="0"/>
              <a:t>,</a:t>
            </a:r>
            <a:r>
              <a:rPr lang="tr-TR" dirty="0" err="1" smtClean="0"/>
              <a:t>Verhagen</a:t>
            </a:r>
            <a:r>
              <a:rPr lang="tr-TR" dirty="0" smtClean="0"/>
              <a:t>, 2017) </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a:t>
            </a:r>
            <a:r>
              <a:rPr lang="tr-TR" dirty="0" smtClean="0"/>
              <a:t>yun</a:t>
            </a:r>
            <a:endParaRPr lang="tr-TR" dirty="0"/>
          </a:p>
        </p:txBody>
      </p:sp>
      <p:sp>
        <p:nvSpPr>
          <p:cNvPr id="3" name="2 İçerik Yer Tutucusu"/>
          <p:cNvSpPr>
            <a:spLocks noGrp="1"/>
          </p:cNvSpPr>
          <p:nvPr>
            <p:ph idx="1"/>
          </p:nvPr>
        </p:nvSpPr>
        <p:spPr/>
        <p:txBody>
          <a:bodyPr/>
          <a:lstStyle/>
          <a:p>
            <a:pPr algn="just"/>
            <a:r>
              <a:rPr lang="tr-TR" dirty="0" smtClean="0"/>
              <a:t>İngiliz filozofu John Locke, eğitim ve öğretimde oyunun ne kadar etkili olduğunu şöyle vurgular: ‘’Derslerin daha çekici olmasını istiyorsanız çocuğun ilk yaşlardaki oyun içgüdülerinden faydalanınız.</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Oyun</a:t>
            </a:r>
            <a:endParaRPr lang="tr-TR" dirty="0"/>
          </a:p>
        </p:txBody>
      </p:sp>
      <p:sp>
        <p:nvSpPr>
          <p:cNvPr id="3" name="2 İçerik Yer Tutucusu"/>
          <p:cNvSpPr>
            <a:spLocks noGrp="1"/>
          </p:cNvSpPr>
          <p:nvPr>
            <p:ph idx="1"/>
          </p:nvPr>
        </p:nvSpPr>
        <p:spPr/>
        <p:txBody>
          <a:bodyPr/>
          <a:lstStyle/>
          <a:p>
            <a:pPr algn="just"/>
            <a:r>
              <a:rPr lang="tr-TR" dirty="0" smtClean="0"/>
              <a:t>Ünlü Alman eğitimci </a:t>
            </a:r>
            <a:r>
              <a:rPr lang="tr-TR" dirty="0" err="1" smtClean="0"/>
              <a:t>Guts</a:t>
            </a:r>
            <a:r>
              <a:rPr lang="tr-TR" dirty="0" smtClean="0"/>
              <a:t> </a:t>
            </a:r>
            <a:r>
              <a:rPr lang="tr-TR" dirty="0" err="1" smtClean="0"/>
              <a:t>Muths</a:t>
            </a:r>
            <a:r>
              <a:rPr lang="tr-TR" dirty="0" smtClean="0"/>
              <a:t> ise, oyunun eğitimdeki öneminden şu şekilde bahseder: ‘’Eğitimci, oyun yoluyla çocuğa yaklaşır, ruhuna siner, kalpleri kolayca </a:t>
            </a:r>
            <a:r>
              <a:rPr lang="tr-TR" dirty="0" smtClean="0"/>
              <a:t>kazanır’’</a:t>
            </a:r>
            <a:r>
              <a:rPr lang="tr-TR" b="1" dirty="0" smtClean="0"/>
              <a:t> </a:t>
            </a:r>
            <a:r>
              <a:rPr lang="tr-TR" dirty="0" smtClean="0"/>
              <a:t>(Bağcı,2011</a:t>
            </a:r>
            <a:r>
              <a:rPr lang="tr-TR" dirty="0" smtClean="0"/>
              <a:t>).</a:t>
            </a:r>
            <a:endParaRPr lang="tr-TR" dirty="0" smtClean="0"/>
          </a:p>
          <a:p>
            <a:pPr>
              <a:buNone/>
            </a:pP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Çocuk hakları Sözleşmesi</a:t>
            </a:r>
            <a:endParaRPr lang="tr-TR" dirty="0"/>
          </a:p>
        </p:txBody>
      </p:sp>
      <p:sp>
        <p:nvSpPr>
          <p:cNvPr id="3" name="2 İçerik Yer Tutucusu"/>
          <p:cNvSpPr>
            <a:spLocks noGrp="1"/>
          </p:cNvSpPr>
          <p:nvPr>
            <p:ph idx="1"/>
          </p:nvPr>
        </p:nvSpPr>
        <p:spPr/>
        <p:txBody>
          <a:bodyPr>
            <a:normAutofit fontScale="85000" lnSpcReduction="10000"/>
          </a:bodyPr>
          <a:lstStyle/>
          <a:p>
            <a:pPr algn="just"/>
            <a:r>
              <a:rPr lang="tr-TR" dirty="0" smtClean="0"/>
              <a:t>Birleşmiş Milletler Genel Kurulu Tarafından 20 Kasım 1989 tarihinde kabul edilen ‘’Çocuk Haklarına Dair Sözleşme’’ taraf devletlerce onaylanarak kabul edilmiştir. </a:t>
            </a:r>
          </a:p>
          <a:p>
            <a:pPr algn="just"/>
            <a:r>
              <a:rPr lang="tr-TR" dirty="0" smtClean="0"/>
              <a:t>Sözleşmenin 31.Maddesi 1.Fıkrasında yer alan UNICEF ‘’Taraf devletler çocuğun dinlenme, boş zaman değerlendirme, oynama ve yaşına uygun eğlencede (etkinliklerde) bulunma, kültürel ve sanatsal yaşama serbestçe katılma hakkı tanırlar.’’ İbaresi ile sözleşmeyi imzalamış olan devletler çocuğun oyun hakkını koruma altına almışlardır (</a:t>
            </a:r>
            <a:r>
              <a:rPr lang="tr-TR" dirty="0" err="1" smtClean="0"/>
              <a:t>Bekmezci</a:t>
            </a:r>
            <a:r>
              <a:rPr lang="tr-TR" dirty="0" smtClean="0"/>
              <a:t> ve ark. 2015)</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İçi Etkinliklerinin Önemi</a:t>
            </a:r>
            <a:endParaRPr lang="tr-TR" dirty="0"/>
          </a:p>
        </p:txBody>
      </p:sp>
      <p:sp>
        <p:nvSpPr>
          <p:cNvPr id="3" name="2 İçerik Yer Tutucusu"/>
          <p:cNvSpPr>
            <a:spLocks noGrp="1"/>
          </p:cNvSpPr>
          <p:nvPr>
            <p:ph idx="1"/>
          </p:nvPr>
        </p:nvSpPr>
        <p:spPr/>
        <p:txBody>
          <a:bodyPr>
            <a:noAutofit/>
          </a:bodyPr>
          <a:lstStyle/>
          <a:p>
            <a:pPr algn="just"/>
            <a:r>
              <a:rPr lang="tr-TR" dirty="0" smtClean="0">
                <a:latin typeface="Times New Roman" pitchFamily="18" charset="0"/>
                <a:cs typeface="Times New Roman" pitchFamily="18" charset="0"/>
              </a:rPr>
              <a:t>Okullarda gerçekleşen okul içi etkinliklerinin planlı, programlı, etkin ve denetimli uygulanması, öğrencilerin sadece ders kitaplarına giren bilgilerle yaşama atılmalarını önleyecek, girişim yeteneklerini arttıracak, görüşlerini özgürce ortaya koyabilecek beceriler elde etmeleri, işbirliği, sorumluluk alma ve liderlik yeteneklerinin gelişmesi ve rekreasyon eğitimi kazanmaları bakımından önem taşımaktadır.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latin typeface="Comic Sans MS" pitchFamily="66" charset="0"/>
              </a:rPr>
              <a:t>Ayrıca, günümüzde okulların öğrencileri sadece sınavlara hazırlamak veya tamamen bilgiyle donatmak gibi kalıpların dışına çıkarak kendi kapasite, ilgi ve yetenekleri doğrultusunda yönlendirerek modern eğitimin gerektirdiği öğrencide sosyal ve fiziksel gelişimi sağlamayı amaçlayan bir kurum haline gelmesi beklenmektedir.</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Comic Sans MS" pitchFamily="66" charset="0"/>
              </a:rPr>
              <a:t>Okul İçi Etkinliklerinin Amaçları:</a:t>
            </a:r>
            <a:endParaRPr lang="tr-TR" dirty="0"/>
          </a:p>
        </p:txBody>
      </p:sp>
      <p:sp>
        <p:nvSpPr>
          <p:cNvPr id="3" name="2 İçerik Yer Tutucusu"/>
          <p:cNvSpPr>
            <a:spLocks noGrp="1"/>
          </p:cNvSpPr>
          <p:nvPr>
            <p:ph idx="1"/>
          </p:nvPr>
        </p:nvSpPr>
        <p:spPr/>
        <p:txBody>
          <a:bodyPr>
            <a:normAutofit/>
          </a:bodyPr>
          <a:lstStyle/>
          <a:p>
            <a:pPr algn="just">
              <a:lnSpc>
                <a:spcPct val="90000"/>
              </a:lnSpc>
            </a:pPr>
            <a:r>
              <a:rPr lang="tr-TR" sz="2800" dirty="0" smtClean="0">
                <a:latin typeface="Comic Sans MS" pitchFamily="66" charset="0"/>
              </a:rPr>
              <a:t>Kişinin bedensel ve güç uyumluluğunu geliştirmek</a:t>
            </a:r>
          </a:p>
          <a:p>
            <a:pPr algn="just">
              <a:lnSpc>
                <a:spcPct val="90000"/>
              </a:lnSpc>
            </a:pPr>
            <a:r>
              <a:rPr lang="tr-TR" sz="2800" dirty="0" smtClean="0">
                <a:latin typeface="Comic Sans MS" pitchFamily="66" charset="0"/>
              </a:rPr>
              <a:t>Temel bilgileri uygulama fırsatı sağlamak</a:t>
            </a:r>
          </a:p>
          <a:p>
            <a:pPr algn="just">
              <a:lnSpc>
                <a:spcPct val="90000"/>
              </a:lnSpc>
            </a:pPr>
            <a:r>
              <a:rPr lang="tr-TR" sz="2800" dirty="0" smtClean="0">
                <a:latin typeface="Comic Sans MS" pitchFamily="66" charset="0"/>
              </a:rPr>
              <a:t>Kişinin ilgi ve tutumlarını keşfetmek</a:t>
            </a:r>
          </a:p>
          <a:p>
            <a:pPr algn="just">
              <a:lnSpc>
                <a:spcPct val="90000"/>
              </a:lnSpc>
            </a:pPr>
            <a:r>
              <a:rPr lang="tr-TR" sz="2800" dirty="0" smtClean="0">
                <a:latin typeface="Comic Sans MS" pitchFamily="66" charset="0"/>
              </a:rPr>
              <a:t>Yeteneklerini geliştirmek</a:t>
            </a:r>
          </a:p>
          <a:p>
            <a:pPr algn="just">
              <a:lnSpc>
                <a:spcPct val="90000"/>
              </a:lnSpc>
            </a:pPr>
            <a:r>
              <a:rPr lang="tr-TR" sz="2800" dirty="0" smtClean="0">
                <a:latin typeface="Comic Sans MS" pitchFamily="66" charset="0"/>
              </a:rPr>
              <a:t>En uygun kişisel ve grup yaşamlarını sağlamak</a:t>
            </a:r>
          </a:p>
          <a:p>
            <a:pPr algn="just">
              <a:lnSpc>
                <a:spcPct val="90000"/>
              </a:lnSpc>
            </a:pPr>
            <a:r>
              <a:rPr lang="tr-TR" sz="2800" dirty="0" smtClean="0">
                <a:latin typeface="Comic Sans MS" pitchFamily="66" charset="0"/>
              </a:rPr>
              <a:t>Estetik ve dinlendirici etkinliklere yöneltmek  </a:t>
            </a:r>
            <a:endParaRPr lang="tr-TR" sz="2800" dirty="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a:xfrm>
            <a:off x="457200" y="620689"/>
            <a:ext cx="8229600" cy="5040560"/>
          </a:xfrm>
        </p:spPr>
        <p:txBody>
          <a:bodyPr/>
          <a:lstStyle/>
          <a:p>
            <a:r>
              <a:rPr lang="tr-TR" dirty="0" smtClean="0">
                <a:latin typeface="Comic Sans MS" pitchFamily="66" charset="0"/>
              </a:rPr>
              <a:t>Okul içi etkinliklerin diğer eğitimsel işlevi ise, ‘okul fobisi’ ve okula uyum konusunda öğrenciler üzerinde etkili olmasıdır</a:t>
            </a:r>
            <a:endParaRPr lang="tr-TR" dirty="0"/>
          </a:p>
        </p:txBody>
      </p:sp>
      <p:pic>
        <p:nvPicPr>
          <p:cNvPr id="1026" name="Picture 2" descr="C:\Users\ng\Desktop\egitsel-oyunlar.jpg"/>
          <p:cNvPicPr>
            <a:picLocks noChangeAspect="1" noChangeArrowheads="1"/>
          </p:cNvPicPr>
          <p:nvPr/>
        </p:nvPicPr>
        <p:blipFill>
          <a:blip r:embed="rId2" cstate="print"/>
          <a:srcRect/>
          <a:stretch>
            <a:fillRect/>
          </a:stretch>
        </p:blipFill>
        <p:spPr bwMode="auto">
          <a:xfrm>
            <a:off x="2432050" y="2708921"/>
            <a:ext cx="4588222" cy="3816424"/>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Önemi</a:t>
            </a:r>
            <a:endParaRPr lang="tr-TR" dirty="0"/>
          </a:p>
        </p:txBody>
      </p:sp>
      <p:sp>
        <p:nvSpPr>
          <p:cNvPr id="3" name="2 İçerik Yer Tutucusu"/>
          <p:cNvSpPr>
            <a:spLocks noGrp="1"/>
          </p:cNvSpPr>
          <p:nvPr>
            <p:ph idx="1"/>
          </p:nvPr>
        </p:nvSpPr>
        <p:spPr/>
        <p:txBody>
          <a:bodyPr>
            <a:normAutofit/>
          </a:bodyPr>
          <a:lstStyle/>
          <a:p>
            <a:pPr algn="just"/>
            <a:r>
              <a:rPr lang="tr-TR" dirty="0" smtClean="0"/>
              <a:t>Pehlivan ve Selçuk (2005), ders dışı eğitsel </a:t>
            </a:r>
            <a:r>
              <a:rPr lang="tr-TR" dirty="0" smtClean="0"/>
              <a:t>etkinliklere çocuğun </a:t>
            </a:r>
            <a:r>
              <a:rPr lang="tr-TR" dirty="0" smtClean="0"/>
              <a:t>kendi istek ve ilgisi doğrultusunda </a:t>
            </a:r>
            <a:r>
              <a:rPr lang="tr-TR" dirty="0" smtClean="0"/>
              <a:t>katılmasının;</a:t>
            </a:r>
            <a:endParaRPr lang="tr-TR" dirty="0" smtClean="0"/>
          </a:p>
          <a:p>
            <a:pPr algn="just"/>
            <a:r>
              <a:rPr lang="tr-TR" dirty="0" smtClean="0"/>
              <a:t>öğrenmenin daha kalıcı olmasında önemli bir etken olduğunu, </a:t>
            </a:r>
          </a:p>
          <a:p>
            <a:pPr algn="just"/>
            <a:r>
              <a:rPr lang="tr-TR" dirty="0" smtClean="0"/>
              <a:t>çünkü çocuğun bu etkinlikler sırasında “yaparak- yaşayarak” öğrendiğini ileri sürmüşlerdir.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omic Sans MS" pitchFamily="66" charset="0"/>
              </a:rPr>
              <a:t>OKUL İÇİ ETKİNLİKLER </a:t>
            </a:r>
            <a:endParaRPr lang="tr-TR" dirty="0"/>
          </a:p>
        </p:txBody>
      </p:sp>
      <p:pic>
        <p:nvPicPr>
          <p:cNvPr id="2050" name="Picture 2" descr="C:\Users\ng\Desktop\depositphotos_46208425-stock-photo-extra-curricular-classes-kids.jpg"/>
          <p:cNvPicPr>
            <a:picLocks noGrp="1" noChangeAspect="1" noChangeArrowheads="1"/>
          </p:cNvPicPr>
          <p:nvPr>
            <p:ph idx="1"/>
          </p:nvPr>
        </p:nvPicPr>
        <p:blipFill>
          <a:blip r:embed="rId2" cstate="print"/>
          <a:srcRect/>
          <a:stretch>
            <a:fillRect/>
          </a:stretch>
        </p:blipFill>
        <p:spPr bwMode="auto">
          <a:xfrm>
            <a:off x="2339988" y="1600200"/>
            <a:ext cx="4464024" cy="4525963"/>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önemi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Özellikle en hareketli dönemini yaşayan ve enerji ile dolu olan ilk ve ortaöğretim öğrencilerinin:</a:t>
            </a:r>
          </a:p>
          <a:p>
            <a:r>
              <a:rPr lang="tr-TR" dirty="0" smtClean="0"/>
              <a:t>Boş zamanlarını faydalı ve olumlu bir şekilde geçirmelerinde,</a:t>
            </a:r>
          </a:p>
          <a:p>
            <a:r>
              <a:rPr lang="tr-TR" dirty="0" smtClean="0"/>
              <a:t>streslerini gidermelerinde, </a:t>
            </a:r>
          </a:p>
          <a:p>
            <a:r>
              <a:rPr lang="tr-TR" dirty="0" smtClean="0"/>
              <a:t>kötü alışkanlıklardan korunup bilgi, beceri ve yeteneklerini arttırmalarında önemli etkinliklerin başında okul içi ve okul dışında katılabilecekleri sportif etkinlikler gelmektedir (Dalkıran ve ark.,2004).</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faydaları</a:t>
            </a:r>
            <a:endParaRPr lang="tr-TR" dirty="0"/>
          </a:p>
        </p:txBody>
      </p:sp>
      <p:sp>
        <p:nvSpPr>
          <p:cNvPr id="3" name="2 İçerik Yer Tutucusu"/>
          <p:cNvSpPr>
            <a:spLocks noGrp="1"/>
          </p:cNvSpPr>
          <p:nvPr>
            <p:ph idx="1"/>
          </p:nvPr>
        </p:nvSpPr>
        <p:spPr/>
        <p:txBody>
          <a:bodyPr>
            <a:normAutofit/>
          </a:bodyPr>
          <a:lstStyle/>
          <a:p>
            <a:pPr algn="just">
              <a:buNone/>
            </a:pPr>
            <a:endParaRPr lang="tr-TR" dirty="0" smtClean="0"/>
          </a:p>
          <a:p>
            <a:pPr algn="just"/>
            <a:r>
              <a:rPr lang="tr-TR" sz="2800" dirty="0" smtClean="0">
                <a:latin typeface="Times New Roman" pitchFamily="18" charset="0"/>
                <a:cs typeface="Times New Roman" pitchFamily="18" charset="0"/>
              </a:rPr>
              <a:t>Akademik çalışmalara olan ilgileri artmakta, </a:t>
            </a:r>
          </a:p>
          <a:p>
            <a:pPr algn="just"/>
            <a:r>
              <a:rPr lang="tr-TR" sz="2800" dirty="0" smtClean="0">
                <a:latin typeface="Times New Roman" pitchFamily="18" charset="0"/>
                <a:cs typeface="Times New Roman" pitchFamily="18" charset="0"/>
              </a:rPr>
              <a:t>Sorumluluk elde etme</a:t>
            </a:r>
          </a:p>
          <a:p>
            <a:pPr algn="just"/>
            <a:r>
              <a:rPr lang="tr-TR" sz="2800" dirty="0" smtClean="0">
                <a:latin typeface="Times New Roman" pitchFamily="18" charset="0"/>
                <a:cs typeface="Times New Roman" pitchFamily="18" charset="0"/>
              </a:rPr>
              <a:t>Fiziksel güç kazanma gerçekleşmekte,</a:t>
            </a:r>
          </a:p>
          <a:p>
            <a:pPr algn="just"/>
            <a:r>
              <a:rPr lang="tr-TR" sz="2800" dirty="0" smtClean="0">
                <a:latin typeface="Times New Roman" pitchFamily="18" charset="0"/>
                <a:cs typeface="Times New Roman" pitchFamily="18" charset="0"/>
              </a:rPr>
              <a:t>Saygınlıkları artmaktadır(Ardahan ve Lapa,2010)</a:t>
            </a:r>
          </a:p>
          <a:p>
            <a:pPr algn="just">
              <a:buNone/>
            </a:pPr>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Ders dışı etkinliklerin öğrenciler üzerindeki pozitif etkilerini Pehlivan ve Selçuk (2005)</a:t>
            </a:r>
            <a:endParaRPr lang="tr-TR" sz="2800" dirty="0"/>
          </a:p>
        </p:txBody>
      </p:sp>
      <p:sp>
        <p:nvSpPr>
          <p:cNvPr id="3" name="2 İçerik Yer Tutucusu"/>
          <p:cNvSpPr>
            <a:spLocks noGrp="1"/>
          </p:cNvSpPr>
          <p:nvPr>
            <p:ph idx="1"/>
          </p:nvPr>
        </p:nvSpPr>
        <p:spPr/>
        <p:txBody>
          <a:bodyPr>
            <a:normAutofit/>
          </a:bodyPr>
          <a:lstStyle/>
          <a:p>
            <a:r>
              <a:rPr lang="tr-TR" dirty="0" smtClean="0"/>
              <a:t>Öğrencilerin </a:t>
            </a:r>
            <a:r>
              <a:rPr lang="tr-TR" dirty="0" smtClean="0"/>
              <a:t>yeteneklerini geliştirme </a:t>
            </a:r>
            <a:r>
              <a:rPr lang="tr-TR" dirty="0" smtClean="0"/>
              <a:t> </a:t>
            </a:r>
            <a:endParaRPr lang="tr-TR" dirty="0" smtClean="0"/>
          </a:p>
          <a:p>
            <a:r>
              <a:rPr lang="tr-TR" dirty="0" smtClean="0"/>
              <a:t>Planlı çalışma alışkanlıkları kazanma</a:t>
            </a:r>
          </a:p>
          <a:p>
            <a:r>
              <a:rPr lang="tr-TR" dirty="0" smtClean="0"/>
              <a:t>Toplumsal ilişkilerde ölçülü olabilme</a:t>
            </a:r>
          </a:p>
          <a:p>
            <a:r>
              <a:rPr lang="tr-TR" dirty="0" smtClean="0"/>
              <a:t>Kendini </a:t>
            </a:r>
            <a:r>
              <a:rPr lang="tr-TR" dirty="0" smtClean="0"/>
              <a:t>yönetme </a:t>
            </a:r>
          </a:p>
          <a:p>
            <a:r>
              <a:rPr lang="tr-TR" dirty="0" smtClean="0"/>
              <a:t>D</a:t>
            </a:r>
            <a:r>
              <a:rPr lang="tr-TR" dirty="0" smtClean="0"/>
              <a:t>emokratik </a:t>
            </a:r>
            <a:r>
              <a:rPr lang="tr-TR" dirty="0" smtClean="0"/>
              <a:t>tutum kazanma,  </a:t>
            </a:r>
          </a:p>
          <a:p>
            <a:pPr>
              <a:buNone/>
            </a:pP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Comic Sans MS" pitchFamily="66" charset="0"/>
              </a:rPr>
              <a:t>Uygulamada karşılaşılan sorunlar:</a:t>
            </a:r>
            <a:endParaRPr lang="tr-TR" dirty="0"/>
          </a:p>
        </p:txBody>
      </p:sp>
      <p:sp>
        <p:nvSpPr>
          <p:cNvPr id="3" name="2 İçerik Yer Tutucusu"/>
          <p:cNvSpPr>
            <a:spLocks noGrp="1"/>
          </p:cNvSpPr>
          <p:nvPr>
            <p:ph idx="1"/>
          </p:nvPr>
        </p:nvSpPr>
        <p:spPr>
          <a:xfrm>
            <a:off x="467544" y="1628800"/>
            <a:ext cx="8229600" cy="4525963"/>
          </a:xfrm>
        </p:spPr>
        <p:txBody>
          <a:bodyPr>
            <a:normAutofit fontScale="85000" lnSpcReduction="10000"/>
          </a:bodyPr>
          <a:lstStyle/>
          <a:p>
            <a:pPr algn="just">
              <a:lnSpc>
                <a:spcPct val="90000"/>
              </a:lnSpc>
            </a:pPr>
            <a:r>
              <a:rPr lang="tr-TR" dirty="0" smtClean="0">
                <a:latin typeface="Comic Sans MS" pitchFamily="66" charset="0"/>
              </a:rPr>
              <a:t>Yapılan çalışmalar genelde okul içi etkinliklerine (hareket ve oyun) yönelik  beklenen verimin elde edilemediği   </a:t>
            </a:r>
          </a:p>
          <a:p>
            <a:pPr algn="just">
              <a:lnSpc>
                <a:spcPct val="90000"/>
              </a:lnSpc>
            </a:pPr>
            <a:r>
              <a:rPr lang="tr-TR" dirty="0" smtClean="0">
                <a:latin typeface="Comic Sans MS" pitchFamily="66" charset="0"/>
              </a:rPr>
              <a:t>Sınıf öğretmenlerin hareket ve oyun konularına yeterli bilgiye sahip olmamaları ve ders yüklerinin fazla olması.</a:t>
            </a:r>
          </a:p>
          <a:p>
            <a:pPr algn="just">
              <a:lnSpc>
                <a:spcPct val="90000"/>
              </a:lnSpc>
            </a:pPr>
            <a:r>
              <a:rPr lang="tr-TR" dirty="0" smtClean="0">
                <a:latin typeface="Comic Sans MS" pitchFamily="66" charset="0"/>
              </a:rPr>
              <a:t>Bölge ve okul idarecilerinin zaman zaman gerekli  imkanları vermemesi, kendi istekleri doğrultusunda faaliyetlere yön vermek istemesi.</a:t>
            </a:r>
          </a:p>
          <a:p>
            <a:pPr algn="just">
              <a:lnSpc>
                <a:spcPct val="90000"/>
              </a:lnSpc>
            </a:pPr>
            <a:r>
              <a:rPr lang="tr-TR" dirty="0" smtClean="0">
                <a:latin typeface="Comic Sans MS" pitchFamily="66" charset="0"/>
              </a:rPr>
              <a:t>Okulun fiziki imkanlarının (oyun ve hareket alanlarının) yetersiz olması veya okul içi etkinlikler için uygun olmaması.</a:t>
            </a:r>
            <a:endParaRPr lang="tr-TR" dirty="0">
              <a:latin typeface="Comic Sans MS" pitchFamily="66"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Comic Sans MS" pitchFamily="66" charset="0"/>
              </a:rPr>
              <a:t>Uygulamada karşılaşılan sorunlar:</a:t>
            </a:r>
            <a:endParaRPr lang="tr-TR" dirty="0"/>
          </a:p>
        </p:txBody>
      </p:sp>
      <p:sp>
        <p:nvSpPr>
          <p:cNvPr id="3" name="2 İçerik Yer Tutucusu"/>
          <p:cNvSpPr>
            <a:spLocks noGrp="1"/>
          </p:cNvSpPr>
          <p:nvPr>
            <p:ph idx="1"/>
          </p:nvPr>
        </p:nvSpPr>
        <p:spPr/>
        <p:txBody>
          <a:bodyPr>
            <a:normAutofit lnSpcReduction="10000"/>
          </a:bodyPr>
          <a:lstStyle/>
          <a:p>
            <a:pPr algn="just">
              <a:lnSpc>
                <a:spcPct val="90000"/>
              </a:lnSpc>
            </a:pPr>
            <a:r>
              <a:rPr lang="tr-TR" dirty="0" smtClean="0">
                <a:latin typeface="Comic Sans MS" pitchFamily="66" charset="0"/>
              </a:rPr>
              <a:t>Araç-gereç ve malzeme konularında ilk  okulların yeterli imkan ve olanaklara   sahip olmadıkları </a:t>
            </a:r>
          </a:p>
          <a:p>
            <a:pPr algn="just">
              <a:lnSpc>
                <a:spcPct val="90000"/>
              </a:lnSpc>
            </a:pPr>
            <a:r>
              <a:rPr lang="tr-TR" dirty="0" smtClean="0">
                <a:latin typeface="Comic Sans MS" pitchFamily="66" charset="0"/>
              </a:rPr>
              <a:t>Öğrenci sayısının çokluğu ve bazı okullarda zorunluluktan dolayı ikili öğretimin yapılması</a:t>
            </a:r>
          </a:p>
          <a:p>
            <a:pPr algn="just">
              <a:lnSpc>
                <a:spcPct val="90000"/>
              </a:lnSpc>
            </a:pPr>
            <a:r>
              <a:rPr lang="tr-TR" dirty="0" smtClean="0">
                <a:latin typeface="Comic Sans MS" pitchFamily="66" charset="0"/>
              </a:rPr>
              <a:t>Çevre veya ailenin bu tür faaliyetleri hoş görmeyecek bir kültürel yapıda olması</a:t>
            </a:r>
          </a:p>
          <a:p>
            <a:pPr algn="just">
              <a:lnSpc>
                <a:spcPct val="90000"/>
              </a:lnSpc>
            </a:pPr>
            <a:r>
              <a:rPr lang="tr-TR" dirty="0" smtClean="0">
                <a:latin typeface="Comic Sans MS" pitchFamily="66" charset="0"/>
              </a:rPr>
              <a:t>Öğretmen ve diğer personelin sayısal yetersizliği</a:t>
            </a:r>
          </a:p>
          <a:p>
            <a:pPr algn="just">
              <a:lnSpc>
                <a:spcPct val="90000"/>
              </a:lnSpc>
              <a:buNone/>
            </a:pPr>
            <a:endParaRPr lang="tr-TR" dirty="0" smtClean="0">
              <a:latin typeface="Comic Sans MS" pitchFamily="66" charset="0"/>
            </a:endParaRPr>
          </a:p>
          <a:p>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32656"/>
            <a:ext cx="8229600" cy="5314602"/>
          </a:xfrm>
        </p:spPr>
        <p:txBody>
          <a:bodyPr>
            <a:normAutofit/>
          </a:bodyPr>
          <a:lstStyle/>
          <a:p>
            <a:pPr algn="just"/>
            <a:r>
              <a:rPr lang="tr-TR" sz="2800" dirty="0" smtClean="0"/>
              <a:t>*Derslerde beklentilerine ulaşamayan çocuk, gereksinmelerini karşılamayı başka ortamlarda arar durumdadır. Bu durum, çocuğun okula olan ilgisinde azalmaya neden olabilmekte ve istenmeyen bazı davranışların kazanılmasına ortam hazırlamaktadır.</a:t>
            </a:r>
            <a:br>
              <a:rPr lang="tr-TR" sz="2800" dirty="0" smtClean="0"/>
            </a:br>
            <a:r>
              <a:rPr lang="tr-TR" sz="2800" dirty="0" smtClean="0"/>
              <a:t/>
            </a:r>
            <a:br>
              <a:rPr lang="tr-TR" sz="2800" dirty="0" smtClean="0"/>
            </a:br>
            <a:r>
              <a:rPr lang="tr-TR" sz="2800" dirty="0" smtClean="0"/>
              <a:t>*Okulun zorunlu tutulduğu günümüz eğitim anlayışında, okula giden çocuğun merkeze alınmayıp, öğretmen veya programın merkeze alınmış olması da bu sonucu hızlandırmıştır. Bu olumsuzluklar beden eğitimi dersi ders dışı etkinliklerinin önemini bir kat daha artırmıştır (Pehlivan ve Selçuk,2005).</a:t>
            </a:r>
            <a:endParaRPr lang="tr-TR"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314602"/>
          </a:xfrm>
        </p:spPr>
        <p:txBody>
          <a:bodyPr>
            <a:normAutofit/>
          </a:bodyPr>
          <a:lstStyle/>
          <a:p>
            <a:pPr algn="l"/>
            <a:r>
              <a:rPr lang="tr-TR" sz="3600" dirty="0" smtClean="0"/>
              <a:t>Uygulama Örnekleri, </a:t>
            </a:r>
            <a:br>
              <a:rPr lang="tr-TR" sz="3600" dirty="0" smtClean="0"/>
            </a:br>
            <a:r>
              <a:rPr lang="tr-TR" sz="3600" dirty="0" smtClean="0"/>
              <a:t/>
            </a:r>
            <a:br>
              <a:rPr lang="tr-TR" sz="3600" dirty="0" smtClean="0"/>
            </a:br>
            <a:r>
              <a:rPr lang="tr-TR" sz="3600" dirty="0" smtClean="0"/>
              <a:t>Japonya’da daha çok spor ve kültürel etkinliklerle ahlak eğitimi verilmektedir. Malezya ‘da tüm düzeylerdeki eğitim- öğretimde ders dışı etkinlik zorunludur. Yine Çin’de ahlak gelişiminin araçları olarak, beden eğitimi ve güzel sanatlar etkinlik kurslarına önem verilmiştir (Köse, 2003)</a:t>
            </a:r>
            <a:endParaRPr lang="tr-TR" sz="3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746650"/>
          </a:xfrm>
        </p:spPr>
        <p:txBody>
          <a:bodyPr/>
          <a:lstStyle/>
          <a:p>
            <a:pPr algn="just"/>
            <a:r>
              <a:rPr lang="tr-TR" dirty="0" smtClean="0"/>
              <a:t>Norveç’te, okulların gençleri fiziksel aktiviteye teşvik etmesi için uluslar arası ve ulusal dokümanlar belirlenmiştir. Okullar öğle tatillerinde ve yemek aralarında öğrencilere fiziksel olarak aktif olmaları için fırsatlar sunmaktadır </a:t>
            </a:r>
            <a:br>
              <a:rPr lang="tr-TR" dirty="0" smtClean="0"/>
            </a:br>
            <a:r>
              <a:rPr lang="tr-TR" dirty="0" smtClean="0"/>
              <a:t>(</a:t>
            </a:r>
            <a:r>
              <a:rPr lang="tr-TR" dirty="0" err="1" smtClean="0"/>
              <a:t>Torsheim</a:t>
            </a:r>
            <a:r>
              <a:rPr lang="tr-TR" dirty="0" smtClean="0"/>
              <a:t> ve ark, 2008). </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18658"/>
          </a:xfrm>
        </p:spPr>
        <p:txBody>
          <a:bodyPr>
            <a:normAutofit/>
          </a:bodyPr>
          <a:lstStyle/>
          <a:p>
            <a:pPr algn="just"/>
            <a:r>
              <a:rPr lang="tr-TR" sz="3600" dirty="0" smtClean="0"/>
              <a:t>Amerika Birleşik Devletleri’nde devlet okullarındaki öğrencilerin okul saati ve günleri dışında  okul içi ve okullar arası sportif programlar, sanat, müzik ve drama organizasyonları, akademik ve mesleki kulüp çalışmaları gibi birçok ders dışı etkinliklere gönüllü katıldıklarını  ve bu etkinliklerde puanlama ve notla değerlendirme olmadığını belirtmiştir (</a:t>
            </a:r>
            <a:r>
              <a:rPr lang="tr-TR" sz="3600" dirty="0" err="1" smtClean="0"/>
              <a:t>Halloway</a:t>
            </a:r>
            <a:r>
              <a:rPr lang="tr-TR" sz="3600" dirty="0" smtClean="0"/>
              <a:t>, 2000)</a:t>
            </a:r>
            <a:endParaRPr lang="tr-TR" sz="3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332656"/>
            <a:ext cx="8229600" cy="5890666"/>
          </a:xfrm>
        </p:spPr>
        <p:txBody>
          <a:bodyPr>
            <a:normAutofit/>
          </a:bodyPr>
          <a:lstStyle/>
          <a:p>
            <a:pPr algn="just"/>
            <a:r>
              <a:rPr lang="tr-TR" sz="2000" dirty="0" smtClean="0">
                <a:latin typeface="Times New Roman" pitchFamily="18" charset="0"/>
                <a:cs typeface="Times New Roman" pitchFamily="18" charset="0"/>
              </a:rPr>
              <a:t>Norveç özellikle anne babaların ve çocukların en huzurlu ve mutlu olduğu ülke olarak bilinir. Çünkü bu ülkede çocuk her şeyden daha değerlidir. </a:t>
            </a:r>
            <a:r>
              <a:rPr lang="tr-TR" sz="2000" dirty="0" smtClean="0">
                <a:latin typeface="Times New Roman" pitchFamily="18" charset="0"/>
                <a:cs typeface="Times New Roman" pitchFamily="18" charset="0"/>
              </a:rPr>
              <a:t> Mesela </a:t>
            </a:r>
            <a:r>
              <a:rPr lang="tr-TR" sz="2000" dirty="0" smtClean="0">
                <a:latin typeface="Times New Roman" pitchFamily="18" charset="0"/>
                <a:cs typeface="Times New Roman" pitchFamily="18" charset="0"/>
              </a:rPr>
              <a:t>her çocuğun yaşına uygun bir bisikleti olmalıdır</a:t>
            </a:r>
            <a:r>
              <a:rPr lang="tr-TR" sz="2000" dirty="0" smtClean="0">
                <a:latin typeface="Times New Roman" pitchFamily="18" charset="0"/>
                <a:cs typeface="Times New Roman" pitchFamily="18" charset="0"/>
              </a:rPr>
              <a:t>.</a:t>
            </a:r>
            <a:r>
              <a:rPr lang="tr-TR" sz="2000" dirty="0" smtClean="0">
                <a:latin typeface="Times New Roman" pitchFamily="18" charset="0"/>
                <a:cs typeface="Times New Roman" pitchFamily="18" charset="0"/>
              </a:rPr>
              <a:t> Sosyalleşme ve doğal hayatı öğrenmek, bilgi eğitiminden daha önemlidir. Norveçli öğrenciler hava koşullarının elverişli olma durumuna </a:t>
            </a:r>
            <a:r>
              <a:rPr lang="tr-TR" sz="2000" dirty="0" smtClean="0">
                <a:latin typeface="Times New Roman" pitchFamily="18" charset="0"/>
                <a:cs typeface="Times New Roman" pitchFamily="18" charset="0"/>
              </a:rPr>
              <a:t> hava </a:t>
            </a:r>
            <a:r>
              <a:rPr lang="tr-TR" sz="2000" dirty="0" smtClean="0">
                <a:latin typeface="Times New Roman" pitchFamily="18" charset="0"/>
                <a:cs typeface="Times New Roman" pitchFamily="18" charset="0"/>
              </a:rPr>
              <a:t>sıcaklığı ne olursa olsun günde en az bir saat bahçede </a:t>
            </a:r>
            <a:r>
              <a:rPr lang="tr-TR" sz="2000" dirty="0" err="1" smtClean="0">
                <a:latin typeface="Times New Roman" pitchFamily="18" charset="0"/>
                <a:cs typeface="Times New Roman" pitchFamily="18" charset="0"/>
              </a:rPr>
              <a:t>tenefüs</a:t>
            </a:r>
            <a:r>
              <a:rPr lang="tr-TR" sz="2000" dirty="0" smtClean="0">
                <a:latin typeface="Times New Roman" pitchFamily="18" charset="0"/>
                <a:cs typeface="Times New Roman" pitchFamily="18" charset="0"/>
              </a:rPr>
              <a:t> yapmaları şarttır</a:t>
            </a:r>
            <a:r>
              <a:rPr lang="tr-TR" sz="2000" dirty="0" smtClean="0">
                <a:latin typeface="Times New Roman" pitchFamily="18" charset="0"/>
                <a:cs typeface="Times New Roman" pitchFamily="18" charset="0"/>
              </a:rPr>
              <a:t>.</a:t>
            </a:r>
            <a:r>
              <a:rPr lang="tr-TR" sz="2000" dirty="0" smtClean="0">
                <a:latin typeface="Times New Roman" pitchFamily="18" charset="0"/>
                <a:cs typeface="Times New Roman" pitchFamily="18" charset="0"/>
              </a:rPr>
              <a:t> Norveç’te en çok değer verilen grup çocuklar ve gençlerdir. Eğitim ve öğretimde ise en çok üzerinde durulan şey çocukların sosyalleşmeyi ve doğa ile başa çıkmayı öğrenebilmeleridir. (</a:t>
            </a:r>
            <a:r>
              <a:rPr lang="tr-TR" sz="2000" dirty="0" err="1" smtClean="0">
                <a:latin typeface="Times New Roman" pitchFamily="18" charset="0"/>
                <a:cs typeface="Times New Roman" pitchFamily="18" charset="0"/>
              </a:rPr>
              <a:t>Mjaavatn</a:t>
            </a:r>
            <a:r>
              <a:rPr lang="tr-TR" sz="2000" dirty="0" smtClean="0">
                <a:latin typeface="Times New Roman" pitchFamily="18" charset="0"/>
                <a:cs typeface="Times New Roman" pitchFamily="18" charset="0"/>
              </a:rPr>
              <a:t>, 1999)</a:t>
            </a:r>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dirty="0" smtClean="0">
                <a:latin typeface="Times New Roman" pitchFamily="18" charset="0"/>
                <a:cs typeface="Times New Roman" pitchFamily="18" charset="0"/>
              </a:rPr>
              <a:t> Eğitim </a:t>
            </a:r>
            <a:r>
              <a:rPr lang="tr-TR" sz="2000" dirty="0" smtClean="0">
                <a:latin typeface="Times New Roman" pitchFamily="18" charset="0"/>
                <a:cs typeface="Times New Roman" pitchFamily="18" charset="0"/>
              </a:rPr>
              <a:t>programı, öğrenciye okul içinde ve dışında planlanan etkinlikler yoluyla sağlanan öğrenme yaşantıları düzeneği olarak </a:t>
            </a:r>
            <a:r>
              <a:rPr lang="tr-TR" sz="2000" dirty="0" smtClean="0"/>
              <a:t>tanımlanmaktadır </a:t>
            </a:r>
            <a:endParaRPr lang="tr-TR" sz="2000" dirty="0"/>
          </a:p>
        </p:txBody>
      </p:sp>
      <p:pic>
        <p:nvPicPr>
          <p:cNvPr id="1026" name="Picture 2" descr="C:\Users\ng\Desktop\okullarda-ders-disi-etkinliklerin-islevleri.png"/>
          <p:cNvPicPr>
            <a:picLocks noGrp="1" noChangeAspect="1" noChangeArrowheads="1"/>
          </p:cNvPicPr>
          <p:nvPr>
            <p:ph idx="1"/>
          </p:nvPr>
        </p:nvPicPr>
        <p:blipFill>
          <a:blip r:embed="rId2" cstate="print"/>
          <a:srcRect/>
          <a:stretch>
            <a:fillRect/>
          </a:stretch>
        </p:blipFill>
        <p:spPr bwMode="auto">
          <a:xfrm>
            <a:off x="395536" y="1628800"/>
            <a:ext cx="8229600" cy="4501592"/>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954562"/>
          </a:xfrm>
        </p:spPr>
        <p:txBody>
          <a:bodyPr/>
          <a:lstStyle/>
          <a:p>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omic Sans MS" pitchFamily="66" charset="0"/>
              </a:rPr>
              <a:t>Sonuç </a:t>
            </a:r>
            <a:r>
              <a:rPr lang="tr-TR" smtClean="0">
                <a:latin typeface="Comic Sans MS" pitchFamily="66" charset="0"/>
              </a:rPr>
              <a:t>ve Öneriler </a:t>
            </a:r>
            <a:endParaRPr lang="tr-TR" dirty="0"/>
          </a:p>
        </p:txBody>
      </p:sp>
      <p:sp>
        <p:nvSpPr>
          <p:cNvPr id="3" name="2 İçerik Yer Tutucusu"/>
          <p:cNvSpPr>
            <a:spLocks noGrp="1"/>
          </p:cNvSpPr>
          <p:nvPr>
            <p:ph idx="1"/>
          </p:nvPr>
        </p:nvSpPr>
        <p:spPr/>
        <p:txBody>
          <a:bodyPr>
            <a:normAutofit fontScale="70000" lnSpcReduction="20000"/>
          </a:bodyPr>
          <a:lstStyle/>
          <a:p>
            <a:pPr algn="just"/>
            <a:r>
              <a:rPr lang="tr-TR" dirty="0" smtClean="0">
                <a:latin typeface="Comic Sans MS" pitchFamily="66" charset="0"/>
              </a:rPr>
              <a:t>Yapılan araştırmalarda sınıf öğretmenlerinin okul içi etkinliklerini derslerle disiplinler arası bağlantılı olarak  hareket ve oyun uygulamaları dışında uygulamaktadırlar.</a:t>
            </a:r>
          </a:p>
          <a:p>
            <a:pPr algn="just"/>
            <a:r>
              <a:rPr lang="tr-TR" dirty="0" smtClean="0">
                <a:latin typeface="Comic Sans MS" pitchFamily="66" charset="0"/>
              </a:rPr>
              <a:t>Ayrıca, okul içi etkinlikleri uygulamalarını okullarda sayı ve nitelik olarak arttıracak uygulama örneklerinin hizmet içi eğitimi çerçevesinde sınıf öğretmenlerine verilmesi</a:t>
            </a:r>
          </a:p>
          <a:p>
            <a:pPr algn="just"/>
            <a:r>
              <a:rPr lang="tr-TR" dirty="0" smtClean="0">
                <a:latin typeface="Comic Sans MS" pitchFamily="66" charset="0"/>
              </a:rPr>
              <a:t>Okul içi uygulamalarının hareket ve oyun uygulamaları kapsamında etkili ve verimli uygulanabilmesi için materyal tasarımı konusunda sınıf öğretmenlerimize hizmet içi eğitim desteğinin sağlanması.</a:t>
            </a:r>
          </a:p>
          <a:p>
            <a:pPr algn="just"/>
            <a:r>
              <a:rPr lang="tr-TR" dirty="0" smtClean="0">
                <a:latin typeface="Comic Sans MS" pitchFamily="66" charset="0"/>
              </a:rPr>
              <a:t>Sınıf öğretmenlerinin veli ve okul yönetim desteğini alarak halk oyunları, müzikli dans çalışmaları vb konularda lider ve çalıştırıcı bulması ve çevre imkanlarından yeteri kadar yaralanması gelmektedir.</a:t>
            </a:r>
            <a:r>
              <a:rPr lang="tr-TR" dirty="0" smtClean="0"/>
              <a:t> </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a:xfrm>
            <a:off x="539552" y="1628800"/>
            <a:ext cx="8229600" cy="4525963"/>
          </a:xfrm>
        </p:spPr>
        <p:txBody>
          <a:bodyPr>
            <a:normAutofit fontScale="62500" lnSpcReduction="20000"/>
          </a:bodyPr>
          <a:lstStyle/>
          <a:p>
            <a:r>
              <a:rPr lang="tr-TR" sz="1900" dirty="0" smtClean="0">
                <a:latin typeface="Times New Roman" pitchFamily="18" charset="0"/>
                <a:cs typeface="Times New Roman" pitchFamily="18" charset="0"/>
              </a:rPr>
              <a:t>Yücel </a:t>
            </a:r>
            <a:r>
              <a:rPr lang="tr-TR" sz="1900" dirty="0" smtClean="0">
                <a:latin typeface="Times New Roman" pitchFamily="18" charset="0"/>
                <a:cs typeface="Times New Roman" pitchFamily="18" charset="0"/>
              </a:rPr>
              <a:t>ÖKSÜZ, ceren ÇEVİK KANSU, </a:t>
            </a:r>
            <a:r>
              <a:rPr lang="tr-TR" sz="1900" dirty="0" smtClean="0">
                <a:latin typeface="Times New Roman" pitchFamily="18" charset="0"/>
                <a:cs typeface="Times New Roman" pitchFamily="18" charset="0"/>
              </a:rPr>
              <a:t>(2014), Sınıf Öğretmeni Adaylarının Okul Dışı Etkinlik Kavramına Yükledikleri Metaforların İncelenmesi,</a:t>
            </a:r>
            <a:r>
              <a:rPr lang="en-US" sz="1900" dirty="0" smtClean="0">
                <a:latin typeface="Times New Roman" pitchFamily="18" charset="0"/>
                <a:cs typeface="Times New Roman" pitchFamily="18" charset="0"/>
              </a:rPr>
              <a:t> The </a:t>
            </a:r>
            <a:r>
              <a:rPr lang="en-US" sz="1900" dirty="0" smtClean="0">
                <a:latin typeface="Times New Roman" pitchFamily="18" charset="0"/>
                <a:cs typeface="Times New Roman" pitchFamily="18" charset="0"/>
              </a:rPr>
              <a:t>Journal of Academic Social Science Studies</a:t>
            </a:r>
            <a:r>
              <a:rPr lang="tr-TR" sz="1900" dirty="0" smtClean="0">
                <a:latin typeface="Times New Roman" pitchFamily="18" charset="0"/>
                <a:cs typeface="Times New Roman" pitchFamily="18" charset="0"/>
              </a:rPr>
              <a:t>,</a:t>
            </a:r>
            <a:r>
              <a:rPr lang="en-US" sz="1900" dirty="0" smtClean="0">
                <a:latin typeface="Times New Roman" pitchFamily="18" charset="0"/>
                <a:cs typeface="Times New Roman" pitchFamily="18" charset="0"/>
              </a:rPr>
              <a:t> Number: 29 , p. 53-65, </a:t>
            </a:r>
            <a:r>
              <a:rPr lang="tr-TR" sz="1900" dirty="0" smtClean="0">
                <a:latin typeface="Times New Roman" pitchFamily="18" charset="0"/>
                <a:cs typeface="Times New Roman" pitchFamily="18" charset="0"/>
              </a:rPr>
              <a:t> </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MEB.( </a:t>
            </a:r>
            <a:r>
              <a:rPr lang="tr-TR" sz="1900" dirty="0" smtClean="0">
                <a:latin typeface="Times New Roman" pitchFamily="18" charset="0"/>
                <a:cs typeface="Times New Roman" pitchFamily="18" charset="0"/>
              </a:rPr>
              <a:t>2008). </a:t>
            </a:r>
            <a:r>
              <a:rPr lang="tr-TR" sz="1900" b="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İlköğretim, Lise ve Dengi Okullar Eğitici Çalışmalar Yönetmeliği</a:t>
            </a:r>
            <a:r>
              <a:rPr lang="tr-TR" sz="1900" i="1" dirty="0" smtClean="0">
                <a:latin typeface="Times New Roman" pitchFamily="18" charset="0"/>
                <a:cs typeface="Times New Roman" pitchFamily="18" charset="0"/>
              </a:rPr>
              <a:t>. Tebliğler Dergisi. </a:t>
            </a:r>
            <a:r>
              <a:rPr lang="tr-TR" sz="1900" dirty="0" smtClean="0">
                <a:latin typeface="Times New Roman" pitchFamily="18" charset="0"/>
                <a:cs typeface="Times New Roman" pitchFamily="18" charset="0"/>
              </a:rPr>
              <a:t>Sayı 2140, 17-21</a:t>
            </a:r>
            <a:r>
              <a:rPr lang="tr-TR" sz="1900" dirty="0" smtClean="0">
                <a:latin typeface="Times New Roman" pitchFamily="18" charset="0"/>
                <a:cs typeface="Times New Roman" pitchFamily="18" charset="0"/>
              </a:rPr>
              <a:t>.</a:t>
            </a:r>
          </a:p>
          <a:p>
            <a:r>
              <a:rPr lang="tr-TR" sz="1900" dirty="0" smtClean="0">
                <a:latin typeface="Times New Roman" pitchFamily="18" charset="0"/>
                <a:cs typeface="Times New Roman" pitchFamily="18" charset="0"/>
              </a:rPr>
              <a:t>ARDAHAN, F., YERLİSU LAPA,T. (2010). Gelire ve Gelinen Yerleşim Birimine Göre Öğrencilerin </a:t>
            </a:r>
            <a:r>
              <a:rPr lang="tr-TR" sz="1900" dirty="0" err="1" smtClean="0">
                <a:latin typeface="Times New Roman" pitchFamily="18" charset="0"/>
                <a:cs typeface="Times New Roman" pitchFamily="18" charset="0"/>
              </a:rPr>
              <a:t>Rekreatif</a:t>
            </a:r>
            <a:r>
              <a:rPr lang="tr-TR" sz="1900" dirty="0" smtClean="0">
                <a:latin typeface="Times New Roman" pitchFamily="18" charset="0"/>
                <a:cs typeface="Times New Roman" pitchFamily="18" charset="0"/>
              </a:rPr>
              <a:t> Etkinliklere Katılma ve Katılmama Nedenlerinin Değerlendirilmesi: Akdeniz Üniversitesi Örneği</a:t>
            </a:r>
            <a:r>
              <a:rPr lang="tr-TR" sz="1900" i="1" dirty="0" smtClean="0">
                <a:latin typeface="Times New Roman" pitchFamily="18" charset="0"/>
                <a:cs typeface="Times New Roman" pitchFamily="18" charset="0"/>
              </a:rPr>
              <a:t>. Celal Bayar </a:t>
            </a:r>
            <a:r>
              <a:rPr lang="tr-TR" sz="1900" i="1" dirty="0" err="1" smtClean="0">
                <a:latin typeface="Times New Roman" pitchFamily="18" charset="0"/>
                <a:cs typeface="Times New Roman" pitchFamily="18" charset="0"/>
              </a:rPr>
              <a:t>Üni</a:t>
            </a:r>
            <a:r>
              <a:rPr lang="tr-TR" sz="1900" i="1" dirty="0" smtClean="0">
                <a:latin typeface="Times New Roman" pitchFamily="18" charset="0"/>
                <a:cs typeface="Times New Roman" pitchFamily="18" charset="0"/>
              </a:rPr>
              <a:t>. Beden Eğitimi ve Spor Yüksekokulu,Beden Eğitimi ve Spor Bilimleri Dergisi,</a:t>
            </a:r>
            <a:r>
              <a:rPr lang="tr-TR" sz="1900" b="1" dirty="0" smtClean="0">
                <a:latin typeface="Times New Roman" pitchFamily="18" charset="0"/>
                <a:cs typeface="Times New Roman" pitchFamily="18" charset="0"/>
              </a:rPr>
              <a:t>5: </a:t>
            </a:r>
            <a:r>
              <a:rPr lang="tr-TR" sz="1900" dirty="0" smtClean="0">
                <a:latin typeface="Times New Roman" pitchFamily="18" charset="0"/>
                <a:cs typeface="Times New Roman" pitchFamily="18" charset="0"/>
              </a:rPr>
              <a:t>3,</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87-96</a:t>
            </a:r>
            <a:r>
              <a:rPr lang="tr-TR" sz="1900" dirty="0" smtClean="0">
                <a:latin typeface="Times New Roman" pitchFamily="18" charset="0"/>
                <a:cs typeface="Times New Roman" pitchFamily="18" charset="0"/>
              </a:rPr>
              <a:t>.</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PEHLİVAN,Z.,SELÇUK,T. (2005). Ders Dışı Spor Etkinliklerine Yönelik Öğretmen Görüşleri.(Mersin İli Örneği). 4.</a:t>
            </a:r>
            <a:r>
              <a:rPr lang="tr-TR" sz="1900" i="1" dirty="0" smtClean="0">
                <a:latin typeface="Times New Roman" pitchFamily="18" charset="0"/>
                <a:cs typeface="Times New Roman" pitchFamily="18" charset="0"/>
              </a:rPr>
              <a:t>Ulusal Beden Eğitimi ve Spor Öğretmenliği Sempozyumu, </a:t>
            </a:r>
            <a:r>
              <a:rPr lang="tr-TR" sz="1900" dirty="0" smtClean="0">
                <a:latin typeface="Times New Roman" pitchFamily="18" charset="0"/>
                <a:cs typeface="Times New Roman" pitchFamily="18" charset="0"/>
              </a:rPr>
              <a:t>10-11 Haziran,  Bursa</a:t>
            </a:r>
            <a:r>
              <a:rPr lang="tr-TR" sz="1900" i="1" dirty="0" smtClean="0">
                <a:latin typeface="Times New Roman" pitchFamily="18" charset="0"/>
                <a:cs typeface="Times New Roman" pitchFamily="18" charset="0"/>
              </a:rPr>
              <a:t>.</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TORSHEIM</a:t>
            </a:r>
            <a:r>
              <a:rPr lang="tr-TR" sz="1900" dirty="0" smtClean="0">
                <a:latin typeface="Times New Roman" pitchFamily="18" charset="0"/>
                <a:cs typeface="Times New Roman" pitchFamily="18" charset="0"/>
              </a:rPr>
              <a:t>, T., SALLIS, J. F., SAMDAL, O. (2008). </a:t>
            </a:r>
            <a:r>
              <a:rPr lang="tr-TR" sz="1900" dirty="0" err="1" smtClean="0">
                <a:latin typeface="Times New Roman" pitchFamily="18" charset="0"/>
                <a:cs typeface="Times New Roman" pitchFamily="18" charset="0"/>
              </a:rPr>
              <a:t>The</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Characteristics</a:t>
            </a:r>
            <a:r>
              <a:rPr lang="tr-TR" sz="1900" dirty="0" smtClean="0">
                <a:latin typeface="Times New Roman" pitchFamily="18" charset="0"/>
                <a:cs typeface="Times New Roman" pitchFamily="18" charset="0"/>
              </a:rPr>
              <a:t> Of </a:t>
            </a:r>
            <a:r>
              <a:rPr lang="tr-TR" sz="1900" dirty="0" err="1" smtClean="0">
                <a:latin typeface="Times New Roman" pitchFamily="18" charset="0"/>
                <a:cs typeface="Times New Roman" pitchFamily="18" charset="0"/>
              </a:rPr>
              <a:t>The</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Outdoor</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School</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Environment</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Associated</a:t>
            </a:r>
            <a:r>
              <a:rPr lang="tr-TR" sz="1900" dirty="0" smtClean="0">
                <a:latin typeface="Times New Roman" pitchFamily="18" charset="0"/>
                <a:cs typeface="Times New Roman" pitchFamily="18" charset="0"/>
              </a:rPr>
              <a:t> Of </a:t>
            </a:r>
            <a:r>
              <a:rPr lang="tr-TR" sz="1900" dirty="0" err="1" smtClean="0">
                <a:latin typeface="Times New Roman" pitchFamily="18" charset="0"/>
                <a:cs typeface="Times New Roman" pitchFamily="18" charset="0"/>
              </a:rPr>
              <a:t>Physical</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Avtivity</a:t>
            </a:r>
            <a:r>
              <a:rPr lang="tr-TR" sz="1900" dirty="0" smtClean="0">
                <a:latin typeface="Times New Roman" pitchFamily="18" charset="0"/>
                <a:cs typeface="Times New Roman" pitchFamily="18" charset="0"/>
              </a:rPr>
              <a:t>. </a:t>
            </a:r>
            <a:r>
              <a:rPr lang="tr-TR" sz="1900" i="1" dirty="0" smtClean="0">
                <a:latin typeface="Times New Roman" pitchFamily="18" charset="0"/>
                <a:cs typeface="Times New Roman" pitchFamily="18" charset="0"/>
              </a:rPr>
              <a:t>Oxford </a:t>
            </a:r>
            <a:r>
              <a:rPr lang="tr-TR" sz="1900" i="1" dirty="0" err="1" smtClean="0">
                <a:latin typeface="Times New Roman" pitchFamily="18" charset="0"/>
                <a:cs typeface="Times New Roman" pitchFamily="18" charset="0"/>
              </a:rPr>
              <a:t>Journals</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Health</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Education</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Research</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25: 2, 248- 256</a:t>
            </a:r>
            <a:r>
              <a:rPr lang="tr-TR" sz="1900" dirty="0" smtClean="0">
                <a:latin typeface="Times New Roman" pitchFamily="18" charset="0"/>
                <a:cs typeface="Times New Roman" pitchFamily="18" charset="0"/>
              </a:rPr>
              <a:t>.</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KÖSE, E. (2003). </a:t>
            </a:r>
            <a:r>
              <a:rPr lang="tr-TR" sz="1900" dirty="0" err="1" smtClean="0">
                <a:latin typeface="Times New Roman" pitchFamily="18" charset="0"/>
                <a:cs typeface="Times New Roman" pitchFamily="18" charset="0"/>
              </a:rPr>
              <a:t>lköğretim</a:t>
            </a:r>
            <a:r>
              <a:rPr lang="tr-TR" sz="1900" dirty="0" smtClean="0">
                <a:latin typeface="Times New Roman" pitchFamily="18" charset="0"/>
                <a:cs typeface="Times New Roman" pitchFamily="18" charset="0"/>
              </a:rPr>
              <a:t> düzeyinde ders dışı etkiliklerin akademik başarıya ve okul kültürünü algılamaya etkisi, Doktora tezi, 25</a:t>
            </a:r>
            <a:r>
              <a:rPr lang="tr-TR" sz="1900" dirty="0" smtClean="0">
                <a:latin typeface="Times New Roman" pitchFamily="18" charset="0"/>
                <a:cs typeface="Times New Roman" pitchFamily="18" charset="0"/>
              </a:rPr>
              <a:t>.</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HALLOWAY, J. H., (2000). </a:t>
            </a:r>
            <a:r>
              <a:rPr lang="tr-TR" sz="1900" dirty="0" err="1" smtClean="0">
                <a:latin typeface="Times New Roman" pitchFamily="18" charset="0"/>
                <a:cs typeface="Times New Roman" pitchFamily="18" charset="0"/>
              </a:rPr>
              <a:t>Extracurricular</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Activities</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The</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Path</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to</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Academic</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Success</a:t>
            </a:r>
            <a:r>
              <a:rPr lang="tr-TR" sz="1900"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Understanding</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Youth</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Culture</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 57: 4, 87- 88</a:t>
            </a:r>
            <a:r>
              <a:rPr lang="tr-TR" sz="1900" dirty="0" smtClean="0">
                <a:latin typeface="Times New Roman" pitchFamily="18" charset="0"/>
                <a:cs typeface="Times New Roman" pitchFamily="18" charset="0"/>
              </a:rPr>
              <a:t>.</a:t>
            </a:r>
          </a:p>
          <a:p>
            <a:endParaRPr lang="tr-TR" sz="1900" dirty="0" smtClean="0">
              <a:latin typeface="Times New Roman" pitchFamily="18" charset="0"/>
              <a:cs typeface="Times New Roman" pitchFamily="18" charset="0"/>
            </a:endParaRPr>
          </a:p>
          <a:p>
            <a:r>
              <a:rPr lang="en-US" sz="1900" dirty="0" err="1" smtClean="0">
                <a:latin typeface="Times New Roman" pitchFamily="18" charset="0"/>
                <a:cs typeface="Times New Roman" pitchFamily="18" charset="0"/>
              </a:rPr>
              <a:t>Oğuzhan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Dalkıran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Alper</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Altıntaş</a:t>
            </a:r>
            <a:r>
              <a:rPr lang="en-US" sz="1900" dirty="0" smtClean="0">
                <a:latin typeface="Times New Roman" pitchFamily="18" charset="0"/>
                <a:cs typeface="Times New Roman" pitchFamily="18" charset="0"/>
              </a:rPr>
              <a:t>, </a:t>
            </a:r>
            <a:r>
              <a:rPr lang="en-US" sz="1900" u="sng" dirty="0" err="1" smtClean="0">
                <a:latin typeface="Times New Roman" pitchFamily="18" charset="0"/>
                <a:cs typeface="Times New Roman" pitchFamily="18" charset="0"/>
              </a:rPr>
              <a:t>Nevin</a:t>
            </a:r>
            <a:r>
              <a:rPr lang="en-US" sz="1900" u="sng" dirty="0" smtClean="0">
                <a:latin typeface="Times New Roman" pitchFamily="18" charset="0"/>
                <a:cs typeface="Times New Roman" pitchFamily="18" charset="0"/>
              </a:rPr>
              <a:t> </a:t>
            </a:r>
            <a:r>
              <a:rPr lang="en-US" sz="1900" u="sng" dirty="0" err="1" smtClean="0">
                <a:latin typeface="Times New Roman" pitchFamily="18" charset="0"/>
                <a:cs typeface="Times New Roman" pitchFamily="18" charset="0"/>
              </a:rPr>
              <a:t>Gündüz</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Hakan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Sunay</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Metin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Akgül</a:t>
            </a:r>
            <a:r>
              <a:rPr lang="en-US" sz="1900"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(2004), </a:t>
            </a:r>
            <a:r>
              <a:rPr lang="en-US" sz="1900" dirty="0" smtClean="0">
                <a:latin typeface="Times New Roman" pitchFamily="18" charset="0"/>
                <a:cs typeface="Times New Roman" pitchFamily="18" charset="0"/>
              </a:rPr>
              <a:t>“Ankara </a:t>
            </a:r>
            <a:r>
              <a:rPr lang="en-US" sz="1900" dirty="0" err="1" smtClean="0">
                <a:latin typeface="Times New Roman" pitchFamily="18" charset="0"/>
                <a:cs typeface="Times New Roman" pitchFamily="18" charset="0"/>
              </a:rPr>
              <a:t>İli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Devlet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İlk</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Orta</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Öğretim</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Okullarındaki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Beden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Eğitimi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Öğretmenlerinin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Ders</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Dışı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Etkinliklerinde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Kapalı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Spor</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Alanlarının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Etkin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Kullanımı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Üzerine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Görüşleri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Spormetre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Beden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Eğitimi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Spor</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Bilimleri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Dergisi</a:t>
            </a:r>
            <a:r>
              <a:rPr lang="en-US" sz="1900" dirty="0" smtClean="0">
                <a:latin typeface="Times New Roman" pitchFamily="18" charset="0"/>
                <a:cs typeface="Times New Roman" pitchFamily="18" charset="0"/>
              </a:rPr>
              <a:t>, Cilt:2, Sayı:3,  </a:t>
            </a:r>
            <a:r>
              <a:rPr lang="en-US" sz="1900" dirty="0" smtClean="0">
                <a:latin typeface="Times New Roman" pitchFamily="18" charset="0"/>
                <a:cs typeface="Times New Roman" pitchFamily="18" charset="0"/>
              </a:rPr>
              <a:t>Sayfa:109-118</a:t>
            </a:r>
            <a:r>
              <a:rPr lang="tr-TR" sz="1900" dirty="0" smtClean="0">
                <a:latin typeface="Times New Roman" pitchFamily="18" charset="0"/>
                <a:cs typeface="Times New Roman" pitchFamily="18" charset="0"/>
              </a:rPr>
              <a:t>.</a:t>
            </a:r>
          </a:p>
          <a:p>
            <a:r>
              <a:rPr lang="en-US" sz="1900" dirty="0" err="1" smtClean="0">
                <a:latin typeface="Times New Roman" pitchFamily="18" charset="0"/>
                <a:cs typeface="Times New Roman" pitchFamily="18" charset="0"/>
              </a:rPr>
              <a:t>Mjaavatn</a:t>
            </a:r>
            <a:r>
              <a:rPr lang="en-US" sz="1900" dirty="0" smtClean="0">
                <a:latin typeface="Times New Roman" pitchFamily="18" charset="0"/>
                <a:cs typeface="Times New Roman" pitchFamily="18" charset="0"/>
              </a:rPr>
              <a:t>, D. (1999), Outdoor Play and Learning, Journal of Physical Education, 43-49.</a:t>
            </a:r>
            <a:endParaRPr lang="tr-TR" sz="1900" dirty="0" smtClean="0">
              <a:latin typeface="Times New Roman" pitchFamily="18" charset="0"/>
              <a:cs typeface="Times New Roman" pitchFamily="18" charset="0"/>
            </a:endParaRPr>
          </a:p>
          <a:p>
            <a:pPr>
              <a:buNone/>
            </a:pPr>
            <a:r>
              <a:rPr lang="tr-TR" sz="1900" dirty="0" smtClean="0">
                <a:latin typeface="Times New Roman" pitchFamily="18" charset="0"/>
                <a:cs typeface="Times New Roman" pitchFamily="18" charset="0"/>
              </a:rPr>
              <a:t> </a:t>
            </a:r>
          </a:p>
          <a:p>
            <a:endParaRPr lang="tr-TR" sz="1800" dirty="0" smtClean="0">
              <a:latin typeface="Times New Roman" pitchFamily="18" charset="0"/>
              <a:cs typeface="Times New Roman" pitchFamily="18" charset="0"/>
            </a:endParaRPr>
          </a:p>
          <a:p>
            <a:endParaRPr lang="tr-TR" sz="1050" dirty="0" smtClean="0">
              <a:latin typeface="Times New Roman" pitchFamily="18" charset="0"/>
              <a:cs typeface="Times New Roman" pitchFamily="18" charset="0"/>
            </a:endParaRPr>
          </a:p>
          <a:p>
            <a:endParaRPr lang="tr-TR" sz="1050" dirty="0" smtClean="0">
              <a:latin typeface="Times New Roman" pitchFamily="18" charset="0"/>
              <a:cs typeface="Times New Roman" pitchFamily="18" charset="0"/>
            </a:endParaRPr>
          </a:p>
          <a:p>
            <a:endParaRPr lang="tr-TR" sz="1050" dirty="0" smtClean="0"/>
          </a:p>
          <a:p>
            <a:endParaRPr lang="tr-TR" sz="105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içi Etkinlikler</a:t>
            </a:r>
            <a:endParaRPr lang="tr-TR" dirty="0"/>
          </a:p>
        </p:txBody>
      </p:sp>
      <p:sp>
        <p:nvSpPr>
          <p:cNvPr id="3" name="2 İçerik Yer Tutucusu"/>
          <p:cNvSpPr>
            <a:spLocks noGrp="1"/>
          </p:cNvSpPr>
          <p:nvPr>
            <p:ph idx="1"/>
          </p:nvPr>
        </p:nvSpPr>
        <p:spPr/>
        <p:txBody>
          <a:bodyPr/>
          <a:lstStyle/>
          <a:p>
            <a:pPr algn="just"/>
            <a:r>
              <a:rPr lang="tr-TR" dirty="0" smtClean="0">
                <a:latin typeface="Comic Sans MS" pitchFamily="66" charset="0"/>
              </a:rPr>
              <a:t>Çağdaş anlamda bir eğitim programı dinamik bir yapıya sahip olup, sadece okulda ve dolayısıyla derslerle sınırlı tutulmayıp eğitimin genel amaçları doğrultusunda ders dışında da devam ettirilmesi gereken ve bir dizi etkinlikle beraber sonunda da değerlendirmeyi içeren bir süreç olarak ifade edilmektedir.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2050" name="Picture 2" descr="C:\Users\ng\Desktop\images.jpg"/>
          <p:cNvPicPr>
            <a:picLocks noChangeAspect="1" noChangeArrowheads="1"/>
          </p:cNvPicPr>
          <p:nvPr/>
        </p:nvPicPr>
        <p:blipFill>
          <a:blip r:embed="rId2" cstate="print"/>
          <a:srcRect/>
          <a:stretch>
            <a:fillRect/>
          </a:stretch>
        </p:blipFill>
        <p:spPr bwMode="auto">
          <a:xfrm>
            <a:off x="2009774" y="2589212"/>
            <a:ext cx="5298529" cy="314404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pic>
        <p:nvPicPr>
          <p:cNvPr id="3074" name="Picture 2" descr="C:\Users\ng\Desktop\64873498_620x410.jpg"/>
          <p:cNvPicPr>
            <a:picLocks noChangeAspect="1" noChangeArrowheads="1"/>
          </p:cNvPicPr>
          <p:nvPr/>
        </p:nvPicPr>
        <p:blipFill>
          <a:blip r:embed="rId2" cstate="print"/>
          <a:srcRect/>
          <a:stretch>
            <a:fillRect/>
          </a:stretch>
        </p:blipFill>
        <p:spPr bwMode="auto">
          <a:xfrm>
            <a:off x="2514600" y="2713038"/>
            <a:ext cx="4361656" cy="273218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İçi Etkinlikler</a:t>
            </a:r>
            <a:endParaRPr lang="tr-TR" dirty="0"/>
          </a:p>
        </p:txBody>
      </p:sp>
      <p:sp>
        <p:nvSpPr>
          <p:cNvPr id="3" name="2 İçerik Yer Tutucusu"/>
          <p:cNvSpPr>
            <a:spLocks noGrp="1"/>
          </p:cNvSpPr>
          <p:nvPr>
            <p:ph idx="1"/>
          </p:nvPr>
        </p:nvSpPr>
        <p:spPr/>
        <p:txBody>
          <a:bodyPr/>
          <a:lstStyle/>
          <a:p>
            <a:pPr algn="just"/>
            <a:r>
              <a:rPr lang="tr-TR" dirty="0" smtClean="0">
                <a:latin typeface="Comic Sans MS" pitchFamily="66" charset="0"/>
              </a:rPr>
              <a:t>Öğrencilerin </a:t>
            </a:r>
            <a:r>
              <a:rPr lang="tr-TR" dirty="0" smtClean="0">
                <a:latin typeface="Comic Sans MS" pitchFamily="66" charset="0"/>
              </a:rPr>
              <a:t>ilgi ve gereksinimlerine yönelik, onların kişiliklerini geliştirmek için, okul yönetiminin bilgisi ve rehberliği altında yapılan planlı, programlı ve düzenli çalışmalardır.</a:t>
            </a:r>
            <a:endParaRPr lang="tr-TR"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İçi Etkinlikler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İzcilik, beden eğitimi ve spor çalışmaları, halk oyunları ve güzel sanatlarla ilgili gazete, temsil, koro ve orkestra gibi etkinlikleri kapsar.</a:t>
            </a:r>
          </a:p>
          <a:p>
            <a:r>
              <a:rPr lang="tr-TR" dirty="0" smtClean="0"/>
              <a:t>Bakanlık, bu etkinliklerde </a:t>
            </a:r>
            <a:r>
              <a:rPr lang="tr-TR" dirty="0" smtClean="0"/>
              <a:t>görev alacak öğretmenlerde aranacak nitelikler, her bir etkinlik için aranılacak en az öğrenci sayısı ile benzeri diğer </a:t>
            </a:r>
            <a:r>
              <a:rPr lang="tr-TR" dirty="0" smtClean="0"/>
              <a:t>hususları belirler</a:t>
            </a:r>
            <a:r>
              <a:rPr lang="tr-TR" dirty="0" smtClean="0"/>
              <a:t>. </a:t>
            </a:r>
            <a:endParaRPr lang="tr-TR" dirty="0" smtClean="0"/>
          </a:p>
          <a:p>
            <a:r>
              <a:rPr lang="tr-TR" dirty="0" smtClean="0"/>
              <a:t>Etkinlik </a:t>
            </a:r>
            <a:r>
              <a:rPr lang="tr-TR" dirty="0" smtClean="0"/>
              <a:t>programları okul müdürlüklerince hazırlanır ve millî eğitim müdürlüklerince onaylanır (MEB, 2008).</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solidFill>
                  <a:srgbClr val="FF0000"/>
                </a:solidFill>
              </a:rPr>
              <a:t>Sosyal Etkinlikler Yönetmeliğinin</a:t>
            </a:r>
            <a:r>
              <a:rPr lang="tr-TR" dirty="0" smtClean="0">
                <a:solidFill>
                  <a:srgbClr val="FF0000"/>
                </a:solidFill>
              </a:rPr>
              <a:t> amacı; resmî, özel ilköğretim ve ortaöğretim okul, kurumlarında ders programlarının yanında öğrencide güven ve sorumluluk duygusu geliştirmeye, yeni ilgi alanları ve beceriler kazandırmaya yönelik bilimsel, sosyal, kültürel, sanatsal ve sportif alanlarda öğrenci kulübü ile toplum hizmeti çalışmalarının usul ve esasları düzenlemektir. (MEB, 2008)</a:t>
            </a:r>
            <a:endParaRPr lang="tr-TR"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598</TotalTime>
  <Words>1465</Words>
  <Application>Microsoft Office PowerPoint</Application>
  <PresentationFormat>Ekran Gösterisi (4:3)</PresentationFormat>
  <Paragraphs>96</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Ofis Teması</vt:lpstr>
      <vt:lpstr>OKUL İÇİ ETKİNLİKLER </vt:lpstr>
      <vt:lpstr>OKUL İÇİ ETKİNLİKLER </vt:lpstr>
      <vt:lpstr> Eğitim programı, öğrenciye okul içinde ve dışında planlanan etkinlikler yoluyla sağlanan öğrenme yaşantıları düzeneği olarak tanımlanmaktadır </vt:lpstr>
      <vt:lpstr>Okul içi Etkinlikler</vt:lpstr>
      <vt:lpstr>Slayt 5</vt:lpstr>
      <vt:lpstr>Slayt 6</vt:lpstr>
      <vt:lpstr>Okul İçi Etkinlikler</vt:lpstr>
      <vt:lpstr>Okul İçi Etkinlikler</vt:lpstr>
      <vt:lpstr>Slayt 9</vt:lpstr>
      <vt:lpstr>Slayt 10</vt:lpstr>
      <vt:lpstr>Slayt 11</vt:lpstr>
      <vt:lpstr>Oyun</vt:lpstr>
      <vt:lpstr>Oyun</vt:lpstr>
      <vt:lpstr>Çocuk hakları Sözleşmesi</vt:lpstr>
      <vt:lpstr>Okul İçi Etkinliklerinin Önemi</vt:lpstr>
      <vt:lpstr>Slayt 16</vt:lpstr>
      <vt:lpstr>Okul İçi Etkinliklerinin Amaçları:</vt:lpstr>
      <vt:lpstr> </vt:lpstr>
      <vt:lpstr>Önemi</vt:lpstr>
      <vt:lpstr>önemi</vt:lpstr>
      <vt:lpstr>faydaları</vt:lpstr>
      <vt:lpstr>Ders dışı etkinliklerin öğrenciler üzerindeki pozitif etkilerini Pehlivan ve Selçuk (2005)</vt:lpstr>
      <vt:lpstr>Uygulamada karşılaşılan sorunlar:</vt:lpstr>
      <vt:lpstr>Uygulamada karşılaşılan sorunlar:</vt:lpstr>
      <vt:lpstr>*Derslerde beklentilerine ulaşamayan çocuk, gereksinmelerini karşılamayı başka ortamlarda arar durumdadır. Bu durum, çocuğun okula olan ilgisinde azalmaya neden olabilmekte ve istenmeyen bazı davranışların kazanılmasına ortam hazırlamaktadır.  *Okulun zorunlu tutulduğu günümüz eğitim anlayışında, okula giden çocuğun merkeze alınmayıp, öğretmen veya programın merkeze alınmış olması da bu sonucu hızlandırmıştır. Bu olumsuzluklar beden eğitimi dersi ders dışı etkinliklerinin önemini bir kat daha artırmıştır (Pehlivan ve Selçuk,2005).</vt:lpstr>
      <vt:lpstr>Uygulama Örnekleri,   Japonya’da daha çok spor ve kültürel etkinliklerle ahlak eğitimi verilmektedir. Malezya ‘da tüm düzeylerdeki eğitim- öğretimde ders dışı etkinlik zorunludur. Yine Çin’de ahlak gelişiminin araçları olarak, beden eğitimi ve güzel sanatlar etkinlik kurslarına önem verilmiştir (Köse, 2003)</vt:lpstr>
      <vt:lpstr>Norveç’te, okulların gençleri fiziksel aktiviteye teşvik etmesi için uluslar arası ve ulusal dokümanlar belirlenmiştir. Okullar öğle tatillerinde ve yemek aralarında öğrencilere fiziksel olarak aktif olmaları için fırsatlar sunmaktadır  (Torsheim ve ark, 2008). </vt:lpstr>
      <vt:lpstr>Amerika Birleşik Devletleri’nde devlet okullarındaki öğrencilerin okul saati ve günleri dışında  okul içi ve okullar arası sportif programlar, sanat, müzik ve drama organizasyonları, akademik ve mesleki kulüp çalışmaları gibi birçok ders dışı etkinliklere gönüllü katıldıklarını  ve bu etkinliklerde puanlama ve notla değerlendirme olmadığını belirtmiştir (Halloway, 2000)</vt:lpstr>
      <vt:lpstr>Norveç özellikle anne babaların ve çocukların en huzurlu ve mutlu olduğu ülke olarak bilinir. Çünkü bu ülkede çocuk her şeyden daha değerlidir.  Mesela her çocuğun yaşına uygun bir bisikleti olmalıdır. Sosyalleşme ve doğal hayatı öğrenmek, bilgi eğitiminden daha önemlidir. Norveçli öğrenciler hava koşullarının elverişli olma durumuna  hava sıcaklığı ne olursa olsun günde en az bir saat bahçede tenefüs yapmaları şarttır. Norveç’te en çok değer verilen grup çocuklar ve gençlerdir. Eğitim ve öğretimde ise en çok üzerinde durulan şey çocukların sosyalleşmeyi ve doğa ile başa çıkmayı öğrenebilmeleridir. (Mjaavatn, 1999)</vt:lpstr>
      <vt:lpstr>Slayt 30</vt:lpstr>
      <vt:lpstr>Sonuç ve Öneriler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İÇİ ETKİNLİKLER</dc:title>
  <dc:creator>Nevin GUNDUZ</dc:creator>
  <cp:lastModifiedBy>ng</cp:lastModifiedBy>
  <cp:revision>45</cp:revision>
  <dcterms:created xsi:type="dcterms:W3CDTF">2019-02-27T21:58:45Z</dcterms:created>
  <dcterms:modified xsi:type="dcterms:W3CDTF">2019-03-26T15:33:52Z</dcterms:modified>
</cp:coreProperties>
</file>