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2"/>
  </p:notesMasterIdLst>
  <p:sldIdLst>
    <p:sldId id="257" r:id="rId2"/>
    <p:sldId id="377" r:id="rId3"/>
    <p:sldId id="290" r:id="rId4"/>
    <p:sldId id="268" r:id="rId5"/>
    <p:sldId id="269" r:id="rId6"/>
    <p:sldId id="357" r:id="rId7"/>
    <p:sldId id="358" r:id="rId8"/>
    <p:sldId id="272" r:id="rId9"/>
    <p:sldId id="359" r:id="rId10"/>
    <p:sldId id="360" r:id="rId11"/>
    <p:sldId id="274" r:id="rId12"/>
    <p:sldId id="275" r:id="rId13"/>
    <p:sldId id="361" r:id="rId14"/>
    <p:sldId id="276" r:id="rId15"/>
    <p:sldId id="277" r:id="rId16"/>
    <p:sldId id="278" r:id="rId17"/>
    <p:sldId id="279" r:id="rId18"/>
    <p:sldId id="280" r:id="rId19"/>
    <p:sldId id="282" r:id="rId20"/>
    <p:sldId id="363" r:id="rId21"/>
    <p:sldId id="283" r:id="rId22"/>
    <p:sldId id="284" r:id="rId23"/>
    <p:sldId id="285" r:id="rId24"/>
    <p:sldId id="286" r:id="rId25"/>
    <p:sldId id="287" r:id="rId26"/>
    <p:sldId id="367" r:id="rId27"/>
    <p:sldId id="288" r:id="rId28"/>
    <p:sldId id="368" r:id="rId29"/>
    <p:sldId id="294" r:id="rId30"/>
    <p:sldId id="295" r:id="rId31"/>
    <p:sldId id="296" r:id="rId32"/>
    <p:sldId id="313" r:id="rId33"/>
    <p:sldId id="314" r:id="rId34"/>
    <p:sldId id="315" r:id="rId35"/>
    <p:sldId id="316" r:id="rId36"/>
    <p:sldId id="317" r:id="rId37"/>
    <p:sldId id="301" r:id="rId38"/>
    <p:sldId id="319" r:id="rId39"/>
    <p:sldId id="320" r:id="rId40"/>
    <p:sldId id="321" r:id="rId41"/>
    <p:sldId id="322" r:id="rId42"/>
    <p:sldId id="371" r:id="rId43"/>
    <p:sldId id="323" r:id="rId44"/>
    <p:sldId id="324" r:id="rId45"/>
    <p:sldId id="325" r:id="rId46"/>
    <p:sldId id="372" r:id="rId47"/>
    <p:sldId id="327" r:id="rId48"/>
    <p:sldId id="297" r:id="rId49"/>
    <p:sldId id="326" r:id="rId50"/>
    <p:sldId id="328" r:id="rId51"/>
    <p:sldId id="329" r:id="rId52"/>
    <p:sldId id="330" r:id="rId53"/>
    <p:sldId id="331" r:id="rId54"/>
    <p:sldId id="332" r:id="rId55"/>
    <p:sldId id="333" r:id="rId56"/>
    <p:sldId id="334" r:id="rId57"/>
    <p:sldId id="335" r:id="rId58"/>
    <p:sldId id="336" r:id="rId59"/>
    <p:sldId id="374" r:id="rId60"/>
    <p:sldId id="337" r:id="rId61"/>
    <p:sldId id="338" r:id="rId62"/>
    <p:sldId id="339" r:id="rId63"/>
    <p:sldId id="340" r:id="rId64"/>
    <p:sldId id="341" r:id="rId65"/>
    <p:sldId id="375" r:id="rId66"/>
    <p:sldId id="342" r:id="rId67"/>
    <p:sldId id="343" r:id="rId68"/>
    <p:sldId id="352" r:id="rId69"/>
    <p:sldId id="376" r:id="rId70"/>
    <p:sldId id="344" r:id="rId7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7C30C-A31A-43D5-8FDD-84F47F84051B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7440C-8570-4D4C-BB2A-C974737A40E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36351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7440C-8570-4D4C-BB2A-C974737A40ED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60559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7440C-8570-4D4C-BB2A-C974737A40ED}" type="slidenum">
              <a:rPr lang="tr-TR" smtClean="0"/>
              <a:pPr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48847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53693966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88951057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02022724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74670088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50550054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30262173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0783144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05634127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94237353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53770047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3662116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F77E6-3A08-4D19-B5A4-7F07A11DDE12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E4066-696A-4158-8613-6D123C049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1862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5dPn572M5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b="1" dirty="0" err="1" smtClean="0">
                <a:solidFill>
                  <a:srgbClr val="C00000"/>
                </a:solidFill>
              </a:rPr>
              <a:t>Sinaptik</a:t>
            </a:r>
            <a:r>
              <a:rPr lang="tr-TR" b="1" dirty="0" smtClean="0">
                <a:solidFill>
                  <a:srgbClr val="C00000"/>
                </a:solidFill>
              </a:rPr>
              <a:t> Hücre Adezyonunun Moleküler Temeli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Doç. Dr. Güvem Gümüş Akay</a:t>
            </a:r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2736260" y="6356350"/>
            <a:ext cx="3752056" cy="365125"/>
          </a:xfrm>
        </p:spPr>
        <p:txBody>
          <a:bodyPr/>
          <a:lstStyle/>
          <a:p>
            <a:r>
              <a:rPr lang="tr-TR" dirty="0" smtClean="0"/>
              <a:t>Ank. </a:t>
            </a:r>
            <a:r>
              <a:rPr lang="tr-TR" dirty="0" err="1" smtClean="0"/>
              <a:t>Üniv</a:t>
            </a:r>
            <a:r>
              <a:rPr lang="tr-TR" dirty="0" smtClean="0"/>
              <a:t>. </a:t>
            </a:r>
            <a:r>
              <a:rPr lang="tr-TR" dirty="0" err="1" smtClean="0"/>
              <a:t>Disiplinlerarası</a:t>
            </a:r>
            <a:r>
              <a:rPr lang="tr-TR" dirty="0" smtClean="0"/>
              <a:t> Sinirbilim Doktora Programı/                                                 </a:t>
            </a:r>
            <a:r>
              <a:rPr lang="tr-TR" dirty="0" err="1" smtClean="0"/>
              <a:t>Sinapsların</a:t>
            </a:r>
            <a:r>
              <a:rPr lang="tr-TR" dirty="0" smtClean="0"/>
              <a:t> Moleküler </a:t>
            </a:r>
            <a:r>
              <a:rPr lang="tr-TR" dirty="0" err="1" smtClean="0"/>
              <a:t>Nörobiyolojisi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220052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https://www.youtube.com/watch?v=S5dPn572M5o</a:t>
            </a: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6437168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Organizmanın yaşamı boyunca </a:t>
            </a:r>
            <a:r>
              <a:rPr lang="tr-TR" dirty="0" err="1" smtClean="0"/>
              <a:t>sinapslar</a:t>
            </a:r>
            <a:r>
              <a:rPr lang="tr-TR" dirty="0" smtClean="0"/>
              <a:t> oluşturulmaya ve elimine edilmeye devam eder.</a:t>
            </a:r>
          </a:p>
          <a:p>
            <a:r>
              <a:rPr lang="tr-TR" dirty="0" err="1" smtClean="0"/>
              <a:t>Sinapsların</a:t>
            </a:r>
            <a:r>
              <a:rPr lang="tr-TR" dirty="0" smtClean="0"/>
              <a:t> oluşması ve elimine edilmesi, omurgalı beyninin </a:t>
            </a:r>
            <a:r>
              <a:rPr lang="tr-TR" dirty="0" err="1" smtClean="0"/>
              <a:t>maturasyonun</a:t>
            </a:r>
            <a:r>
              <a:rPr lang="tr-TR" dirty="0" smtClean="0"/>
              <a:t> gerçekleştiği </a:t>
            </a:r>
            <a:r>
              <a:rPr lang="tr-TR" dirty="0" err="1" smtClean="0"/>
              <a:t>postnatal</a:t>
            </a:r>
            <a:r>
              <a:rPr lang="tr-TR" dirty="0" smtClean="0"/>
              <a:t> dönemde en aktif olarak gözlenir.</a:t>
            </a:r>
          </a:p>
          <a:p>
            <a:r>
              <a:rPr lang="tr-TR" dirty="0" smtClean="0"/>
              <a:t>Öğrenme ve bellek süreçlerinde rol oynamaya devam eder.</a:t>
            </a:r>
          </a:p>
          <a:p>
            <a:r>
              <a:rPr lang="tr-TR" dirty="0" err="1" smtClean="0"/>
              <a:t>Rejenerasyon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11786761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Sinaptik</a:t>
            </a:r>
            <a:r>
              <a:rPr lang="tr-TR" b="1" dirty="0" smtClean="0">
                <a:solidFill>
                  <a:srgbClr val="C00000"/>
                </a:solidFill>
              </a:rPr>
              <a:t> Adezyon Molekülleri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15200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Sinaptik</a:t>
            </a:r>
            <a:r>
              <a:rPr lang="tr-TR" dirty="0" smtClean="0"/>
              <a:t> yarığı geçen (kat eden) proteinlerin tümüne topluca verilen isimdir.</a:t>
            </a:r>
          </a:p>
          <a:p>
            <a:r>
              <a:rPr lang="tr-TR" dirty="0" smtClean="0"/>
              <a:t>Sadece hücre adezyonunda rol oynamazlar</a:t>
            </a:r>
          </a:p>
          <a:p>
            <a:r>
              <a:rPr lang="tr-TR" dirty="0" smtClean="0"/>
              <a:t>Hücreler arası trans-</a:t>
            </a:r>
            <a:r>
              <a:rPr lang="tr-TR" dirty="0" err="1" smtClean="0"/>
              <a:t>sinaptik</a:t>
            </a:r>
            <a:r>
              <a:rPr lang="tr-TR" dirty="0" smtClean="0"/>
              <a:t> iletişimde de son derece önemlidirler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496869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Hücre Adezyon Molekülleri (</a:t>
            </a:r>
            <a:r>
              <a:rPr lang="tr-TR" b="1" dirty="0" err="1" smtClean="0">
                <a:solidFill>
                  <a:srgbClr val="C00000"/>
                </a:solidFill>
              </a:rPr>
              <a:t>CAMler</a:t>
            </a:r>
            <a:r>
              <a:rPr lang="tr-TR" b="1" dirty="0" smtClean="0">
                <a:solidFill>
                  <a:srgbClr val="C00000"/>
                </a:solidFill>
              </a:rPr>
              <a:t>)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Hücrelerin birbirlerini tanıması</a:t>
            </a:r>
          </a:p>
          <a:p>
            <a:r>
              <a:rPr lang="tr-TR" dirty="0" err="1" smtClean="0"/>
              <a:t>Sinaptik</a:t>
            </a:r>
            <a:r>
              <a:rPr lang="tr-TR" dirty="0" smtClean="0"/>
              <a:t> temas bölgelerinin stabilizasyonu için mekanik destek oluşturma</a:t>
            </a:r>
          </a:p>
          <a:p>
            <a:r>
              <a:rPr lang="tr-TR" dirty="0" smtClean="0"/>
              <a:t>Sinyal molekülleri, NT reseptörleri ve </a:t>
            </a:r>
            <a:r>
              <a:rPr lang="tr-TR" dirty="0" err="1" smtClean="0"/>
              <a:t>aktin</a:t>
            </a:r>
            <a:r>
              <a:rPr lang="tr-TR" dirty="0" smtClean="0"/>
              <a:t> hücre iskeleti gibi yapıların kurulumunu sağlayarak </a:t>
            </a:r>
            <a:r>
              <a:rPr lang="tr-TR" dirty="0" err="1" smtClean="0"/>
              <a:t>sinaps</a:t>
            </a:r>
            <a:r>
              <a:rPr lang="tr-TR" dirty="0" smtClean="0"/>
              <a:t> organizasyonunu sağlama</a:t>
            </a:r>
          </a:p>
          <a:p>
            <a:r>
              <a:rPr lang="tr-TR" dirty="0" smtClean="0"/>
              <a:t>Sadece fiziksel adezyonda rol oynamazlar</a:t>
            </a:r>
          </a:p>
          <a:p>
            <a:r>
              <a:rPr lang="tr-TR" dirty="0" smtClean="0"/>
              <a:t>Aktivite-bağımlı olarak </a:t>
            </a:r>
            <a:r>
              <a:rPr lang="tr-TR" dirty="0" err="1" smtClean="0"/>
              <a:t>sinaps</a:t>
            </a:r>
            <a:r>
              <a:rPr lang="tr-TR" dirty="0" smtClean="0"/>
              <a:t> oluşumu, diken morfolojisi ve </a:t>
            </a:r>
            <a:r>
              <a:rPr lang="tr-TR" dirty="0" err="1" smtClean="0"/>
              <a:t>sinaptik</a:t>
            </a:r>
            <a:r>
              <a:rPr lang="tr-TR" dirty="0" smtClean="0"/>
              <a:t> reseptör fonksiyonunu da kontrol ederler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960119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0070C0"/>
                </a:solidFill>
              </a:rPr>
              <a:t>Bir molekülün </a:t>
            </a:r>
            <a:r>
              <a:rPr lang="tr-TR" b="1" dirty="0" err="1" smtClean="0">
                <a:solidFill>
                  <a:srgbClr val="0070C0"/>
                </a:solidFill>
              </a:rPr>
              <a:t>sinaptik</a:t>
            </a:r>
            <a:r>
              <a:rPr lang="tr-TR" b="1" dirty="0" smtClean="0">
                <a:solidFill>
                  <a:srgbClr val="0070C0"/>
                </a:solidFill>
              </a:rPr>
              <a:t> adezyon molekülü olabilmesi için: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/>
          <a:lstStyle/>
          <a:p>
            <a:r>
              <a:rPr lang="tr-TR" dirty="0" smtClean="0"/>
              <a:t>Gelişimin bir veya daha fazla evresinde </a:t>
            </a:r>
            <a:r>
              <a:rPr lang="tr-TR" dirty="0" err="1" smtClean="0"/>
              <a:t>sinapslarda</a:t>
            </a:r>
            <a:r>
              <a:rPr lang="tr-TR" dirty="0" smtClean="0"/>
              <a:t> lokalize olmalı</a:t>
            </a:r>
          </a:p>
          <a:p>
            <a:r>
              <a:rPr lang="tr-TR" dirty="0" smtClean="0"/>
              <a:t>Hücre-hücre etkileşiminde işlev görmeli</a:t>
            </a:r>
          </a:p>
          <a:p>
            <a:r>
              <a:rPr lang="tr-TR" dirty="0" smtClean="0"/>
              <a:t>Ekspresyonlarının artması ve/veya azalması </a:t>
            </a:r>
            <a:r>
              <a:rPr lang="tr-TR" dirty="0" err="1" smtClean="0"/>
              <a:t>sinaps</a:t>
            </a:r>
            <a:r>
              <a:rPr lang="tr-TR" dirty="0" smtClean="0"/>
              <a:t> oluşumu ve/veya fonksiyonunu etkilemeli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105545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9275" y="274638"/>
            <a:ext cx="9144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 err="1" smtClean="0">
                <a:solidFill>
                  <a:srgbClr val="C00000"/>
                </a:solidFill>
              </a:rPr>
              <a:t>Sinaps</a:t>
            </a:r>
            <a:r>
              <a:rPr lang="tr-TR" b="1" dirty="0" smtClean="0">
                <a:solidFill>
                  <a:srgbClr val="C00000"/>
                </a:solidFill>
              </a:rPr>
              <a:t> oluşumu çok basamaklı bir süreçtir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 err="1" smtClean="0"/>
              <a:t>Sinaptik</a:t>
            </a:r>
            <a:r>
              <a:rPr lang="tr-TR" dirty="0" smtClean="0"/>
              <a:t> temasların kurulumu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Pre</a:t>
            </a:r>
            <a:r>
              <a:rPr lang="tr-TR" dirty="0" smtClean="0"/>
              <a:t>- ve post </a:t>
            </a:r>
            <a:r>
              <a:rPr lang="tr-TR" dirty="0" err="1" smtClean="0"/>
              <a:t>sinaptik</a:t>
            </a:r>
            <a:r>
              <a:rPr lang="tr-TR" dirty="0" smtClean="0"/>
              <a:t> yapıların tesis edilmesi</a:t>
            </a:r>
          </a:p>
          <a:p>
            <a:pPr marL="514350" indent="-514350">
              <a:buAutoNum type="arabicPeriod"/>
            </a:pPr>
            <a:r>
              <a:rPr lang="tr-TR" dirty="0" smtClean="0"/>
              <a:t>Yeni oluşmuş </a:t>
            </a:r>
            <a:r>
              <a:rPr lang="tr-TR" dirty="0" err="1" smtClean="0"/>
              <a:t>sinapsların</a:t>
            </a:r>
            <a:r>
              <a:rPr lang="tr-TR" dirty="0" smtClean="0"/>
              <a:t> işlevsel özelliklerini kazanması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Sinaptik</a:t>
            </a:r>
            <a:r>
              <a:rPr lang="tr-TR" dirty="0" smtClean="0"/>
              <a:t> </a:t>
            </a:r>
            <a:r>
              <a:rPr lang="tr-TR" dirty="0" err="1" smtClean="0"/>
              <a:t>plastisitenin</a:t>
            </a:r>
            <a:r>
              <a:rPr lang="tr-TR" dirty="0" smtClean="0"/>
              <a:t> gözlenmesi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729513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1. Temas Bölgelerinin Kurulması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Oluşacak yeni </a:t>
            </a:r>
            <a:r>
              <a:rPr lang="tr-TR" dirty="0" err="1" smtClean="0"/>
              <a:t>sinaps</a:t>
            </a:r>
            <a:r>
              <a:rPr lang="tr-TR" dirty="0" smtClean="0"/>
              <a:t> bölgelerinde </a:t>
            </a:r>
            <a:r>
              <a:rPr lang="tr-TR" dirty="0" err="1" smtClean="0"/>
              <a:t>pre</a:t>
            </a:r>
            <a:r>
              <a:rPr lang="tr-TR" dirty="0" smtClean="0"/>
              <a:t>- ve </a:t>
            </a:r>
            <a:r>
              <a:rPr lang="tr-TR" dirty="0" err="1" smtClean="0"/>
              <a:t>postsinaptik</a:t>
            </a:r>
            <a:r>
              <a:rPr lang="tr-TR" dirty="0" smtClean="0"/>
              <a:t> nöronların birbirini tanıması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837348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2. Moleküler Kurulum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643192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Sinaptik</a:t>
            </a:r>
            <a:r>
              <a:rPr lang="tr-TR" dirty="0" smtClean="0"/>
              <a:t> veziküllerin aktif zona yönlendirilmesi</a:t>
            </a:r>
          </a:p>
          <a:p>
            <a:r>
              <a:rPr lang="tr-TR" dirty="0" err="1" smtClean="0"/>
              <a:t>Postsinaptik</a:t>
            </a:r>
            <a:r>
              <a:rPr lang="tr-TR" dirty="0" smtClean="0"/>
              <a:t> </a:t>
            </a:r>
            <a:r>
              <a:rPr lang="tr-TR" dirty="0" err="1" smtClean="0"/>
              <a:t>dansite</a:t>
            </a:r>
            <a:r>
              <a:rPr lang="tr-TR" dirty="0" smtClean="0"/>
              <a:t> elemanlarının oluşmakta olan </a:t>
            </a:r>
            <a:r>
              <a:rPr lang="tr-TR" dirty="0" err="1" smtClean="0"/>
              <a:t>sinaptik</a:t>
            </a:r>
            <a:r>
              <a:rPr lang="tr-TR" dirty="0" smtClean="0"/>
              <a:t> temas bölgesine yönlendirilmesi</a:t>
            </a:r>
          </a:p>
          <a:p>
            <a:r>
              <a:rPr lang="tr-TR" dirty="0" smtClean="0"/>
              <a:t>Anatomik olarak </a:t>
            </a:r>
            <a:r>
              <a:rPr lang="tr-TR" dirty="0" err="1" smtClean="0"/>
              <a:t>ayırdedilebilir</a:t>
            </a:r>
            <a:r>
              <a:rPr lang="tr-TR" dirty="0" smtClean="0"/>
              <a:t> </a:t>
            </a:r>
            <a:r>
              <a:rPr lang="tr-TR" dirty="0" err="1" smtClean="0"/>
              <a:t>sinaps</a:t>
            </a:r>
            <a:r>
              <a:rPr lang="tr-TR" dirty="0" smtClean="0"/>
              <a:t> yapısının oluşması</a:t>
            </a:r>
          </a:p>
          <a:p>
            <a:r>
              <a:rPr lang="tr-TR" dirty="0" smtClean="0"/>
              <a:t>Bu aşamana henüz fonksiyonel değil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059977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3. Fonksiyonun belirlenmesi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r>
              <a:rPr lang="tr-TR" dirty="0" err="1" smtClean="0"/>
              <a:t>Sinapsların</a:t>
            </a:r>
            <a:r>
              <a:rPr lang="tr-TR" dirty="0" smtClean="0"/>
              <a:t> fonksiyon kazanması kendi moleküler bileşenlerinin organizasyonu ile gerçekleşir.</a:t>
            </a:r>
          </a:p>
          <a:p>
            <a:r>
              <a:rPr lang="tr-TR" dirty="0" err="1" smtClean="0"/>
              <a:t>Sinapsa</a:t>
            </a:r>
            <a:r>
              <a:rPr lang="tr-TR" dirty="0" smtClean="0"/>
              <a:t> spesifik özellikler katar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71024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Tüm bu süreçler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Hücre adezyon moleküllerini gerektirir</a:t>
            </a:r>
          </a:p>
          <a:p>
            <a:r>
              <a:rPr lang="tr-TR" dirty="0" smtClean="0"/>
              <a:t>Bir dizi spesifik protein-protein etkileşimleri aracılığı ile gerçekleşir</a:t>
            </a:r>
          </a:p>
          <a:p>
            <a:r>
              <a:rPr lang="tr-TR" dirty="0" smtClean="0"/>
              <a:t>Aktivite bağımlıdır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453596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err="1" smtClean="0">
                <a:solidFill>
                  <a:srgbClr val="C00000"/>
                </a:solidFill>
              </a:rPr>
              <a:t>Sinaptik</a:t>
            </a:r>
            <a:r>
              <a:rPr lang="tr-TR" b="1" dirty="0" smtClean="0">
                <a:solidFill>
                  <a:srgbClr val="C00000"/>
                </a:solidFill>
              </a:rPr>
              <a:t> bağlantılar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859216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Sinir sisteminin gelişimi sırasında akson </a:t>
            </a:r>
            <a:r>
              <a:rPr lang="tr-TR" dirty="0" err="1" smtClean="0"/>
              <a:t>pathfinding’i</a:t>
            </a:r>
            <a:r>
              <a:rPr lang="tr-TR" dirty="0" smtClean="0"/>
              <a:t> takiben oluşturulur.</a:t>
            </a:r>
          </a:p>
          <a:p>
            <a:r>
              <a:rPr lang="tr-TR" dirty="0" smtClean="0"/>
              <a:t>Spesifik hücre adezyon molekülleri (</a:t>
            </a:r>
            <a:r>
              <a:rPr lang="tr-TR" dirty="0" err="1" smtClean="0"/>
              <a:t>CAMler</a:t>
            </a:r>
            <a:r>
              <a:rPr lang="tr-TR" dirty="0" smtClean="0"/>
              <a:t>) </a:t>
            </a:r>
            <a:r>
              <a:rPr lang="tr-TR" dirty="0" err="1" smtClean="0"/>
              <a:t>pre</a:t>
            </a:r>
            <a:r>
              <a:rPr lang="tr-TR" dirty="0" smtClean="0"/>
              <a:t>- ve </a:t>
            </a:r>
            <a:r>
              <a:rPr lang="tr-TR" dirty="0" err="1" smtClean="0"/>
              <a:t>postsinaptik</a:t>
            </a:r>
            <a:r>
              <a:rPr lang="tr-TR" dirty="0" smtClean="0"/>
              <a:t> bölgelerde birikir.</a:t>
            </a:r>
          </a:p>
          <a:p>
            <a:r>
              <a:rPr lang="tr-TR" dirty="0" smtClean="0"/>
              <a:t>Bu moleküller hücre içi ve hücre dışı iskele proteinleri ile etkileşerek </a:t>
            </a:r>
            <a:r>
              <a:rPr lang="tr-TR" dirty="0" err="1" smtClean="0"/>
              <a:t>sinaptik</a:t>
            </a:r>
            <a:r>
              <a:rPr lang="tr-TR" dirty="0" smtClean="0"/>
              <a:t> farklılaşmayı başlatır.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781046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467544" y="4800600"/>
            <a:ext cx="8352928" cy="566738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rgbClr val="0070C0"/>
                </a:solidFill>
              </a:rPr>
              <a:t>SİNAPTİK HÜCRE ADEZYONUNUN YAPI TAŞLARI: </a:t>
            </a:r>
            <a:r>
              <a:rPr lang="tr-TR" sz="3200" dirty="0"/>
              <a:t>Domainler, Özellikleri ve Fonksiyonları</a:t>
            </a:r>
          </a:p>
        </p:txBody>
      </p:sp>
      <p:sp>
        <p:nvSpPr>
          <p:cNvPr id="6" name="Metin Yer Tutucusu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Resim Yer Tutucusu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xmlns="" val="9975733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tr-TR" dirty="0" err="1" smtClean="0"/>
              <a:t>Sinaptik</a:t>
            </a:r>
            <a:r>
              <a:rPr lang="tr-TR" dirty="0" smtClean="0"/>
              <a:t> adezyon molekülleri, kimyasal </a:t>
            </a:r>
            <a:r>
              <a:rPr lang="tr-TR" dirty="0" err="1" smtClean="0"/>
              <a:t>sinapsların</a:t>
            </a:r>
            <a:r>
              <a:rPr lang="tr-TR" dirty="0" smtClean="0"/>
              <a:t> tanınması, moleküler kurulumu ve özelleşmesinde rol oynamak üzere çok farklı tipte protein moleküllerini içerir.</a:t>
            </a:r>
          </a:p>
          <a:p>
            <a:r>
              <a:rPr lang="tr-TR" dirty="0" err="1" smtClean="0"/>
              <a:t>Adheziv</a:t>
            </a:r>
            <a:r>
              <a:rPr lang="tr-TR" dirty="0" smtClean="0"/>
              <a:t> ve fonksiyonel özgüllükleri</a:t>
            </a:r>
          </a:p>
          <a:p>
            <a:pPr lvl="1"/>
            <a:r>
              <a:rPr lang="tr-TR" dirty="0" smtClean="0"/>
              <a:t>Sınırlı sayıda değişkenlik gösteren </a:t>
            </a:r>
            <a:r>
              <a:rPr lang="tr-TR" dirty="0" err="1" smtClean="0"/>
              <a:t>ekstraselüler</a:t>
            </a:r>
            <a:r>
              <a:rPr lang="tr-TR" dirty="0" smtClean="0"/>
              <a:t> domainlere bağlıdır.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821225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Domainler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Tekrarlayan birimler şeklindedir</a:t>
            </a:r>
          </a:p>
          <a:p>
            <a:pPr lvl="1"/>
            <a:r>
              <a:rPr lang="tr-TR" dirty="0" smtClean="0"/>
              <a:t>Olası etkileşim sayısını arttırır</a:t>
            </a:r>
          </a:p>
          <a:p>
            <a:pPr lvl="1"/>
            <a:r>
              <a:rPr lang="tr-TR" dirty="0" err="1" smtClean="0"/>
              <a:t>Sinaptik</a:t>
            </a:r>
            <a:r>
              <a:rPr lang="tr-TR" dirty="0" smtClean="0"/>
              <a:t> yarığın içine doğru çıkıntı yapmasına veya yarık boyunca uzanmasına olanak sağlar</a:t>
            </a:r>
          </a:p>
          <a:p>
            <a:pPr lvl="1"/>
            <a:r>
              <a:rPr lang="tr-TR" dirty="0" smtClean="0"/>
              <a:t>Mekanik destek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866398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1. </a:t>
            </a:r>
            <a:r>
              <a:rPr lang="tr-TR" b="1" dirty="0" err="1" smtClean="0">
                <a:solidFill>
                  <a:srgbClr val="C00000"/>
                </a:solidFill>
              </a:rPr>
              <a:t>İmmunoglobulin</a:t>
            </a:r>
            <a:r>
              <a:rPr lang="tr-TR" b="1" dirty="0" smtClean="0">
                <a:solidFill>
                  <a:srgbClr val="C00000"/>
                </a:solidFill>
              </a:rPr>
              <a:t>- (</a:t>
            </a:r>
            <a:r>
              <a:rPr lang="tr-TR" b="1" dirty="0" err="1" smtClean="0">
                <a:solidFill>
                  <a:srgbClr val="C00000"/>
                </a:solidFill>
              </a:rPr>
              <a:t>Ig</a:t>
            </a:r>
            <a:r>
              <a:rPr lang="tr-TR" b="1" dirty="0" smtClean="0">
                <a:solidFill>
                  <a:srgbClr val="C00000"/>
                </a:solidFill>
              </a:rPr>
              <a:t>-) domainleri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79512" y="1556792"/>
            <a:ext cx="8208912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Sıklıkla diğer </a:t>
            </a:r>
            <a:r>
              <a:rPr lang="tr-TR" dirty="0" err="1" smtClean="0"/>
              <a:t>Ig</a:t>
            </a:r>
            <a:r>
              <a:rPr lang="tr-TR" dirty="0" smtClean="0"/>
              <a:t>-domainlerine bağlanan ve hayvanlara özgü </a:t>
            </a:r>
            <a:r>
              <a:rPr lang="tr-TR" dirty="0" err="1" smtClean="0"/>
              <a:t>CAM’leridir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Homo- veya </a:t>
            </a:r>
            <a:r>
              <a:rPr lang="tr-TR" dirty="0" err="1" smtClean="0"/>
              <a:t>heterofilik</a:t>
            </a:r>
            <a:r>
              <a:rPr lang="tr-TR" dirty="0" smtClean="0"/>
              <a:t> kompleksler oluştururlar</a:t>
            </a:r>
          </a:p>
          <a:p>
            <a:r>
              <a:rPr lang="tr-TR" dirty="0" smtClean="0"/>
              <a:t>Çoğunlukla </a:t>
            </a:r>
            <a:r>
              <a:rPr lang="tr-TR" dirty="0" err="1" smtClean="0"/>
              <a:t>disülfit</a:t>
            </a:r>
            <a:r>
              <a:rPr lang="tr-TR" dirty="0" smtClean="0"/>
              <a:t> bağları ile stabilize edilen </a:t>
            </a:r>
            <a:r>
              <a:rPr lang="el-GR" dirty="0" smtClean="0"/>
              <a:t>β</a:t>
            </a:r>
            <a:r>
              <a:rPr lang="tr-TR" dirty="0" smtClean="0"/>
              <a:t>-sandviç motifi içerir</a:t>
            </a:r>
          </a:p>
          <a:p>
            <a:r>
              <a:rPr lang="tr-TR" dirty="0" err="1" smtClean="0"/>
              <a:t>Ig</a:t>
            </a:r>
            <a:r>
              <a:rPr lang="tr-TR" dirty="0" smtClean="0"/>
              <a:t>-domain içeren pek çok hücre adezyon molekülü aynı zamanda benzer  </a:t>
            </a:r>
            <a:r>
              <a:rPr lang="el-GR" dirty="0" smtClean="0"/>
              <a:t>β</a:t>
            </a:r>
            <a:r>
              <a:rPr lang="tr-TR" dirty="0" smtClean="0"/>
              <a:t>- sandviç katlanmasına sahip </a:t>
            </a:r>
            <a:r>
              <a:rPr lang="tr-TR" dirty="0" err="1" smtClean="0"/>
              <a:t>FnIII</a:t>
            </a:r>
            <a:r>
              <a:rPr lang="tr-TR" dirty="0" smtClean="0"/>
              <a:t> domaini de içerir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229254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2. Kaderin domainleri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Tüm-</a:t>
            </a:r>
            <a:r>
              <a:rPr lang="el-GR" dirty="0"/>
              <a:t> β</a:t>
            </a:r>
            <a:r>
              <a:rPr lang="tr-TR" dirty="0" smtClean="0"/>
              <a:t> katlanması ile karakterizedir</a:t>
            </a:r>
          </a:p>
          <a:p>
            <a:r>
              <a:rPr lang="tr-TR" dirty="0" smtClean="0"/>
              <a:t>Proteinde her zaman, 2-3 Ca</a:t>
            </a:r>
            <a:r>
              <a:rPr lang="tr-TR" baseline="30000" dirty="0" smtClean="0"/>
              <a:t>2+</a:t>
            </a:r>
            <a:r>
              <a:rPr lang="tr-TR" dirty="0" smtClean="0"/>
              <a:t> iyonu </a:t>
            </a:r>
            <a:r>
              <a:rPr lang="tr-TR" dirty="0" err="1" smtClean="0"/>
              <a:t>bağlayanan</a:t>
            </a:r>
            <a:r>
              <a:rPr lang="tr-TR" dirty="0" smtClean="0"/>
              <a:t> bir bağlayıcı ile bağlanmış, çok sayıda kopya şeklinde bulunur.</a:t>
            </a:r>
          </a:p>
          <a:p>
            <a:r>
              <a:rPr lang="tr-TR" dirty="0" err="1" smtClean="0"/>
              <a:t>Ekstraselüler</a:t>
            </a:r>
            <a:r>
              <a:rPr lang="tr-TR" dirty="0" smtClean="0"/>
              <a:t> kaderin domainlerinde tipik kavislenmeye neden olur</a:t>
            </a:r>
          </a:p>
          <a:p>
            <a:r>
              <a:rPr lang="tr-TR" dirty="0" smtClean="0"/>
              <a:t>Kaderin aracılı etkileşimler Ca</a:t>
            </a:r>
            <a:r>
              <a:rPr lang="tr-TR" baseline="30000" dirty="0" smtClean="0"/>
              <a:t>2+ </a:t>
            </a:r>
            <a:r>
              <a:rPr lang="tr-TR" dirty="0" smtClean="0"/>
              <a:t>bağımlıdır</a:t>
            </a:r>
          </a:p>
          <a:p>
            <a:r>
              <a:rPr lang="tr-TR" dirty="0" smtClean="0"/>
              <a:t>Çoğunlukla </a:t>
            </a:r>
            <a:r>
              <a:rPr lang="tr-TR" dirty="0" err="1" smtClean="0"/>
              <a:t>homofiliktir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677179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solidFill>
                  <a:srgbClr val="C00000"/>
                </a:solidFill>
              </a:rPr>
              <a:t>3. </a:t>
            </a:r>
            <a:r>
              <a:rPr lang="tr-TR" sz="3600" b="1" dirty="0" err="1" smtClean="0">
                <a:solidFill>
                  <a:srgbClr val="C00000"/>
                </a:solidFill>
              </a:rPr>
              <a:t>Lamin</a:t>
            </a:r>
            <a:r>
              <a:rPr lang="tr-TR" sz="3600" b="1" dirty="0" smtClean="0">
                <a:solidFill>
                  <a:srgbClr val="C00000"/>
                </a:solidFill>
              </a:rPr>
              <a:t> A, </a:t>
            </a:r>
            <a:r>
              <a:rPr lang="tr-TR" sz="3600" b="1" dirty="0" err="1" smtClean="0">
                <a:solidFill>
                  <a:srgbClr val="C00000"/>
                </a:solidFill>
              </a:rPr>
              <a:t>Neurexin</a:t>
            </a:r>
            <a:r>
              <a:rPr lang="tr-TR" sz="3600" b="1" dirty="0" smtClean="0">
                <a:solidFill>
                  <a:srgbClr val="C00000"/>
                </a:solidFill>
              </a:rPr>
              <a:t> ve Seks hormonu bağlanma protein (LNS) domainleri </a:t>
            </a:r>
            <a:endParaRPr lang="tr-TR" sz="3600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23528" y="2029763"/>
            <a:ext cx="8208912" cy="4813995"/>
          </a:xfrm>
        </p:spPr>
        <p:txBody>
          <a:bodyPr>
            <a:noAutofit/>
          </a:bodyPr>
          <a:lstStyle/>
          <a:p>
            <a:r>
              <a:rPr lang="tr-TR" sz="3200" dirty="0" err="1" smtClean="0"/>
              <a:t>Laminin</a:t>
            </a:r>
            <a:r>
              <a:rPr lang="tr-TR" sz="3200" dirty="0" smtClean="0"/>
              <a:t> G-benzeri  </a:t>
            </a:r>
            <a:r>
              <a:rPr lang="tr-TR" sz="3200" dirty="0" smtClean="0"/>
              <a:t>LG-</a:t>
            </a:r>
            <a:r>
              <a:rPr lang="tr-TR" sz="3200" dirty="0" err="1" smtClean="0"/>
              <a:t>domainleri</a:t>
            </a:r>
            <a:r>
              <a:rPr lang="tr-TR" sz="3200" dirty="0" smtClean="0"/>
              <a:t> </a:t>
            </a:r>
            <a:r>
              <a:rPr lang="tr-TR" sz="3200" dirty="0" smtClean="0"/>
              <a:t>olarak da bilinir.</a:t>
            </a:r>
          </a:p>
          <a:p>
            <a:r>
              <a:rPr lang="tr-TR" sz="3200" dirty="0" smtClean="0"/>
              <a:t>Değişken kenarında korunmuş Ca</a:t>
            </a:r>
            <a:r>
              <a:rPr lang="tr-TR" sz="3200" baseline="30000" dirty="0" smtClean="0"/>
              <a:t>2+ </a:t>
            </a:r>
            <a:r>
              <a:rPr lang="tr-TR" sz="3200" dirty="0" smtClean="0"/>
              <a:t>bağlanma bölgesi içeren </a:t>
            </a:r>
            <a:r>
              <a:rPr lang="tr-TR" sz="3200" dirty="0" err="1" smtClean="0"/>
              <a:t>Lektin</a:t>
            </a:r>
            <a:r>
              <a:rPr lang="tr-TR" sz="3200" dirty="0" smtClean="0"/>
              <a:t>-benzeri </a:t>
            </a:r>
            <a:r>
              <a:rPr lang="el-GR" sz="3200" dirty="0" smtClean="0"/>
              <a:t>β</a:t>
            </a:r>
            <a:r>
              <a:rPr lang="tr-TR" sz="3200" dirty="0" smtClean="0"/>
              <a:t>-</a:t>
            </a:r>
            <a:r>
              <a:rPr lang="tr-TR" sz="3200" dirty="0" err="1" smtClean="0"/>
              <a:t>sandviç’ten</a:t>
            </a:r>
            <a:r>
              <a:rPr lang="tr-TR" sz="3200" dirty="0" smtClean="0"/>
              <a:t> oluşur.</a:t>
            </a:r>
          </a:p>
        </p:txBody>
      </p:sp>
    </p:spTree>
    <p:extLst>
      <p:ext uri="{BB962C8B-B14F-4D97-AF65-F5344CB8AC3E}">
        <p14:creationId xmlns:p14="http://schemas.microsoft.com/office/powerpoint/2010/main" xmlns="" val="31304516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67544" y="1135285"/>
            <a:ext cx="7920880" cy="4525963"/>
          </a:xfrm>
        </p:spPr>
        <p:txBody>
          <a:bodyPr>
            <a:normAutofit/>
          </a:bodyPr>
          <a:lstStyle/>
          <a:p>
            <a:r>
              <a:rPr lang="el-GR" dirty="0"/>
              <a:t>α</a:t>
            </a:r>
            <a:r>
              <a:rPr lang="tr-TR" dirty="0"/>
              <a:t>-</a:t>
            </a:r>
            <a:r>
              <a:rPr lang="tr-TR" dirty="0" err="1"/>
              <a:t>Nöreksinlerde</a:t>
            </a:r>
            <a:r>
              <a:rPr lang="tr-TR" dirty="0"/>
              <a:t> ve </a:t>
            </a:r>
            <a:r>
              <a:rPr lang="tr-TR" dirty="0" err="1"/>
              <a:t>Nöreksin</a:t>
            </a:r>
            <a:r>
              <a:rPr lang="tr-TR" dirty="0"/>
              <a:t>-ilişkili CASPR proteinlerinde birkaç adet </a:t>
            </a:r>
            <a:r>
              <a:rPr lang="tr-TR" dirty="0" smtClean="0"/>
              <a:t>LNS </a:t>
            </a:r>
            <a:r>
              <a:rPr lang="tr-TR" dirty="0"/>
              <a:t>domaini seri halinde bulunur</a:t>
            </a:r>
          </a:p>
          <a:p>
            <a:r>
              <a:rPr lang="tr-TR" dirty="0"/>
              <a:t>Bu domainler çoğunlukla </a:t>
            </a:r>
            <a:r>
              <a:rPr lang="tr-TR" dirty="0" err="1"/>
              <a:t>rijit</a:t>
            </a:r>
            <a:r>
              <a:rPr lang="tr-TR" dirty="0"/>
              <a:t> EGF-benzeri domainler arasına serpiştirilmiştir.</a:t>
            </a:r>
          </a:p>
          <a:p>
            <a:r>
              <a:rPr lang="tr-TR" dirty="0"/>
              <a:t>Bu yapılanma nöreksin-1</a:t>
            </a:r>
            <a:r>
              <a:rPr lang="el-GR" dirty="0"/>
              <a:t> α</a:t>
            </a:r>
            <a:r>
              <a:rPr lang="tr-TR" dirty="0"/>
              <a:t>’ya iki menteşe bölgesine sahip L şeklini </a:t>
            </a:r>
            <a:r>
              <a:rPr lang="tr-TR" dirty="0" smtClean="0"/>
              <a:t>verir.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114883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4. </a:t>
            </a:r>
            <a:r>
              <a:rPr lang="tr-TR" b="1" dirty="0" err="1" smtClean="0">
                <a:solidFill>
                  <a:srgbClr val="C00000"/>
                </a:solidFill>
              </a:rPr>
              <a:t>Lösin</a:t>
            </a:r>
            <a:r>
              <a:rPr lang="tr-TR" b="1" dirty="0" smtClean="0">
                <a:solidFill>
                  <a:srgbClr val="C00000"/>
                </a:solidFill>
              </a:rPr>
              <a:t> zengin tekrarlar (</a:t>
            </a:r>
            <a:r>
              <a:rPr lang="tr-TR" b="1" dirty="0" err="1" smtClean="0">
                <a:solidFill>
                  <a:srgbClr val="C00000"/>
                </a:solidFill>
              </a:rPr>
              <a:t>LRRs</a:t>
            </a:r>
            <a:r>
              <a:rPr lang="tr-TR" b="1" dirty="0" smtClean="0">
                <a:solidFill>
                  <a:srgbClr val="C00000"/>
                </a:solidFill>
              </a:rPr>
              <a:t>)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95536" y="1340768"/>
            <a:ext cx="7992888" cy="4525963"/>
          </a:xfrm>
        </p:spPr>
        <p:txBody>
          <a:bodyPr>
            <a:noAutofit/>
          </a:bodyPr>
          <a:lstStyle/>
          <a:p>
            <a:r>
              <a:rPr lang="tr-TR" sz="2400" dirty="0" smtClean="0"/>
              <a:t>20-30 aminoasit uzunluğunda </a:t>
            </a:r>
            <a:r>
              <a:rPr lang="tr-TR" sz="2400" dirty="0" err="1" smtClean="0"/>
              <a:t>lösinden</a:t>
            </a:r>
            <a:r>
              <a:rPr lang="tr-TR" sz="2400" dirty="0" smtClean="0"/>
              <a:t> zengin dizi </a:t>
            </a:r>
            <a:r>
              <a:rPr lang="tr-TR" sz="2400" dirty="0" err="1" smtClean="0"/>
              <a:t>paternine</a:t>
            </a:r>
            <a:r>
              <a:rPr lang="tr-TR" sz="2400" dirty="0" smtClean="0"/>
              <a:t> sahip domainlerdir.</a:t>
            </a:r>
          </a:p>
          <a:p>
            <a:r>
              <a:rPr lang="tr-TR" sz="2400" dirty="0" smtClean="0"/>
              <a:t>Ardışık </a:t>
            </a:r>
            <a:r>
              <a:rPr lang="tr-TR" sz="2400" dirty="0" err="1" smtClean="0"/>
              <a:t>lösin</a:t>
            </a:r>
            <a:r>
              <a:rPr lang="tr-TR" sz="2400" dirty="0" smtClean="0"/>
              <a:t> tekrarlarının karakteristik amino ve </a:t>
            </a:r>
            <a:r>
              <a:rPr lang="tr-TR" sz="2400" dirty="0" err="1" smtClean="0"/>
              <a:t>karboksi</a:t>
            </a:r>
            <a:r>
              <a:rPr lang="tr-TR" sz="2400" dirty="0" smtClean="0"/>
              <a:t> uç motifleri bulunur.</a:t>
            </a:r>
          </a:p>
          <a:p>
            <a:r>
              <a:rPr lang="tr-TR" sz="2400" dirty="0" smtClean="0"/>
              <a:t>At nalı şeklinde katlanmış bir yapıya sahiptir.</a:t>
            </a:r>
          </a:p>
          <a:p>
            <a:r>
              <a:rPr lang="tr-TR" sz="2400" dirty="0" smtClean="0"/>
              <a:t>Stabilizasyonunda, yapısında bulunan </a:t>
            </a:r>
            <a:r>
              <a:rPr lang="tr-TR" sz="2400" dirty="0" err="1" smtClean="0"/>
              <a:t>lösin</a:t>
            </a:r>
            <a:r>
              <a:rPr lang="tr-TR" sz="2400" dirty="0" smtClean="0"/>
              <a:t> aminoasitlerinin </a:t>
            </a:r>
            <a:r>
              <a:rPr lang="tr-TR" sz="2400" dirty="0" err="1" smtClean="0"/>
              <a:t>hidrofobik</a:t>
            </a:r>
            <a:r>
              <a:rPr lang="tr-TR" sz="2400" dirty="0" smtClean="0"/>
              <a:t> etkileşimleri önemli rol oynar.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5166894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1835696" y="5445224"/>
            <a:ext cx="6552728" cy="566738"/>
          </a:xfrm>
        </p:spPr>
        <p:txBody>
          <a:bodyPr>
            <a:noAutofit/>
          </a:bodyPr>
          <a:lstStyle/>
          <a:p>
            <a:r>
              <a:rPr lang="tr-TR" sz="3200" dirty="0" smtClean="0"/>
              <a:t>SİNAPTİK ADEZYON MOLEKÜLLERİ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8561924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I. NÖREKSİNLER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571184" cy="4525963"/>
          </a:xfrm>
        </p:spPr>
        <p:txBody>
          <a:bodyPr>
            <a:normAutofit/>
          </a:bodyPr>
          <a:lstStyle/>
          <a:p>
            <a:r>
              <a:rPr lang="tr-TR" sz="3600" dirty="0" smtClean="0"/>
              <a:t>İlk olarak </a:t>
            </a:r>
            <a:r>
              <a:rPr lang="el-GR" sz="3600" dirty="0" smtClean="0"/>
              <a:t>α</a:t>
            </a:r>
            <a:r>
              <a:rPr lang="tr-TR" sz="3600" dirty="0" smtClean="0"/>
              <a:t>-</a:t>
            </a:r>
            <a:r>
              <a:rPr lang="tr-TR" sz="3600" dirty="0" err="1" smtClean="0"/>
              <a:t>latrotoksin</a:t>
            </a:r>
            <a:r>
              <a:rPr lang="tr-TR" sz="3600" dirty="0" smtClean="0"/>
              <a:t> için </a:t>
            </a:r>
            <a:r>
              <a:rPr lang="tr-TR" sz="3600" dirty="0" err="1" smtClean="0"/>
              <a:t>presinaptik</a:t>
            </a:r>
            <a:r>
              <a:rPr lang="tr-TR" sz="3600" dirty="0" smtClean="0"/>
              <a:t> reseptör olarak tanımlanmıştır</a:t>
            </a:r>
          </a:p>
          <a:p>
            <a:r>
              <a:rPr lang="tr-TR" sz="3600" dirty="0" smtClean="0"/>
              <a:t>Örümcek zehri olan alfa-</a:t>
            </a:r>
            <a:r>
              <a:rPr lang="tr-TR" sz="3600" dirty="0" err="1" smtClean="0"/>
              <a:t>latrotoksin</a:t>
            </a:r>
            <a:r>
              <a:rPr lang="tr-TR" sz="3600" dirty="0" smtClean="0"/>
              <a:t> çok yoğun </a:t>
            </a:r>
            <a:r>
              <a:rPr lang="tr-TR" sz="3600" dirty="0" err="1" smtClean="0"/>
              <a:t>sinaptik</a:t>
            </a:r>
            <a:r>
              <a:rPr lang="tr-TR" sz="3600" dirty="0" smtClean="0"/>
              <a:t> vezikül </a:t>
            </a:r>
            <a:r>
              <a:rPr lang="tr-TR" sz="3600" dirty="0" err="1" smtClean="0"/>
              <a:t>ekzositozuna</a:t>
            </a:r>
            <a:r>
              <a:rPr lang="tr-TR" sz="3600" dirty="0" smtClean="0"/>
              <a:t> neden olur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9892456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Sinapslar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>
          <a:xfrm>
            <a:off x="1187624" y="1600200"/>
            <a:ext cx="7499176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Asimetrik, hücreler arası bağlantı bölgeleri</a:t>
            </a:r>
          </a:p>
          <a:p>
            <a:r>
              <a:rPr lang="tr-TR" dirty="0" err="1" smtClean="0"/>
              <a:t>Nöronal</a:t>
            </a:r>
            <a:r>
              <a:rPr lang="tr-TR" dirty="0" smtClean="0"/>
              <a:t> iletimin temel yapısal birimleri</a:t>
            </a:r>
          </a:p>
          <a:p>
            <a:r>
              <a:rPr lang="tr-TR" dirty="0" err="1" smtClean="0"/>
              <a:t>Sinaptik</a:t>
            </a:r>
            <a:r>
              <a:rPr lang="tr-TR" dirty="0" smtClean="0"/>
              <a:t> yapıların doğru bir biçimde oluşturulması ve uygun bağlantı </a:t>
            </a:r>
            <a:r>
              <a:rPr lang="tr-TR" dirty="0" err="1" smtClean="0"/>
              <a:t>paternlerinin</a:t>
            </a:r>
            <a:r>
              <a:rPr lang="tr-TR" dirty="0" smtClean="0"/>
              <a:t> kurulması fonksiyonel </a:t>
            </a:r>
            <a:r>
              <a:rPr lang="tr-TR" dirty="0" err="1" smtClean="0"/>
              <a:t>nöronal</a:t>
            </a:r>
            <a:r>
              <a:rPr lang="tr-TR" dirty="0" smtClean="0"/>
              <a:t> devrelerin kurulması için son derece 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282639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err="1" smtClean="0">
                <a:solidFill>
                  <a:srgbClr val="C00000"/>
                </a:solidFill>
              </a:rPr>
              <a:t>Nöreksinler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79512" y="1700808"/>
            <a:ext cx="8136904" cy="4525963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Presinaptik</a:t>
            </a:r>
            <a:r>
              <a:rPr lang="tr-TR" sz="3200" dirty="0" smtClean="0"/>
              <a:t> tip I </a:t>
            </a:r>
            <a:r>
              <a:rPr lang="tr-TR" sz="3200" dirty="0" err="1" smtClean="0"/>
              <a:t>membran</a:t>
            </a:r>
            <a:r>
              <a:rPr lang="tr-TR" sz="3200" dirty="0" smtClean="0"/>
              <a:t> proteinleridir.</a:t>
            </a:r>
          </a:p>
          <a:p>
            <a:r>
              <a:rPr lang="tr-TR" sz="3200" dirty="0" smtClean="0"/>
              <a:t>Büyük bir </a:t>
            </a:r>
            <a:r>
              <a:rPr lang="tr-TR" sz="3200" dirty="0" err="1" smtClean="0"/>
              <a:t>ekstraselüler</a:t>
            </a:r>
            <a:r>
              <a:rPr lang="tr-TR" sz="3200" dirty="0" smtClean="0"/>
              <a:t> kısım ve kısa bir </a:t>
            </a:r>
            <a:r>
              <a:rPr lang="tr-TR" sz="3200" dirty="0" err="1" smtClean="0"/>
              <a:t>sitoplazmik</a:t>
            </a:r>
            <a:r>
              <a:rPr lang="tr-TR" sz="3200" dirty="0" smtClean="0"/>
              <a:t> kuyruk bölgesi içerirler.</a:t>
            </a:r>
          </a:p>
        </p:txBody>
      </p:sp>
    </p:spTree>
    <p:extLst>
      <p:ext uri="{BB962C8B-B14F-4D97-AF65-F5344CB8AC3E}">
        <p14:creationId xmlns:p14="http://schemas.microsoft.com/office/powerpoint/2010/main" xmlns="" val="41519835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err="1" smtClean="0">
                <a:solidFill>
                  <a:srgbClr val="C00000"/>
                </a:solidFill>
              </a:rPr>
              <a:t>Nöreksinler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11560" y="1628800"/>
            <a:ext cx="8136904" cy="2520280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Omurgalılarda 3  adet </a:t>
            </a:r>
            <a:r>
              <a:rPr lang="tr-TR" dirty="0" err="1" smtClean="0"/>
              <a:t>nöreksin</a:t>
            </a:r>
            <a:r>
              <a:rPr lang="tr-TR" dirty="0" smtClean="0"/>
              <a:t> geni bulunur</a:t>
            </a:r>
          </a:p>
          <a:p>
            <a:pPr lvl="1"/>
            <a:r>
              <a:rPr lang="tr-TR" dirty="0" smtClean="0"/>
              <a:t>Nrx1, Nrx2 ve Nrx3</a:t>
            </a:r>
          </a:p>
          <a:p>
            <a:r>
              <a:rPr lang="tr-TR" dirty="0" smtClean="0"/>
              <a:t>Her bir gen biri uzun diğeri kısa olmak üzere iki </a:t>
            </a:r>
            <a:r>
              <a:rPr lang="tr-TR" dirty="0" err="1" smtClean="0"/>
              <a:t>izoform</a:t>
            </a:r>
            <a:r>
              <a:rPr lang="tr-TR" dirty="0" smtClean="0"/>
              <a:t> kodlar</a:t>
            </a:r>
          </a:p>
          <a:p>
            <a:pPr lvl="1"/>
            <a:r>
              <a:rPr lang="el-GR" dirty="0"/>
              <a:t>α</a:t>
            </a:r>
            <a:r>
              <a:rPr lang="tr-TR" dirty="0"/>
              <a:t>-</a:t>
            </a:r>
            <a:r>
              <a:rPr lang="tr-TR" dirty="0" err="1"/>
              <a:t>nöreksin</a:t>
            </a:r>
            <a:r>
              <a:rPr lang="tr-TR" dirty="0"/>
              <a:t> ve </a:t>
            </a:r>
            <a:r>
              <a:rPr lang="el-GR" dirty="0"/>
              <a:t>β</a:t>
            </a:r>
            <a:r>
              <a:rPr lang="tr-TR" dirty="0"/>
              <a:t>- </a:t>
            </a:r>
            <a:r>
              <a:rPr lang="tr-TR" dirty="0" err="1" smtClean="0"/>
              <a:t>nöreksin</a:t>
            </a:r>
            <a:endParaRPr lang="tr-TR" dirty="0" smtClean="0"/>
          </a:p>
          <a:p>
            <a:r>
              <a:rPr lang="tr-TR" dirty="0" err="1"/>
              <a:t>Pan-nöronal</a:t>
            </a:r>
            <a:r>
              <a:rPr lang="tr-TR" dirty="0"/>
              <a:t> eksprese olurlar 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41519835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b="1" dirty="0" smtClean="0">
                <a:solidFill>
                  <a:srgbClr val="0070C0"/>
                </a:solidFill>
              </a:rPr>
              <a:t>α</a:t>
            </a:r>
            <a:r>
              <a:rPr lang="tr-TR" b="1" dirty="0" smtClean="0">
                <a:solidFill>
                  <a:srgbClr val="0070C0"/>
                </a:solidFill>
              </a:rPr>
              <a:t>-</a:t>
            </a:r>
            <a:r>
              <a:rPr lang="tr-TR" b="1" dirty="0" err="1" smtClean="0">
                <a:solidFill>
                  <a:srgbClr val="0070C0"/>
                </a:solidFill>
              </a:rPr>
              <a:t>Nöreksinler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643192" cy="4525963"/>
          </a:xfrm>
        </p:spPr>
        <p:txBody>
          <a:bodyPr/>
          <a:lstStyle/>
          <a:p>
            <a:r>
              <a:rPr lang="tr-TR" dirty="0" smtClean="0"/>
              <a:t>6 adet LNS domaini</a:t>
            </a:r>
          </a:p>
          <a:p>
            <a:r>
              <a:rPr lang="tr-TR" dirty="0" smtClean="0"/>
              <a:t>Aralara serpiştirilmiş 3 adet EGF domaini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052262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b="1" dirty="0" smtClean="0">
                <a:solidFill>
                  <a:srgbClr val="0070C0"/>
                </a:solidFill>
              </a:rPr>
              <a:t>β</a:t>
            </a:r>
            <a:r>
              <a:rPr lang="tr-TR" b="1" dirty="0" smtClean="0">
                <a:solidFill>
                  <a:srgbClr val="0070C0"/>
                </a:solidFill>
              </a:rPr>
              <a:t>-</a:t>
            </a:r>
            <a:r>
              <a:rPr lang="tr-TR" b="1" dirty="0" err="1" smtClean="0">
                <a:solidFill>
                  <a:srgbClr val="0070C0"/>
                </a:solidFill>
              </a:rPr>
              <a:t>Nöreksinler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11560" y="2132856"/>
            <a:ext cx="7704856" cy="4525963"/>
          </a:xfrm>
        </p:spPr>
        <p:txBody>
          <a:bodyPr/>
          <a:lstStyle/>
          <a:p>
            <a:r>
              <a:rPr lang="tr-TR" dirty="0" smtClean="0"/>
              <a:t>Sadece 1 adet LNS domaini içerir</a:t>
            </a:r>
          </a:p>
          <a:p>
            <a:r>
              <a:rPr lang="tr-TR" dirty="0" err="1" smtClean="0"/>
              <a:t>Nöreksinin</a:t>
            </a:r>
            <a:r>
              <a:rPr lang="tr-TR" dirty="0" smtClean="0"/>
              <a:t> 6. LNS domainin özdeşidir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756598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3232" cy="4525963"/>
          </a:xfrm>
        </p:spPr>
        <p:txBody>
          <a:bodyPr/>
          <a:lstStyle/>
          <a:p>
            <a:r>
              <a:rPr lang="tr-TR" dirty="0" err="1" smtClean="0"/>
              <a:t>Ekstraselüler</a:t>
            </a:r>
            <a:r>
              <a:rPr lang="tr-TR" dirty="0" smtClean="0"/>
              <a:t> bölgeyi kodlayan 5 korunmuş alternatif ayıklanma bölgesi mevcuttur.</a:t>
            </a:r>
          </a:p>
          <a:p>
            <a:r>
              <a:rPr lang="tr-TR" dirty="0" smtClean="0"/>
              <a:t>Çok sayıda potansiyel </a:t>
            </a:r>
            <a:r>
              <a:rPr lang="tr-TR" dirty="0" err="1" smtClean="0"/>
              <a:t>izoform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14584655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11560" y="1484784"/>
            <a:ext cx="8291264" cy="1612776"/>
          </a:xfrm>
        </p:spPr>
        <p:txBody>
          <a:bodyPr/>
          <a:lstStyle/>
          <a:p>
            <a:r>
              <a:rPr lang="tr-TR" dirty="0" err="1" smtClean="0"/>
              <a:t>Sitoplazmik</a:t>
            </a:r>
            <a:r>
              <a:rPr lang="tr-TR" dirty="0" smtClean="0"/>
              <a:t> domain PZD-domain bağlanma dizileri içerir</a:t>
            </a:r>
          </a:p>
          <a:p>
            <a:r>
              <a:rPr lang="tr-TR" dirty="0" smtClean="0"/>
              <a:t>CASK ve protein 4.1’e bağlanır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835735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67544" y="980728"/>
            <a:ext cx="8291264" cy="4525963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Nöreksinler</a:t>
            </a:r>
            <a:r>
              <a:rPr lang="tr-TR" sz="3200" dirty="0" smtClean="0"/>
              <a:t> evrimsel olarak korunmuştur</a:t>
            </a:r>
          </a:p>
          <a:p>
            <a:r>
              <a:rPr lang="tr-TR" sz="3200" dirty="0" smtClean="0"/>
              <a:t>Omurgalılarda farklı </a:t>
            </a:r>
            <a:r>
              <a:rPr lang="tr-TR" sz="3200" dirty="0" err="1" smtClean="0"/>
              <a:t>nöreksin</a:t>
            </a:r>
            <a:r>
              <a:rPr lang="tr-TR" sz="3200" dirty="0" smtClean="0"/>
              <a:t> </a:t>
            </a:r>
            <a:r>
              <a:rPr lang="tr-TR" sz="3200" dirty="0" err="1" smtClean="0"/>
              <a:t>izoformları</a:t>
            </a:r>
            <a:r>
              <a:rPr lang="tr-TR" sz="3200" dirty="0" smtClean="0"/>
              <a:t> ve ayıklanma ürünleri değişken ekspresyon gösterir</a:t>
            </a:r>
          </a:p>
          <a:p>
            <a:r>
              <a:rPr lang="tr-TR" sz="3200" dirty="0" smtClean="0"/>
              <a:t>«</a:t>
            </a:r>
            <a:r>
              <a:rPr lang="tr-TR" sz="3200" dirty="0" err="1" smtClean="0"/>
              <a:t>Recognition</a:t>
            </a:r>
            <a:r>
              <a:rPr lang="tr-TR" sz="3200" dirty="0" smtClean="0"/>
              <a:t> </a:t>
            </a:r>
            <a:r>
              <a:rPr lang="tr-TR" sz="3200" dirty="0" err="1" smtClean="0"/>
              <a:t>code</a:t>
            </a:r>
            <a:r>
              <a:rPr lang="tr-TR" sz="3200" dirty="0" smtClean="0"/>
              <a:t>»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7116750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/>
          <p:cNvSpPr>
            <a:spLocks noGrp="1"/>
          </p:cNvSpPr>
          <p:nvPr>
            <p:ph type="title"/>
          </p:nvPr>
        </p:nvSpPr>
        <p:spPr>
          <a:xfrm>
            <a:off x="755576" y="188640"/>
            <a:ext cx="8229600" cy="1143000"/>
          </a:xfrm>
        </p:spPr>
        <p:txBody>
          <a:bodyPr/>
          <a:lstStyle/>
          <a:p>
            <a:pPr algn="l" eaLnBrk="1" hangingPunct="1"/>
            <a:r>
              <a:rPr lang="tr-TR" altLang="tr-TR" b="1" dirty="0" err="1" smtClean="0">
                <a:solidFill>
                  <a:srgbClr val="C00000"/>
                </a:solidFill>
              </a:rPr>
              <a:t>Nöroliginler</a:t>
            </a:r>
            <a:endParaRPr lang="tr-TR" altLang="tr-TR" b="1" dirty="0" smtClean="0">
              <a:solidFill>
                <a:srgbClr val="C00000"/>
              </a:solidFill>
            </a:endParaRPr>
          </a:p>
        </p:txBody>
      </p:sp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>
          <a:xfrm>
            <a:off x="500063" y="1214438"/>
            <a:ext cx="8229600" cy="452596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tr-TR" sz="2800" dirty="0" err="1" smtClean="0">
                <a:latin typeface="+mj-lt"/>
              </a:rPr>
              <a:t>Nöreksin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ligandları</a:t>
            </a:r>
            <a:r>
              <a:rPr lang="tr-TR" sz="2800" dirty="0" smtClean="0">
                <a:latin typeface="+mj-lt"/>
              </a:rPr>
              <a:t> olarak tanımlanmış, tip I </a:t>
            </a:r>
            <a:r>
              <a:rPr lang="tr-TR" sz="2800" dirty="0" err="1" smtClean="0">
                <a:latin typeface="+mj-lt"/>
              </a:rPr>
              <a:t>membran</a:t>
            </a:r>
            <a:r>
              <a:rPr lang="tr-TR" sz="2800" dirty="0" smtClean="0">
                <a:latin typeface="+mj-lt"/>
              </a:rPr>
              <a:t> proteinleridir.</a:t>
            </a:r>
          </a:p>
          <a:p>
            <a:pPr eaLnBrk="1" hangingPunct="1">
              <a:defRPr/>
            </a:pPr>
            <a:r>
              <a:rPr lang="tr-TR" sz="2800" dirty="0" err="1" smtClean="0">
                <a:latin typeface="+mj-lt"/>
              </a:rPr>
              <a:t>Postsinaptik</a:t>
            </a:r>
            <a:r>
              <a:rPr lang="tr-TR" sz="2800" dirty="0" smtClean="0">
                <a:latin typeface="+mj-lt"/>
              </a:rPr>
              <a:t> </a:t>
            </a:r>
            <a:r>
              <a:rPr lang="tr-TR" sz="2800" dirty="0" err="1" smtClean="0">
                <a:latin typeface="+mj-lt"/>
              </a:rPr>
              <a:t>membranda</a:t>
            </a:r>
            <a:r>
              <a:rPr lang="tr-TR" sz="2800" dirty="0" smtClean="0">
                <a:latin typeface="+mj-lt"/>
              </a:rPr>
              <a:t> yer alırlar.</a:t>
            </a:r>
          </a:p>
          <a:p>
            <a:pPr eaLnBrk="1" hangingPunct="1">
              <a:defRPr/>
            </a:pPr>
            <a:r>
              <a:rPr lang="tr-TR" sz="2800" dirty="0" smtClean="0">
                <a:latin typeface="+mj-lt"/>
              </a:rPr>
              <a:t>Omurgalılarda 4 farklı gen tarafından kodlanırlar</a:t>
            </a:r>
          </a:p>
          <a:p>
            <a:pPr lvl="1">
              <a:defRPr/>
            </a:pPr>
            <a:r>
              <a:rPr lang="tr-TR" sz="2400" i="1" dirty="0" smtClean="0">
                <a:latin typeface="+mj-lt"/>
              </a:rPr>
              <a:t>NL1, NL2, NL3</a:t>
            </a:r>
            <a:r>
              <a:rPr lang="tr-TR" sz="2400" dirty="0" smtClean="0">
                <a:latin typeface="+mj-lt"/>
              </a:rPr>
              <a:t> ve </a:t>
            </a:r>
            <a:r>
              <a:rPr lang="tr-TR" sz="2400" i="1" dirty="0" smtClean="0">
                <a:latin typeface="+mj-lt"/>
              </a:rPr>
              <a:t>NL4</a:t>
            </a:r>
          </a:p>
          <a:p>
            <a:pPr>
              <a:defRPr/>
            </a:pPr>
            <a:r>
              <a:rPr lang="el-GR" sz="2800" dirty="0" smtClean="0">
                <a:latin typeface="+mj-lt"/>
              </a:rPr>
              <a:t>α</a:t>
            </a:r>
            <a:r>
              <a:rPr lang="tr-TR" sz="2800" dirty="0" smtClean="0">
                <a:latin typeface="+mj-lt"/>
              </a:rPr>
              <a:t> ve </a:t>
            </a:r>
            <a:r>
              <a:rPr lang="el-GR" sz="2800" dirty="0" smtClean="0">
                <a:latin typeface="+mj-lt"/>
              </a:rPr>
              <a:t>β</a:t>
            </a:r>
            <a:r>
              <a:rPr lang="tr-TR" sz="2800" dirty="0" smtClean="0">
                <a:latin typeface="+mj-lt"/>
              </a:rPr>
              <a:t>-</a:t>
            </a:r>
            <a:r>
              <a:rPr lang="tr-TR" sz="2800" dirty="0" err="1" smtClean="0">
                <a:latin typeface="+mj-lt"/>
              </a:rPr>
              <a:t>nöreksinler</a:t>
            </a:r>
            <a:r>
              <a:rPr lang="tr-TR" sz="2800" dirty="0" smtClean="0">
                <a:latin typeface="+mj-lt"/>
              </a:rPr>
              <a:t> tüm </a:t>
            </a:r>
            <a:r>
              <a:rPr lang="tr-TR" sz="2800" dirty="0" err="1" smtClean="0">
                <a:latin typeface="+mj-lt"/>
              </a:rPr>
              <a:t>nöroligin</a:t>
            </a:r>
            <a:r>
              <a:rPr lang="tr-TR" sz="2800" dirty="0" smtClean="0">
                <a:latin typeface="+mj-lt"/>
              </a:rPr>
              <a:t> tiplerine bağlanır.</a:t>
            </a:r>
          </a:p>
          <a:p>
            <a:pPr eaLnBrk="1" hangingPunct="1">
              <a:defRPr/>
            </a:pPr>
            <a:r>
              <a:rPr lang="tr-TR" sz="2800" dirty="0" smtClean="0">
                <a:latin typeface="+mj-lt"/>
              </a:rPr>
              <a:t>Belirli </a:t>
            </a:r>
            <a:r>
              <a:rPr lang="tr-TR" sz="2800" dirty="0" err="1" smtClean="0">
                <a:latin typeface="+mj-lt"/>
              </a:rPr>
              <a:t>sinapslarda</a:t>
            </a:r>
            <a:r>
              <a:rPr lang="tr-TR" sz="2800" dirty="0" smtClean="0">
                <a:latin typeface="+mj-lt"/>
              </a:rPr>
              <a:t> lokalizedir  (</a:t>
            </a:r>
            <a:r>
              <a:rPr lang="tr-TR" sz="2800" dirty="0" err="1" smtClean="0">
                <a:latin typeface="+mj-lt"/>
              </a:rPr>
              <a:t>Pan-nöronal</a:t>
            </a:r>
            <a:r>
              <a:rPr lang="tr-TR" sz="2800" dirty="0" smtClean="0">
                <a:latin typeface="+mj-lt"/>
              </a:rPr>
              <a:t> ekspresyon yok)</a:t>
            </a:r>
          </a:p>
          <a:p>
            <a:pPr lvl="1" eaLnBrk="1" hangingPunct="1">
              <a:defRPr/>
            </a:pPr>
            <a:r>
              <a:rPr lang="tr-TR" sz="2400" dirty="0" smtClean="0">
                <a:latin typeface="+mj-lt"/>
              </a:rPr>
              <a:t>NL1: </a:t>
            </a:r>
            <a:r>
              <a:rPr lang="tr-TR" sz="2400" dirty="0" err="1" smtClean="0">
                <a:latin typeface="+mj-lt"/>
              </a:rPr>
              <a:t>ekstatör</a:t>
            </a:r>
            <a:r>
              <a:rPr lang="tr-TR" sz="2400" dirty="0" smtClean="0">
                <a:latin typeface="+mj-lt"/>
              </a:rPr>
              <a:t> </a:t>
            </a:r>
            <a:r>
              <a:rPr lang="tr-TR" sz="2400" dirty="0" err="1" smtClean="0">
                <a:latin typeface="+mj-lt"/>
              </a:rPr>
              <a:t>sinapslar</a:t>
            </a:r>
            <a:endParaRPr lang="tr-TR" sz="2400" dirty="0" smtClean="0">
              <a:latin typeface="+mj-lt"/>
            </a:endParaRPr>
          </a:p>
          <a:p>
            <a:pPr lvl="1" eaLnBrk="1" hangingPunct="1">
              <a:defRPr/>
            </a:pPr>
            <a:r>
              <a:rPr lang="tr-TR" sz="2400" dirty="0" smtClean="0">
                <a:latin typeface="+mj-lt"/>
              </a:rPr>
              <a:t>NL2: inhibitör </a:t>
            </a:r>
            <a:r>
              <a:rPr lang="tr-TR" sz="2400" dirty="0" err="1" smtClean="0">
                <a:latin typeface="+mj-lt"/>
              </a:rPr>
              <a:t>sinapslar</a:t>
            </a:r>
            <a:endParaRPr lang="tr-TR" sz="2400" dirty="0" smtClean="0">
              <a:latin typeface="+mj-lt"/>
            </a:endParaRPr>
          </a:p>
          <a:p>
            <a:pPr lvl="1" eaLnBrk="1" hangingPunct="1">
              <a:defRPr/>
            </a:pPr>
            <a:r>
              <a:rPr lang="tr-TR" sz="2400" dirty="0" smtClean="0">
                <a:latin typeface="+mj-lt"/>
              </a:rPr>
              <a:t>NL3: inhibitör </a:t>
            </a:r>
            <a:r>
              <a:rPr lang="tr-TR" sz="2400" dirty="0" err="1" smtClean="0">
                <a:latin typeface="+mj-lt"/>
              </a:rPr>
              <a:t>sinapslar</a:t>
            </a:r>
            <a:endParaRPr lang="tr-TR" sz="2400" dirty="0" smtClean="0">
              <a:latin typeface="+mj-lt"/>
            </a:endParaRPr>
          </a:p>
          <a:p>
            <a:pPr lvl="1" eaLnBrk="1" hangingPunct="1">
              <a:defRPr/>
            </a:pPr>
            <a:r>
              <a:rPr lang="tr-TR" sz="2400" dirty="0" smtClean="0">
                <a:latin typeface="+mj-lt"/>
              </a:rPr>
              <a:t>NL4: </a:t>
            </a:r>
            <a:r>
              <a:rPr lang="tr-TR" sz="2400" dirty="0" err="1" smtClean="0">
                <a:latin typeface="+mj-lt"/>
              </a:rPr>
              <a:t>ekstatör</a:t>
            </a:r>
            <a:r>
              <a:rPr lang="tr-TR" sz="2400" dirty="0" smtClean="0">
                <a:latin typeface="+mj-lt"/>
              </a:rPr>
              <a:t> ve inhibitör </a:t>
            </a:r>
            <a:r>
              <a:rPr lang="tr-TR" sz="2400" dirty="0" err="1" smtClean="0">
                <a:latin typeface="+mj-lt"/>
              </a:rPr>
              <a:t>sinapslar</a:t>
            </a:r>
            <a:endParaRPr lang="tr-TR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23452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err="1" smtClean="0">
                <a:solidFill>
                  <a:srgbClr val="C00000"/>
                </a:solidFill>
              </a:rPr>
              <a:t>Nöroliginler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427168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Ekstraselüler</a:t>
            </a:r>
            <a:r>
              <a:rPr lang="tr-TR" dirty="0" smtClean="0"/>
              <a:t> bölgenin büyük bir kısmı </a:t>
            </a:r>
            <a:r>
              <a:rPr lang="tr-TR" dirty="0" err="1" smtClean="0"/>
              <a:t>esteraz</a:t>
            </a:r>
            <a:r>
              <a:rPr lang="tr-TR" dirty="0" smtClean="0"/>
              <a:t>-benzeri domain içerir.</a:t>
            </a:r>
          </a:p>
          <a:p>
            <a:r>
              <a:rPr lang="tr-TR" dirty="0" smtClean="0"/>
              <a:t>Bu domain </a:t>
            </a:r>
            <a:r>
              <a:rPr lang="tr-TR" dirty="0" err="1" smtClean="0"/>
              <a:t>dimer</a:t>
            </a:r>
            <a:r>
              <a:rPr lang="tr-TR" dirty="0" smtClean="0"/>
              <a:t> oluşturur.</a:t>
            </a:r>
          </a:p>
          <a:p>
            <a:r>
              <a:rPr lang="tr-TR" dirty="0" smtClean="0"/>
              <a:t>Kısa </a:t>
            </a:r>
            <a:r>
              <a:rPr lang="tr-TR" dirty="0" err="1" smtClean="0"/>
              <a:t>sitoplazmik</a:t>
            </a:r>
            <a:r>
              <a:rPr lang="tr-TR" dirty="0" smtClean="0"/>
              <a:t> kuyruk bölgesi PDZ-domain içerir</a:t>
            </a:r>
          </a:p>
          <a:p>
            <a:pPr lvl="1"/>
            <a:r>
              <a:rPr lang="tr-TR" dirty="0" smtClean="0"/>
              <a:t>PSD-95, diğer PDZ-içeren proteinler ve </a:t>
            </a:r>
            <a:r>
              <a:rPr lang="tr-TR" dirty="0" err="1" smtClean="0"/>
              <a:t>gephirin’e</a:t>
            </a:r>
            <a:r>
              <a:rPr lang="tr-TR" dirty="0" smtClean="0"/>
              <a:t> bağlanır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6692869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err="1">
                <a:solidFill>
                  <a:srgbClr val="C00000"/>
                </a:solidFill>
              </a:rPr>
              <a:t>Nöreksin-Nöroligin</a:t>
            </a:r>
            <a:r>
              <a:rPr lang="tr-TR" altLang="tr-TR" b="1" dirty="0">
                <a:solidFill>
                  <a:srgbClr val="C00000"/>
                </a:solidFill>
              </a:rPr>
              <a:t> bağlantısı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95536" y="1484784"/>
            <a:ext cx="8064896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Trans-</a:t>
            </a:r>
            <a:r>
              <a:rPr lang="tr-TR" dirty="0" err="1" smtClean="0"/>
              <a:t>sinaptik</a:t>
            </a:r>
            <a:r>
              <a:rPr lang="tr-TR" dirty="0" smtClean="0"/>
              <a:t> kompleks</a:t>
            </a:r>
          </a:p>
          <a:p>
            <a:r>
              <a:rPr lang="el-GR" dirty="0" smtClean="0"/>
              <a:t>α</a:t>
            </a:r>
            <a:r>
              <a:rPr lang="tr-TR" dirty="0" smtClean="0"/>
              <a:t>- ve </a:t>
            </a:r>
            <a:r>
              <a:rPr lang="el-GR" dirty="0" smtClean="0"/>
              <a:t>β</a:t>
            </a:r>
            <a:r>
              <a:rPr lang="tr-TR" dirty="0" smtClean="0"/>
              <a:t>-</a:t>
            </a:r>
            <a:r>
              <a:rPr lang="tr-TR" dirty="0" err="1" smtClean="0"/>
              <a:t>nöreksin</a:t>
            </a:r>
            <a:r>
              <a:rPr lang="tr-TR" dirty="0" smtClean="0"/>
              <a:t> aynı LNS domaini ile </a:t>
            </a:r>
            <a:r>
              <a:rPr lang="tr-TR" dirty="0" err="1" smtClean="0"/>
              <a:t>nöroliginle</a:t>
            </a:r>
            <a:r>
              <a:rPr lang="tr-TR" dirty="0" smtClean="0"/>
              <a:t> etkileşmekle birlikte beraber bağlanma özellikleri farklıdır.</a:t>
            </a:r>
          </a:p>
          <a:p>
            <a:r>
              <a:rPr lang="tr-TR" dirty="0" smtClean="0"/>
              <a:t>Farklı </a:t>
            </a:r>
            <a:r>
              <a:rPr lang="tr-TR" dirty="0" err="1" smtClean="0"/>
              <a:t>izoformların</a:t>
            </a:r>
            <a:r>
              <a:rPr lang="tr-TR" dirty="0" smtClean="0"/>
              <a:t> bağlanma </a:t>
            </a:r>
            <a:r>
              <a:rPr lang="tr-TR" dirty="0" err="1" smtClean="0"/>
              <a:t>afiniteleri</a:t>
            </a:r>
            <a:r>
              <a:rPr lang="tr-TR" dirty="0" smtClean="0"/>
              <a:t> değişkenlik gösterir.</a:t>
            </a:r>
          </a:p>
          <a:p>
            <a:r>
              <a:rPr lang="tr-TR" dirty="0" err="1" smtClean="0"/>
              <a:t>Nöreksin</a:t>
            </a:r>
            <a:r>
              <a:rPr lang="tr-TR" dirty="0" smtClean="0"/>
              <a:t> ve </a:t>
            </a:r>
            <a:r>
              <a:rPr lang="tr-TR" dirty="0" err="1" smtClean="0"/>
              <a:t>nöroliginlerin</a:t>
            </a:r>
            <a:r>
              <a:rPr lang="tr-TR" dirty="0" smtClean="0"/>
              <a:t> bağlanmaları alternatif ayıklanma ile sıkıca düzenlenir.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548916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Sinapslar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Üçlü yapı</a:t>
            </a:r>
          </a:p>
          <a:p>
            <a:pPr lvl="1"/>
            <a:r>
              <a:rPr lang="tr-TR" dirty="0" err="1"/>
              <a:t>Presinaptik</a:t>
            </a:r>
            <a:r>
              <a:rPr lang="tr-TR" dirty="0"/>
              <a:t> </a:t>
            </a:r>
            <a:r>
              <a:rPr lang="tr-TR" dirty="0" err="1"/>
              <a:t>membran</a:t>
            </a:r>
            <a:endParaRPr lang="tr-TR" dirty="0"/>
          </a:p>
          <a:p>
            <a:pPr lvl="1"/>
            <a:r>
              <a:rPr lang="tr-TR" dirty="0" err="1"/>
              <a:t>Postsinaptik</a:t>
            </a:r>
            <a:r>
              <a:rPr lang="tr-TR" dirty="0"/>
              <a:t> </a:t>
            </a:r>
            <a:r>
              <a:rPr lang="tr-TR" dirty="0" err="1"/>
              <a:t>membran</a:t>
            </a:r>
            <a:endParaRPr lang="tr-TR" dirty="0"/>
          </a:p>
          <a:p>
            <a:pPr lvl="1"/>
            <a:r>
              <a:rPr lang="tr-TR" dirty="0" err="1"/>
              <a:t>Sinaptik</a:t>
            </a:r>
            <a:r>
              <a:rPr lang="tr-TR" dirty="0"/>
              <a:t> yarık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tr-TR" dirty="0" smtClean="0"/>
              <a:t>Kalınlaşmış bu bölgeler yüksek seviyede </a:t>
            </a:r>
            <a:r>
              <a:rPr lang="tr-TR" dirty="0" err="1" smtClean="0"/>
              <a:t>adeziv</a:t>
            </a:r>
            <a:r>
              <a:rPr lang="tr-TR" dirty="0" smtClean="0"/>
              <a:t> </a:t>
            </a:r>
            <a:r>
              <a:rPr lang="tr-TR" dirty="0"/>
              <a:t>(yapışkan</a:t>
            </a:r>
            <a:r>
              <a:rPr lang="tr-TR" dirty="0" smtClean="0"/>
              <a:t>) özellik gösterir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932709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0070C0"/>
                </a:solidFill>
              </a:rPr>
              <a:t>Hücre-temelli </a:t>
            </a:r>
            <a:r>
              <a:rPr lang="tr-TR" b="1" dirty="0" smtClean="0">
                <a:solidFill>
                  <a:srgbClr val="0070C0"/>
                </a:solidFill>
              </a:rPr>
              <a:t>deneyler ile </a:t>
            </a:r>
            <a:r>
              <a:rPr lang="tr-TR" b="1" dirty="0" err="1" smtClean="0">
                <a:solidFill>
                  <a:srgbClr val="0070C0"/>
                </a:solidFill>
              </a:rPr>
              <a:t>sinaps</a:t>
            </a:r>
            <a:r>
              <a:rPr lang="tr-TR" b="1" dirty="0" smtClean="0">
                <a:solidFill>
                  <a:srgbClr val="0070C0"/>
                </a:solidFill>
              </a:rPr>
              <a:t> oluşumunun araştırılması 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87208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Bir nöron, </a:t>
            </a:r>
            <a:r>
              <a:rPr lang="tr-TR" dirty="0" err="1" smtClean="0"/>
              <a:t>nöroligin</a:t>
            </a:r>
            <a:r>
              <a:rPr lang="tr-TR" dirty="0" smtClean="0"/>
              <a:t> eksprese eden bir </a:t>
            </a:r>
            <a:r>
              <a:rPr lang="tr-TR" dirty="0" err="1" smtClean="0"/>
              <a:t>non-nöronal</a:t>
            </a:r>
            <a:r>
              <a:rPr lang="tr-TR" dirty="0" smtClean="0"/>
              <a:t> hücre ile temas ettiğinde bu hücrede </a:t>
            </a:r>
            <a:r>
              <a:rPr lang="tr-TR" dirty="0" err="1" smtClean="0"/>
              <a:t>presinaptik</a:t>
            </a:r>
            <a:r>
              <a:rPr lang="tr-TR" dirty="0" smtClean="0"/>
              <a:t> belirteçlerin </a:t>
            </a:r>
            <a:r>
              <a:rPr lang="tr-TR" dirty="0" err="1" smtClean="0"/>
              <a:t>membrana</a:t>
            </a:r>
            <a:r>
              <a:rPr lang="tr-TR" dirty="0" smtClean="0"/>
              <a:t> yönlenmesine neden olmaktadır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nöron, </a:t>
            </a:r>
            <a:r>
              <a:rPr lang="tr-TR" dirty="0" err="1"/>
              <a:t>nöreksin</a:t>
            </a:r>
            <a:r>
              <a:rPr lang="tr-TR" dirty="0"/>
              <a:t> eksprese eden </a:t>
            </a:r>
            <a:r>
              <a:rPr lang="tr-TR" dirty="0" err="1"/>
              <a:t>non-nöronal</a:t>
            </a:r>
            <a:r>
              <a:rPr lang="tr-TR" dirty="0"/>
              <a:t> hücre ile temas </a:t>
            </a:r>
            <a:r>
              <a:rPr lang="tr-TR" dirty="0" smtClean="0"/>
              <a:t>ettiğinde </a:t>
            </a:r>
            <a:r>
              <a:rPr lang="tr-TR" dirty="0" err="1"/>
              <a:t>postsinaptik</a:t>
            </a:r>
            <a:r>
              <a:rPr lang="tr-TR" dirty="0"/>
              <a:t> belirteçlerin </a:t>
            </a:r>
            <a:r>
              <a:rPr lang="tr-TR" dirty="0" err="1"/>
              <a:t>membrana</a:t>
            </a:r>
            <a:r>
              <a:rPr lang="tr-TR" dirty="0"/>
              <a:t> yönlenmesine neden olmaktadır.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877312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95536" y="836712"/>
            <a:ext cx="4038600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Nöroligin’in</a:t>
            </a:r>
            <a:r>
              <a:rPr lang="tr-TR" dirty="0" smtClean="0"/>
              <a:t> aşırı ekspresyonu (</a:t>
            </a:r>
            <a:r>
              <a:rPr lang="tr-TR" dirty="0" err="1" smtClean="0"/>
              <a:t>overexpression</a:t>
            </a:r>
            <a:r>
              <a:rPr lang="tr-TR" dirty="0" smtClean="0"/>
              <a:t>): </a:t>
            </a:r>
            <a:r>
              <a:rPr lang="tr-TR" dirty="0" err="1" smtClean="0"/>
              <a:t>Nöronal</a:t>
            </a:r>
            <a:r>
              <a:rPr lang="tr-TR" dirty="0" smtClean="0"/>
              <a:t> </a:t>
            </a:r>
            <a:r>
              <a:rPr lang="tr-TR" dirty="0" err="1" smtClean="0"/>
              <a:t>sinaps</a:t>
            </a:r>
            <a:r>
              <a:rPr lang="tr-TR" dirty="0" smtClean="0"/>
              <a:t> yoğunluğunda dramatik bir artış</a:t>
            </a:r>
          </a:p>
          <a:p>
            <a:pPr lvl="1"/>
            <a:r>
              <a:rPr lang="tr-TR" dirty="0" smtClean="0"/>
              <a:t>Nöroligin-1: </a:t>
            </a:r>
            <a:r>
              <a:rPr lang="tr-TR" dirty="0" err="1" smtClean="0"/>
              <a:t>eksitatör</a:t>
            </a:r>
            <a:endParaRPr lang="tr-TR" dirty="0" smtClean="0"/>
          </a:p>
          <a:p>
            <a:pPr lvl="1"/>
            <a:r>
              <a:rPr lang="tr-TR" dirty="0" smtClean="0"/>
              <a:t>Nöroligin-2: inhibitör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12154" y="969795"/>
            <a:ext cx="4038600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Transgenik</a:t>
            </a:r>
            <a:r>
              <a:rPr lang="tr-TR" dirty="0" smtClean="0"/>
              <a:t> farelerde nöroligin-1 aşırı ekspresyonu: </a:t>
            </a:r>
            <a:r>
              <a:rPr lang="tr-TR" dirty="0" err="1" smtClean="0"/>
              <a:t>Sinaps</a:t>
            </a:r>
            <a:r>
              <a:rPr lang="tr-TR" dirty="0" smtClean="0"/>
              <a:t> yoğunluğunda artış.</a:t>
            </a:r>
          </a:p>
          <a:p>
            <a:r>
              <a:rPr lang="tr-TR" dirty="0" smtClean="0"/>
              <a:t>Nöroligin-1 </a:t>
            </a:r>
            <a:r>
              <a:rPr lang="tr-TR" dirty="0" err="1" smtClean="0"/>
              <a:t>delesyonu</a:t>
            </a:r>
            <a:r>
              <a:rPr lang="tr-TR" dirty="0" smtClean="0"/>
              <a:t>: </a:t>
            </a:r>
            <a:r>
              <a:rPr lang="tr-TR" dirty="0" err="1" smtClean="0"/>
              <a:t>Sinaps</a:t>
            </a:r>
            <a:r>
              <a:rPr lang="tr-TR" dirty="0" smtClean="0"/>
              <a:t> yoğunluğunda değişiklik yok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2641680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6812160" cy="566738"/>
          </a:xfrm>
        </p:spPr>
        <p:txBody>
          <a:bodyPr>
            <a:noAutofit/>
          </a:bodyPr>
          <a:lstStyle/>
          <a:p>
            <a:r>
              <a:rPr lang="el-GR" sz="2400" dirty="0" smtClean="0">
                <a:solidFill>
                  <a:srgbClr val="C00000"/>
                </a:solidFill>
              </a:rPr>
              <a:t>α</a:t>
            </a:r>
            <a:r>
              <a:rPr lang="tr-TR" sz="2400" dirty="0" smtClean="0">
                <a:solidFill>
                  <a:srgbClr val="C00000"/>
                </a:solidFill>
              </a:rPr>
              <a:t>-</a:t>
            </a:r>
            <a:r>
              <a:rPr lang="tr-TR" sz="2400" dirty="0" err="1" smtClean="0">
                <a:solidFill>
                  <a:srgbClr val="C00000"/>
                </a:solidFill>
              </a:rPr>
              <a:t>Nöreksinler</a:t>
            </a:r>
            <a:r>
              <a:rPr lang="tr-TR" sz="2400" dirty="0" smtClean="0">
                <a:solidFill>
                  <a:srgbClr val="C00000"/>
                </a:solidFill>
              </a:rPr>
              <a:t> ve </a:t>
            </a:r>
            <a:r>
              <a:rPr lang="tr-TR" sz="2400" dirty="0" err="1" smtClean="0">
                <a:solidFill>
                  <a:srgbClr val="C00000"/>
                </a:solidFill>
              </a:rPr>
              <a:t>Nöroliginlerin</a:t>
            </a:r>
            <a:r>
              <a:rPr lang="tr-TR" sz="2400" dirty="0" smtClean="0">
                <a:solidFill>
                  <a:srgbClr val="C00000"/>
                </a:solidFill>
              </a:rPr>
              <a:t> yaşamsal işlevleri</a:t>
            </a:r>
            <a:endParaRPr lang="tr-TR" sz="2400" dirty="0"/>
          </a:p>
        </p:txBody>
      </p:sp>
      <p:pic>
        <p:nvPicPr>
          <p:cNvPr id="4098" name="Picture 2" descr="http://www.genengnews.com/media/images/GENHighlight/Sept29_2010_11259247_Mouse_NewTripleKnockoutMice_Crop2218819116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800" r="6800"/>
          <a:stretch>
            <a:fillRect/>
          </a:stretch>
        </p:blipFill>
        <p:spPr bwMode="auto">
          <a:xfrm>
            <a:off x="827584" y="404664"/>
            <a:ext cx="5486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963492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C00000"/>
                </a:solidFill>
              </a:rPr>
              <a:t>Nöreksin</a:t>
            </a:r>
            <a:r>
              <a:rPr lang="tr-TR" b="1" dirty="0" smtClean="0">
                <a:solidFill>
                  <a:srgbClr val="C00000"/>
                </a:solidFill>
              </a:rPr>
              <a:t> KO fare çalışmaları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accent1"/>
                </a:solidFill>
              </a:rPr>
              <a:t>Her 3 </a:t>
            </a:r>
            <a:r>
              <a:rPr lang="el-GR" b="1" dirty="0">
                <a:solidFill>
                  <a:schemeClr val="accent1"/>
                </a:solidFill>
              </a:rPr>
              <a:t>α </a:t>
            </a:r>
            <a:r>
              <a:rPr lang="tr-TR" b="1" dirty="0" smtClean="0">
                <a:solidFill>
                  <a:schemeClr val="accent1"/>
                </a:solidFill>
              </a:rPr>
              <a:t>-</a:t>
            </a:r>
            <a:r>
              <a:rPr lang="tr-TR" b="1" dirty="0" err="1" smtClean="0">
                <a:solidFill>
                  <a:schemeClr val="accent1"/>
                </a:solidFill>
              </a:rPr>
              <a:t>nöreksin</a:t>
            </a:r>
            <a:r>
              <a:rPr lang="tr-TR" b="1" dirty="0" smtClean="0">
                <a:solidFill>
                  <a:schemeClr val="accent1"/>
                </a:solidFill>
              </a:rPr>
              <a:t> için kombine KO: </a:t>
            </a:r>
          </a:p>
          <a:p>
            <a:pPr lvl="2"/>
            <a:r>
              <a:rPr lang="tr-TR" dirty="0" err="1" smtClean="0"/>
              <a:t>Letal</a:t>
            </a:r>
            <a:endParaRPr lang="tr-TR" dirty="0" smtClean="0"/>
          </a:p>
          <a:p>
            <a:pPr lvl="2"/>
            <a:r>
              <a:rPr lang="tr-TR" dirty="0" smtClean="0"/>
              <a:t>NT salınmasında şiddetli bozulma</a:t>
            </a:r>
          </a:p>
          <a:p>
            <a:pPr lvl="2"/>
            <a:r>
              <a:rPr lang="tr-TR" dirty="0" smtClean="0"/>
              <a:t>Beyin kökü kesitlerinde ve kültüre edilen </a:t>
            </a:r>
            <a:r>
              <a:rPr lang="tr-TR" dirty="0" err="1" smtClean="0"/>
              <a:t>kortikal</a:t>
            </a:r>
            <a:r>
              <a:rPr lang="tr-TR" dirty="0" smtClean="0"/>
              <a:t> hücrelerde </a:t>
            </a:r>
            <a:r>
              <a:rPr lang="tr-TR" dirty="0" err="1" smtClean="0"/>
              <a:t>glutamaterjik</a:t>
            </a:r>
            <a:r>
              <a:rPr lang="tr-TR" dirty="0" smtClean="0"/>
              <a:t> </a:t>
            </a:r>
            <a:r>
              <a:rPr lang="tr-TR" dirty="0" err="1" smtClean="0"/>
              <a:t>sinaptik</a:t>
            </a:r>
            <a:r>
              <a:rPr lang="tr-TR" dirty="0" smtClean="0"/>
              <a:t> iletim tamamen ortadan kalkıyor</a:t>
            </a:r>
          </a:p>
          <a:p>
            <a:pPr lvl="2"/>
            <a:r>
              <a:rPr lang="tr-TR" dirty="0" err="1" smtClean="0"/>
              <a:t>Sinaps</a:t>
            </a:r>
            <a:r>
              <a:rPr lang="tr-TR" dirty="0" smtClean="0"/>
              <a:t> yoğunluğunda anlamlı bir azalma yok</a:t>
            </a:r>
          </a:p>
          <a:p>
            <a:pPr lvl="2"/>
            <a:r>
              <a:rPr lang="tr-TR" dirty="0" err="1" smtClean="0"/>
              <a:t>Postsinaptik</a:t>
            </a:r>
            <a:r>
              <a:rPr lang="tr-TR" dirty="0" smtClean="0"/>
              <a:t> NMDA reseptör işlevinde değişiklikler</a:t>
            </a:r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716016" y="1628800"/>
            <a:ext cx="4038600" cy="4525963"/>
          </a:xfrm>
        </p:spPr>
        <p:txBody>
          <a:bodyPr>
            <a:normAutofit fontScale="92500"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tr-TR" b="1" dirty="0" smtClean="0">
                <a:solidFill>
                  <a:schemeClr val="accent1"/>
                </a:solidFill>
              </a:rPr>
              <a:t>İkili </a:t>
            </a:r>
            <a:r>
              <a:rPr lang="el-GR" b="1" dirty="0" smtClean="0">
                <a:solidFill>
                  <a:schemeClr val="accent1"/>
                </a:solidFill>
              </a:rPr>
              <a:t>α</a:t>
            </a:r>
            <a:r>
              <a:rPr lang="tr-TR" b="1" dirty="0" smtClean="0">
                <a:solidFill>
                  <a:schemeClr val="accent1"/>
                </a:solidFill>
              </a:rPr>
              <a:t>-</a:t>
            </a:r>
            <a:r>
              <a:rPr lang="tr-TR" b="1" dirty="0" err="1" smtClean="0">
                <a:solidFill>
                  <a:schemeClr val="accent1"/>
                </a:solidFill>
              </a:rPr>
              <a:t>nöreksin</a:t>
            </a:r>
            <a:r>
              <a:rPr lang="tr-TR" b="1" dirty="0" smtClean="0">
                <a:solidFill>
                  <a:schemeClr val="accent1"/>
                </a:solidFill>
              </a:rPr>
              <a:t> KO:</a:t>
            </a:r>
          </a:p>
          <a:p>
            <a:pPr lvl="2"/>
            <a:r>
              <a:rPr lang="tr-TR" dirty="0" smtClean="0"/>
              <a:t>Hayvanlar erişkin döneme ulaşıyor ancak inhibitör </a:t>
            </a:r>
            <a:r>
              <a:rPr lang="tr-TR" dirty="0" err="1" smtClean="0"/>
              <a:t>sinaps</a:t>
            </a:r>
            <a:r>
              <a:rPr lang="tr-TR" dirty="0" smtClean="0"/>
              <a:t> yoğunluğunda azalma var</a:t>
            </a:r>
          </a:p>
          <a:p>
            <a:pPr lvl="2"/>
            <a:r>
              <a:rPr lang="tr-TR" dirty="0" err="1" smtClean="0"/>
              <a:t>Eksitatör</a:t>
            </a:r>
            <a:r>
              <a:rPr lang="tr-TR" dirty="0" smtClean="0"/>
              <a:t> </a:t>
            </a:r>
            <a:r>
              <a:rPr lang="tr-TR" dirty="0" err="1" smtClean="0"/>
              <a:t>sinaps</a:t>
            </a:r>
            <a:r>
              <a:rPr lang="tr-TR" dirty="0" smtClean="0"/>
              <a:t> yoğunluğunda değişme yok</a:t>
            </a:r>
          </a:p>
          <a:p>
            <a:pPr lvl="1"/>
            <a:r>
              <a:rPr lang="tr-TR" b="1" dirty="0" smtClean="0">
                <a:solidFill>
                  <a:schemeClr val="accent1"/>
                </a:solidFill>
              </a:rPr>
              <a:t>Tek alfa-</a:t>
            </a:r>
            <a:r>
              <a:rPr lang="tr-TR" b="1" dirty="0" err="1" smtClean="0">
                <a:solidFill>
                  <a:schemeClr val="accent1"/>
                </a:solidFill>
              </a:rPr>
              <a:t>nöreksin</a:t>
            </a:r>
            <a:r>
              <a:rPr lang="tr-TR" b="1" dirty="0" smtClean="0">
                <a:solidFill>
                  <a:schemeClr val="accent1"/>
                </a:solidFill>
              </a:rPr>
              <a:t> KO:</a:t>
            </a:r>
          </a:p>
          <a:p>
            <a:pPr lvl="2"/>
            <a:r>
              <a:rPr lang="tr-TR" dirty="0" smtClean="0"/>
              <a:t>Yaşayabiliyor</a:t>
            </a:r>
            <a:endParaRPr lang="tr-TR" dirty="0"/>
          </a:p>
          <a:p>
            <a:pPr lvl="2"/>
            <a:r>
              <a:rPr lang="tr-TR" dirty="0" smtClean="0"/>
              <a:t>Nöreksin-1</a:t>
            </a:r>
            <a:r>
              <a:rPr lang="el-GR" dirty="0" smtClean="0"/>
              <a:t>α</a:t>
            </a:r>
            <a:r>
              <a:rPr lang="tr-TR" dirty="0" smtClean="0"/>
              <a:t> KO fareler: </a:t>
            </a:r>
            <a:r>
              <a:rPr lang="tr-TR" dirty="0" err="1" smtClean="0"/>
              <a:t>Hipokampüste</a:t>
            </a:r>
            <a:r>
              <a:rPr lang="tr-TR" dirty="0" smtClean="0"/>
              <a:t> azalmış </a:t>
            </a:r>
            <a:r>
              <a:rPr lang="tr-TR" dirty="0" err="1" smtClean="0"/>
              <a:t>eksitatör</a:t>
            </a:r>
            <a:r>
              <a:rPr lang="tr-TR" dirty="0" smtClean="0"/>
              <a:t> iletim ve davranış bozukluğu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643692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5240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Tüm bu bilgi verici çalışmalara rağmen </a:t>
            </a:r>
            <a:r>
              <a:rPr lang="tr-TR" dirty="0" err="1" smtClean="0"/>
              <a:t>nöreksinlerin</a:t>
            </a:r>
            <a:r>
              <a:rPr lang="tr-TR" dirty="0" smtClean="0"/>
              <a:t> kesin fonksiyonları tam olarak anlaşılabilmiş değil</a:t>
            </a:r>
          </a:p>
          <a:p>
            <a:r>
              <a:rPr lang="tr-TR" dirty="0" smtClean="0"/>
              <a:t>Ca</a:t>
            </a:r>
            <a:r>
              <a:rPr lang="tr-TR" baseline="30000" dirty="0" smtClean="0"/>
              <a:t>2+</a:t>
            </a:r>
            <a:r>
              <a:rPr lang="tr-TR" dirty="0" smtClean="0"/>
              <a:t> kanalları ve NT </a:t>
            </a:r>
            <a:r>
              <a:rPr lang="tr-TR" dirty="0" err="1" smtClean="0"/>
              <a:t>salımından</a:t>
            </a:r>
            <a:r>
              <a:rPr lang="tr-TR" dirty="0" smtClean="0"/>
              <a:t> sorumlu diğer bileşenlerin </a:t>
            </a:r>
            <a:r>
              <a:rPr lang="tr-TR" dirty="0" err="1" smtClean="0"/>
              <a:t>presinaptik</a:t>
            </a:r>
            <a:r>
              <a:rPr lang="tr-TR" dirty="0" smtClean="0"/>
              <a:t> uca yönlendirilmesi</a:t>
            </a:r>
          </a:p>
          <a:p>
            <a:r>
              <a:rPr lang="tr-TR" dirty="0" err="1" smtClean="0"/>
              <a:t>Postsinaptik</a:t>
            </a:r>
            <a:r>
              <a:rPr lang="tr-TR" dirty="0" smtClean="0"/>
              <a:t> yapıların kurulumu </a:t>
            </a:r>
          </a:p>
          <a:p>
            <a:r>
              <a:rPr lang="tr-TR" dirty="0" smtClean="0"/>
              <a:t>Moleküler mekanizma ???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202138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Nöroligin</a:t>
            </a:r>
            <a:r>
              <a:rPr lang="tr-TR" b="1" dirty="0" smtClean="0">
                <a:solidFill>
                  <a:srgbClr val="C00000"/>
                </a:solidFill>
              </a:rPr>
              <a:t> KO fare çalışmaları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/>
                </a:solidFill>
              </a:rPr>
              <a:t>Üçlü NL-1, NL-2 ve NL-3 KO FARELER : </a:t>
            </a:r>
          </a:p>
          <a:p>
            <a:pPr lvl="1"/>
            <a:r>
              <a:rPr lang="tr-TR" dirty="0" err="1" smtClean="0"/>
              <a:t>Perinatal</a:t>
            </a:r>
            <a:r>
              <a:rPr lang="tr-TR" dirty="0" smtClean="0"/>
              <a:t> </a:t>
            </a:r>
            <a:r>
              <a:rPr lang="tr-TR" dirty="0" err="1" smtClean="0"/>
              <a:t>letalite</a:t>
            </a:r>
            <a:endParaRPr lang="tr-TR" dirty="0" smtClean="0"/>
          </a:p>
          <a:p>
            <a:pPr lvl="1"/>
            <a:r>
              <a:rPr lang="tr-TR" dirty="0" err="1" smtClean="0"/>
              <a:t>Sinaptik</a:t>
            </a:r>
            <a:r>
              <a:rPr lang="tr-TR" dirty="0" smtClean="0"/>
              <a:t> iletim yok</a:t>
            </a:r>
          </a:p>
          <a:p>
            <a:pPr lvl="1"/>
            <a:r>
              <a:rPr lang="tr-TR" dirty="0" err="1" smtClean="0"/>
              <a:t>Nöreksinlere</a:t>
            </a:r>
            <a:r>
              <a:rPr lang="tr-TR" dirty="0" smtClean="0"/>
              <a:t> benzer biçimde </a:t>
            </a:r>
            <a:r>
              <a:rPr lang="tr-TR" dirty="0" err="1" smtClean="0"/>
              <a:t>sinaps</a:t>
            </a:r>
            <a:r>
              <a:rPr lang="tr-TR" dirty="0" smtClean="0"/>
              <a:t> yoğunluğunda belirgin bir değişiklik yok</a:t>
            </a:r>
          </a:p>
          <a:p>
            <a:r>
              <a:rPr lang="tr-TR" dirty="0" err="1" smtClean="0"/>
              <a:t>Sinaps</a:t>
            </a:r>
            <a:r>
              <a:rPr lang="tr-TR" dirty="0" smtClean="0"/>
              <a:t> yapısının organize edilmesi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/>
                </a:solidFill>
              </a:rPr>
              <a:t>NL-1 KO fareler</a:t>
            </a:r>
            <a:endParaRPr lang="tr-TR" dirty="0" smtClean="0"/>
          </a:p>
          <a:p>
            <a:pPr lvl="1"/>
            <a:r>
              <a:rPr lang="tr-TR" dirty="0" err="1" smtClean="0"/>
              <a:t>Eksitatör</a:t>
            </a:r>
            <a:r>
              <a:rPr lang="tr-TR" dirty="0" smtClean="0"/>
              <a:t> </a:t>
            </a:r>
            <a:r>
              <a:rPr lang="tr-TR" dirty="0" err="1" smtClean="0"/>
              <a:t>sinapsaların</a:t>
            </a:r>
            <a:r>
              <a:rPr lang="tr-TR" dirty="0" smtClean="0"/>
              <a:t> kuvveti azalıyor</a:t>
            </a:r>
          </a:p>
          <a:p>
            <a:pPr lvl="1"/>
            <a:r>
              <a:rPr lang="tr-TR" dirty="0" smtClean="0"/>
              <a:t>NMDA- / AMPA-reseptör aracılı yanıt oranında azalma</a:t>
            </a:r>
          </a:p>
          <a:p>
            <a:r>
              <a:rPr lang="tr-TR" b="1" dirty="0" smtClean="0">
                <a:solidFill>
                  <a:schemeClr val="accent1"/>
                </a:solidFill>
              </a:rPr>
              <a:t>NL-2 KO fareler:</a:t>
            </a:r>
          </a:p>
          <a:p>
            <a:pPr lvl="1"/>
            <a:r>
              <a:rPr lang="tr-TR" dirty="0" smtClean="0"/>
              <a:t>İnhibitör </a:t>
            </a:r>
            <a:r>
              <a:rPr lang="tr-TR" dirty="0" err="1" smtClean="0"/>
              <a:t>sinaptik</a:t>
            </a:r>
            <a:r>
              <a:rPr lang="tr-TR" dirty="0" smtClean="0"/>
              <a:t> iletim azalıyor</a:t>
            </a:r>
          </a:p>
        </p:txBody>
      </p:sp>
    </p:spTree>
    <p:extLst>
      <p:ext uri="{BB962C8B-B14F-4D97-AF65-F5344CB8AC3E}">
        <p14:creationId xmlns:p14="http://schemas.microsoft.com/office/powerpoint/2010/main" xmlns="" val="9854305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C00000"/>
                </a:solidFill>
              </a:rPr>
              <a:t>Özet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3600" i="1" dirty="0" err="1" smtClean="0"/>
              <a:t>Nrxn</a:t>
            </a:r>
            <a:r>
              <a:rPr lang="tr-TR" altLang="tr-TR" sz="3600" dirty="0" smtClean="0"/>
              <a:t> ve </a:t>
            </a:r>
            <a:r>
              <a:rPr lang="tr-TR" altLang="tr-TR" sz="3600" i="1" dirty="0" err="1" smtClean="0"/>
              <a:t>Nlgn</a:t>
            </a:r>
            <a:r>
              <a:rPr lang="tr-TR" altLang="tr-TR" sz="3600" dirty="0" smtClean="0"/>
              <a:t> KO farelerde </a:t>
            </a:r>
            <a:r>
              <a:rPr lang="tr-TR" altLang="tr-TR" sz="3600" dirty="0" err="1" smtClean="0"/>
              <a:t>sinaps</a:t>
            </a:r>
            <a:r>
              <a:rPr lang="tr-TR" altLang="tr-TR" sz="3600" dirty="0" smtClean="0"/>
              <a:t> sayısında artma ya da azalma yok</a:t>
            </a:r>
          </a:p>
          <a:p>
            <a:r>
              <a:rPr lang="tr-TR" altLang="tr-TR" sz="3600" dirty="0" err="1" smtClean="0"/>
              <a:t>Sinaps</a:t>
            </a:r>
            <a:r>
              <a:rPr lang="tr-TR" altLang="tr-TR" sz="3600" dirty="0" smtClean="0"/>
              <a:t> fonksiyonu etkileniyor</a:t>
            </a:r>
          </a:p>
          <a:p>
            <a:r>
              <a:rPr lang="tr-TR" altLang="tr-TR" sz="3600" dirty="0" err="1" smtClean="0"/>
              <a:t>Sinapsın</a:t>
            </a:r>
            <a:r>
              <a:rPr lang="tr-TR" altLang="tr-TR" sz="3600" dirty="0" smtClean="0"/>
              <a:t> oluşmasında değil kurulum ve fonksiyonda önemli</a:t>
            </a:r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18829228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Sinaptik</a:t>
            </a:r>
            <a:r>
              <a:rPr lang="tr-TR" dirty="0" smtClean="0"/>
              <a:t> aktivite </a:t>
            </a:r>
          </a:p>
          <a:p>
            <a:pPr lvl="1"/>
            <a:r>
              <a:rPr lang="tr-TR" dirty="0" smtClean="0"/>
              <a:t>N-kaderinin </a:t>
            </a:r>
            <a:r>
              <a:rPr lang="tr-TR" dirty="0" err="1" smtClean="0"/>
              <a:t>dendritik</a:t>
            </a:r>
            <a:r>
              <a:rPr lang="tr-TR" dirty="0" smtClean="0"/>
              <a:t> dikenlere yönelmesine</a:t>
            </a:r>
          </a:p>
          <a:p>
            <a:pPr lvl="1"/>
            <a:r>
              <a:rPr lang="tr-TR" dirty="0" err="1" smtClean="0"/>
              <a:t>Postsinaptik</a:t>
            </a:r>
            <a:r>
              <a:rPr lang="tr-TR" dirty="0" smtClean="0"/>
              <a:t> yapıların lokalizasyonuna</a:t>
            </a:r>
          </a:p>
          <a:p>
            <a:pPr lvl="1"/>
            <a:r>
              <a:rPr lang="tr-TR" dirty="0" smtClean="0"/>
              <a:t>Gelişen ve olgun </a:t>
            </a:r>
            <a:r>
              <a:rPr lang="tr-TR" dirty="0" err="1" smtClean="0"/>
              <a:t>sinapslarda</a:t>
            </a:r>
            <a:r>
              <a:rPr lang="tr-TR" dirty="0" smtClean="0"/>
              <a:t> LTP sırasında meydana gelen yapısal değişimlerin stabilizasyonuna</a:t>
            </a:r>
          </a:p>
          <a:p>
            <a:pPr marL="457200" lvl="1" indent="0">
              <a:buNone/>
            </a:pPr>
            <a:r>
              <a:rPr lang="tr-TR" dirty="0" smtClean="0"/>
              <a:t>neden olur.</a:t>
            </a:r>
          </a:p>
          <a:p>
            <a:r>
              <a:rPr lang="tr-TR" dirty="0" err="1" smtClean="0"/>
              <a:t>Sinaptik</a:t>
            </a:r>
            <a:r>
              <a:rPr lang="tr-TR" dirty="0" smtClean="0"/>
              <a:t> yarık boyunca etki göstererek </a:t>
            </a:r>
            <a:r>
              <a:rPr lang="tr-TR" dirty="0" err="1" smtClean="0"/>
              <a:t>presinaptik</a:t>
            </a:r>
            <a:r>
              <a:rPr lang="tr-TR" dirty="0" smtClean="0"/>
              <a:t> </a:t>
            </a:r>
            <a:r>
              <a:rPr lang="tr-TR" dirty="0" err="1" smtClean="0"/>
              <a:t>plastisiteyi</a:t>
            </a:r>
            <a:r>
              <a:rPr lang="tr-TR" dirty="0" smtClean="0"/>
              <a:t> de düzenler.</a:t>
            </a:r>
          </a:p>
          <a:p>
            <a:r>
              <a:rPr lang="tr-TR" dirty="0" err="1" smtClean="0"/>
              <a:t>Presinaptik</a:t>
            </a:r>
            <a:r>
              <a:rPr lang="tr-TR" dirty="0" smtClean="0"/>
              <a:t> N-kaderin adezyonunun azalması vezikül geri dönüşümünü etkiler</a:t>
            </a:r>
            <a:endParaRPr lang="tr-TR" dirty="0"/>
          </a:p>
        </p:txBody>
      </p:sp>
      <p:sp>
        <p:nvSpPr>
          <p:cNvPr id="5" name="Başlık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b="1" smtClean="0">
                <a:solidFill>
                  <a:srgbClr val="C00000"/>
                </a:solidFill>
              </a:rPr>
              <a:t>N-Kaderin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02943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III. KADERİNLER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87208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Klasik kaderin molekülleri, yapısı en iyi bilinen hücre adezyon molekülleridir</a:t>
            </a:r>
          </a:p>
          <a:p>
            <a:r>
              <a:rPr lang="tr-TR" dirty="0" smtClean="0"/>
              <a:t>5 adet </a:t>
            </a:r>
            <a:r>
              <a:rPr lang="tr-TR" dirty="0" err="1" smtClean="0"/>
              <a:t>ekstraselüler</a:t>
            </a:r>
            <a:r>
              <a:rPr lang="tr-TR" dirty="0" smtClean="0"/>
              <a:t> kaderin tekrar domaini </a:t>
            </a:r>
            <a:r>
              <a:rPr lang="tr-TR" dirty="0" err="1" smtClean="0"/>
              <a:t>içeririer</a:t>
            </a:r>
            <a:endParaRPr lang="tr-TR" dirty="0" smtClean="0"/>
          </a:p>
          <a:p>
            <a:r>
              <a:rPr lang="tr-TR" dirty="0" smtClean="0"/>
              <a:t>Amino terminal EC1 domaini trans olarak adezyona aracılık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170502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rgbClr val="C00000"/>
                </a:solidFill>
              </a:rPr>
              <a:t>N-Kaderin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87208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Beyinde bulunan klasik kaderin</a:t>
            </a:r>
          </a:p>
          <a:p>
            <a:r>
              <a:rPr lang="tr-TR" dirty="0" err="1" smtClean="0"/>
              <a:t>Homofilik</a:t>
            </a:r>
            <a:r>
              <a:rPr lang="tr-TR" dirty="0" smtClean="0"/>
              <a:t> etkileşim</a:t>
            </a:r>
          </a:p>
          <a:p>
            <a:r>
              <a:rPr lang="tr-TR" dirty="0" err="1" smtClean="0"/>
              <a:t>Sinapsların</a:t>
            </a:r>
            <a:r>
              <a:rPr lang="tr-TR" dirty="0" smtClean="0"/>
              <a:t> çevresinde lokalize</a:t>
            </a:r>
          </a:p>
          <a:p>
            <a:r>
              <a:rPr lang="tr-TR" dirty="0" err="1" smtClean="0"/>
              <a:t>Sinaps</a:t>
            </a:r>
            <a:r>
              <a:rPr lang="tr-TR" dirty="0" smtClean="0"/>
              <a:t> sayısını kontrol etmez ve </a:t>
            </a:r>
            <a:r>
              <a:rPr lang="tr-TR" dirty="0" err="1" smtClean="0"/>
              <a:t>sinaps</a:t>
            </a:r>
            <a:r>
              <a:rPr lang="tr-TR" dirty="0" smtClean="0"/>
              <a:t> oluşumunda rol oynamaz</a:t>
            </a:r>
          </a:p>
          <a:p>
            <a:r>
              <a:rPr lang="tr-TR" dirty="0" err="1" smtClean="0"/>
              <a:t>Sinaps</a:t>
            </a:r>
            <a:r>
              <a:rPr lang="tr-TR" dirty="0" smtClean="0"/>
              <a:t> gelişiminde düzenleyici bir rolü olduğu düşünülmekte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02752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Adezyon </a:t>
            </a:r>
            <a:r>
              <a:rPr lang="tr-TR" dirty="0" err="1" smtClean="0"/>
              <a:t>sinapsların</a:t>
            </a:r>
            <a:r>
              <a:rPr lang="tr-TR" dirty="0" smtClean="0"/>
              <a:t> son derece önemli yapısal özelliği</a:t>
            </a:r>
          </a:p>
          <a:p>
            <a:r>
              <a:rPr lang="tr-TR" dirty="0" smtClean="0"/>
              <a:t>Biyokimyasal </a:t>
            </a:r>
            <a:r>
              <a:rPr lang="tr-TR" dirty="0" err="1" smtClean="0"/>
              <a:t>fraksinasyonlarda</a:t>
            </a:r>
            <a:r>
              <a:rPr lang="tr-TR" dirty="0" smtClean="0"/>
              <a:t> bile </a:t>
            </a:r>
            <a:r>
              <a:rPr lang="tr-TR" dirty="0" err="1" smtClean="0"/>
              <a:t>pre</a:t>
            </a:r>
            <a:r>
              <a:rPr lang="tr-TR" dirty="0" smtClean="0"/>
              <a:t>-ve post-</a:t>
            </a:r>
            <a:r>
              <a:rPr lang="tr-TR" dirty="0" err="1" smtClean="0"/>
              <a:t>sinaptik</a:t>
            </a:r>
            <a:r>
              <a:rPr lang="tr-TR" dirty="0" smtClean="0"/>
              <a:t> yapılar birbirlerine sıkıca tutunmuş olarak kalır</a:t>
            </a:r>
          </a:p>
          <a:p>
            <a:r>
              <a:rPr lang="tr-TR" dirty="0" err="1" smtClean="0"/>
              <a:t>Sinaptik</a:t>
            </a:r>
            <a:r>
              <a:rPr lang="tr-TR" dirty="0" smtClean="0"/>
              <a:t> yarığı </a:t>
            </a:r>
            <a:r>
              <a:rPr lang="tr-TR" dirty="0" err="1" smtClean="0"/>
              <a:t>kateden</a:t>
            </a:r>
            <a:r>
              <a:rPr lang="tr-TR" dirty="0" smtClean="0"/>
              <a:t> bu yapılar periyodik olarak organize edilmekte ve yüksek oranda </a:t>
            </a:r>
            <a:r>
              <a:rPr lang="tr-TR" dirty="0" err="1" smtClean="0"/>
              <a:t>proteinöz</a:t>
            </a:r>
            <a:r>
              <a:rPr lang="tr-TR" dirty="0" smtClean="0"/>
              <a:t> bir materyalden oluşmaktadır.</a:t>
            </a:r>
          </a:p>
          <a:p>
            <a:pPr lvl="1"/>
            <a:r>
              <a:rPr lang="tr-TR" dirty="0" err="1" smtClean="0"/>
              <a:t>CAMler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69879390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C00000"/>
                </a:solidFill>
              </a:rPr>
              <a:t>Sinapslarda</a:t>
            </a:r>
            <a:r>
              <a:rPr lang="tr-TR" b="1" dirty="0" smtClean="0">
                <a:solidFill>
                  <a:srgbClr val="C00000"/>
                </a:solidFill>
              </a:rPr>
              <a:t> diğer kaderin-ilişkili proteinler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Drosophila</a:t>
            </a:r>
            <a:r>
              <a:rPr lang="tr-TR" dirty="0" smtClean="0"/>
              <a:t>: </a:t>
            </a:r>
            <a:r>
              <a:rPr lang="tr-TR" b="1" dirty="0" smtClean="0">
                <a:solidFill>
                  <a:schemeClr val="accent1"/>
                </a:solidFill>
              </a:rPr>
              <a:t>Flamingo</a:t>
            </a:r>
            <a:r>
              <a:rPr lang="tr-TR" dirty="0" smtClean="0"/>
              <a:t> (omurgalı homoloğu CELSR)</a:t>
            </a:r>
          </a:p>
          <a:p>
            <a:pPr lvl="1"/>
            <a:r>
              <a:rPr lang="tr-TR" dirty="0" smtClean="0"/>
              <a:t>Çok sayıda kaderin tekrarı içerir</a:t>
            </a:r>
          </a:p>
          <a:p>
            <a:pPr lvl="1"/>
            <a:r>
              <a:rPr lang="tr-TR" dirty="0" smtClean="0"/>
              <a:t>Hücre polaritesi ve </a:t>
            </a:r>
            <a:r>
              <a:rPr lang="tr-TR" dirty="0" err="1" smtClean="0"/>
              <a:t>sinaps</a:t>
            </a:r>
            <a:r>
              <a:rPr lang="tr-TR" dirty="0" smtClean="0"/>
              <a:t> </a:t>
            </a:r>
            <a:r>
              <a:rPr lang="tr-TR" dirty="0" err="1" smtClean="0"/>
              <a:t>spesifitesinde</a:t>
            </a:r>
            <a:r>
              <a:rPr lang="tr-TR" dirty="0" smtClean="0"/>
              <a:t> rol oynar</a:t>
            </a:r>
          </a:p>
          <a:p>
            <a:r>
              <a:rPr lang="tr-TR" b="1" dirty="0" err="1" smtClean="0">
                <a:solidFill>
                  <a:schemeClr val="accent1"/>
                </a:solidFill>
              </a:rPr>
              <a:t>Protokaderinler</a:t>
            </a:r>
            <a:r>
              <a:rPr lang="tr-TR" b="1" dirty="0" smtClean="0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tr-TR" dirty="0" smtClean="0"/>
              <a:t>Ɣ-</a:t>
            </a:r>
            <a:r>
              <a:rPr lang="tr-TR" dirty="0" err="1" smtClean="0"/>
              <a:t>protokaderinler</a:t>
            </a:r>
            <a:endParaRPr lang="tr-TR" dirty="0" smtClean="0"/>
          </a:p>
          <a:p>
            <a:pPr lvl="1"/>
            <a:r>
              <a:rPr lang="tr-TR" dirty="0" smtClean="0"/>
              <a:t>Kısmen de olsa </a:t>
            </a:r>
            <a:r>
              <a:rPr lang="tr-TR" dirty="0" err="1" smtClean="0"/>
              <a:t>sinaptik</a:t>
            </a:r>
            <a:endParaRPr lang="tr-TR" dirty="0" smtClean="0"/>
          </a:p>
          <a:p>
            <a:pPr lvl="1"/>
            <a:r>
              <a:rPr lang="tr-TR" dirty="0" err="1" smtClean="0"/>
              <a:t>Spinal</a:t>
            </a:r>
            <a:r>
              <a:rPr lang="tr-TR" dirty="0" smtClean="0"/>
              <a:t> kordaki </a:t>
            </a:r>
            <a:r>
              <a:rPr lang="tr-TR" dirty="0" err="1" smtClean="0"/>
              <a:t>internöronların</a:t>
            </a:r>
            <a:r>
              <a:rPr lang="tr-TR" dirty="0" smtClean="0"/>
              <a:t> </a:t>
            </a:r>
            <a:r>
              <a:rPr lang="tr-TR" dirty="0" err="1" smtClean="0"/>
              <a:t>postnatal</a:t>
            </a:r>
            <a:r>
              <a:rPr lang="tr-TR" dirty="0" smtClean="0"/>
              <a:t> canlılığı için gerekli</a:t>
            </a:r>
          </a:p>
          <a:p>
            <a:r>
              <a:rPr lang="tr-TR" b="1" dirty="0" err="1" smtClean="0">
                <a:solidFill>
                  <a:schemeClr val="accent1"/>
                </a:solidFill>
              </a:rPr>
              <a:t>Kalsinteninler</a:t>
            </a:r>
            <a:r>
              <a:rPr lang="tr-TR" b="1" dirty="0" smtClean="0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tr-TR" dirty="0" smtClean="0"/>
              <a:t>Fonksiyon?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9137572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IV. </a:t>
            </a:r>
            <a:r>
              <a:rPr lang="tr-TR" b="1" dirty="0" err="1" smtClean="0">
                <a:solidFill>
                  <a:srgbClr val="C00000"/>
                </a:solidFill>
              </a:rPr>
              <a:t>SynCAM</a:t>
            </a:r>
            <a:r>
              <a:rPr lang="tr-TR" b="1" dirty="0" smtClean="0">
                <a:solidFill>
                  <a:srgbClr val="C00000"/>
                </a:solidFill>
              </a:rPr>
              <a:t> proteinleri (</a:t>
            </a:r>
            <a:r>
              <a:rPr lang="tr-TR" b="1" dirty="0" err="1" smtClean="0">
                <a:solidFill>
                  <a:srgbClr val="C00000"/>
                </a:solidFill>
              </a:rPr>
              <a:t>Cadm</a:t>
            </a:r>
            <a:r>
              <a:rPr lang="tr-TR" b="1" dirty="0" smtClean="0">
                <a:solidFill>
                  <a:srgbClr val="C00000"/>
                </a:solidFill>
              </a:rPr>
              <a:t> / </a:t>
            </a:r>
            <a:r>
              <a:rPr lang="tr-TR" b="1" dirty="0" err="1" smtClean="0">
                <a:solidFill>
                  <a:srgbClr val="C00000"/>
                </a:solidFill>
              </a:rPr>
              <a:t>Nektin</a:t>
            </a:r>
            <a:r>
              <a:rPr lang="tr-TR" b="1" dirty="0" smtClean="0">
                <a:solidFill>
                  <a:srgbClr val="C00000"/>
                </a:solidFill>
              </a:rPr>
              <a:t>-benzeri moleküller)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643192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Sinaptik</a:t>
            </a:r>
            <a:r>
              <a:rPr lang="tr-TR" dirty="0" smtClean="0"/>
              <a:t> CAM</a:t>
            </a:r>
          </a:p>
          <a:p>
            <a:r>
              <a:rPr lang="tr-TR" dirty="0" err="1" smtClean="0"/>
              <a:t>Eksitatör</a:t>
            </a:r>
            <a:r>
              <a:rPr lang="tr-TR" dirty="0" smtClean="0"/>
              <a:t> </a:t>
            </a:r>
            <a:r>
              <a:rPr lang="tr-TR" dirty="0" err="1" smtClean="0"/>
              <a:t>sinaps</a:t>
            </a:r>
            <a:r>
              <a:rPr lang="tr-TR" dirty="0" smtClean="0"/>
              <a:t> sayısında artışı destekler</a:t>
            </a:r>
          </a:p>
          <a:p>
            <a:r>
              <a:rPr lang="tr-TR" dirty="0" smtClean="0"/>
              <a:t>3 adet </a:t>
            </a:r>
            <a:r>
              <a:rPr lang="tr-TR" dirty="0" err="1" smtClean="0"/>
              <a:t>ekstraselüler</a:t>
            </a:r>
            <a:r>
              <a:rPr lang="tr-TR" dirty="0" smtClean="0"/>
              <a:t> </a:t>
            </a:r>
            <a:r>
              <a:rPr lang="tr-TR" dirty="0" err="1" smtClean="0"/>
              <a:t>Ig</a:t>
            </a:r>
            <a:r>
              <a:rPr lang="tr-TR" dirty="0" smtClean="0"/>
              <a:t>- domain, 1 adet </a:t>
            </a:r>
            <a:r>
              <a:rPr lang="tr-TR" dirty="0" err="1" smtClean="0"/>
              <a:t>transmemran</a:t>
            </a:r>
            <a:r>
              <a:rPr lang="tr-TR" dirty="0" smtClean="0"/>
              <a:t> domain ve </a:t>
            </a:r>
            <a:r>
              <a:rPr lang="tr-TR" dirty="0" err="1" smtClean="0"/>
              <a:t>intraselüler</a:t>
            </a:r>
            <a:r>
              <a:rPr lang="tr-TR" dirty="0" smtClean="0"/>
              <a:t> FERM- ve PDZ-bağlanma motifleri</a:t>
            </a:r>
          </a:p>
          <a:p>
            <a:r>
              <a:rPr lang="tr-TR" dirty="0" smtClean="0"/>
              <a:t>Beyinde yüksek oranda eksprese olurlar</a:t>
            </a:r>
          </a:p>
          <a:p>
            <a:r>
              <a:rPr lang="tr-TR" dirty="0" err="1" smtClean="0"/>
              <a:t>Pre</a:t>
            </a:r>
            <a:r>
              <a:rPr lang="tr-TR" dirty="0" smtClean="0"/>
              <a:t>- ve </a:t>
            </a:r>
            <a:r>
              <a:rPr lang="tr-TR" dirty="0" err="1" smtClean="0"/>
              <a:t>postsinaptik</a:t>
            </a:r>
            <a:r>
              <a:rPr lang="tr-TR" dirty="0" smtClean="0"/>
              <a:t> bölgelerde lokalizedirler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96792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err="1" smtClean="0">
                <a:solidFill>
                  <a:schemeClr val="accent1"/>
                </a:solidFill>
              </a:rPr>
              <a:t>SynCAM</a:t>
            </a:r>
            <a:r>
              <a:rPr lang="tr-TR" b="1" dirty="0" smtClean="0">
                <a:solidFill>
                  <a:schemeClr val="accent1"/>
                </a:solidFill>
              </a:rPr>
              <a:t> 1</a:t>
            </a:r>
            <a:endParaRPr lang="tr-TR" b="1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Gelişen nöronlarda, </a:t>
            </a:r>
            <a:r>
              <a:rPr lang="tr-TR" dirty="0" err="1" smtClean="0"/>
              <a:t>aksonal</a:t>
            </a:r>
            <a:r>
              <a:rPr lang="tr-TR" dirty="0" smtClean="0"/>
              <a:t> büyüme konilerinin yüzeyinde lokalizedir</a:t>
            </a:r>
          </a:p>
          <a:p>
            <a:r>
              <a:rPr lang="tr-TR" dirty="0" smtClean="0"/>
              <a:t>Büyüme konilerindeki «temas algılayıcısı (</a:t>
            </a:r>
            <a:r>
              <a:rPr lang="tr-TR" dirty="0" err="1" smtClean="0"/>
              <a:t>contact</a:t>
            </a:r>
            <a:r>
              <a:rPr lang="tr-TR" dirty="0" smtClean="0"/>
              <a:t> sensor)» </a:t>
            </a:r>
            <a:r>
              <a:rPr lang="tr-TR" dirty="0" err="1" smtClean="0"/>
              <a:t>na</a:t>
            </a:r>
            <a:r>
              <a:rPr lang="tr-TR" dirty="0" smtClean="0"/>
              <a:t> benzer biçimde </a:t>
            </a:r>
            <a:r>
              <a:rPr lang="tr-TR" dirty="0" err="1" smtClean="0"/>
              <a:t>akso-dendritik</a:t>
            </a:r>
            <a:r>
              <a:rPr lang="tr-TR" dirty="0" smtClean="0"/>
              <a:t> temas bölgelerinde hızlıca kararlı adezyon kompleksleri şeklinde yapılanır</a:t>
            </a:r>
          </a:p>
          <a:p>
            <a:r>
              <a:rPr lang="tr-TR" dirty="0" smtClean="0"/>
              <a:t>Bu bölgede </a:t>
            </a:r>
            <a:r>
              <a:rPr lang="tr-TR" dirty="0" err="1" smtClean="0"/>
              <a:t>sinaptik</a:t>
            </a:r>
            <a:r>
              <a:rPr lang="tr-TR" dirty="0" smtClean="0"/>
              <a:t> belirteçlerin toplanmasına neden olur</a:t>
            </a:r>
          </a:p>
          <a:p>
            <a:r>
              <a:rPr lang="tr-TR" dirty="0" smtClean="0"/>
              <a:t>Homo- ve </a:t>
            </a:r>
            <a:r>
              <a:rPr lang="tr-TR" dirty="0" err="1" smtClean="0"/>
              <a:t>heterofilik</a:t>
            </a:r>
            <a:r>
              <a:rPr lang="tr-TR" dirty="0" smtClean="0"/>
              <a:t> etkileşim gösterir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978097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chemeClr val="accent1"/>
                </a:solidFill>
              </a:rPr>
              <a:t>SynCAM1</a:t>
            </a:r>
            <a:endParaRPr lang="tr-TR" b="1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Transgenik</a:t>
            </a:r>
            <a:r>
              <a:rPr lang="tr-TR" dirty="0" smtClean="0"/>
              <a:t> fare modelleri</a:t>
            </a:r>
          </a:p>
          <a:p>
            <a:r>
              <a:rPr lang="tr-TR" dirty="0" smtClean="0"/>
              <a:t>Artmış SynCAM1 ekspresyonu: Fonksiyonel </a:t>
            </a:r>
            <a:r>
              <a:rPr lang="tr-TR" dirty="0" err="1" smtClean="0"/>
              <a:t>eksitatör</a:t>
            </a:r>
            <a:r>
              <a:rPr lang="tr-TR" dirty="0" smtClean="0"/>
              <a:t> </a:t>
            </a:r>
            <a:r>
              <a:rPr lang="tr-TR" dirty="0" err="1" smtClean="0"/>
              <a:t>sinaps</a:t>
            </a:r>
            <a:r>
              <a:rPr lang="tr-TR" dirty="0" smtClean="0"/>
              <a:t> sayısında artış</a:t>
            </a:r>
          </a:p>
          <a:p>
            <a:r>
              <a:rPr lang="tr-TR" dirty="0" err="1" smtClean="0"/>
              <a:t>Sinaptik</a:t>
            </a:r>
            <a:r>
              <a:rPr lang="tr-TR" dirty="0" smtClean="0"/>
              <a:t> yapının sürdürülmesi</a:t>
            </a:r>
          </a:p>
          <a:p>
            <a:r>
              <a:rPr lang="tr-TR" dirty="0" smtClean="0"/>
              <a:t>SynCAM1 kaybı</a:t>
            </a:r>
          </a:p>
          <a:p>
            <a:pPr lvl="1"/>
            <a:r>
              <a:rPr lang="tr-TR" dirty="0" err="1" smtClean="0"/>
              <a:t>Eksitatör</a:t>
            </a:r>
            <a:r>
              <a:rPr lang="tr-TR" dirty="0" smtClean="0"/>
              <a:t> </a:t>
            </a:r>
            <a:r>
              <a:rPr lang="tr-TR" dirty="0" err="1" smtClean="0"/>
              <a:t>sinaps</a:t>
            </a:r>
            <a:r>
              <a:rPr lang="tr-TR" dirty="0" smtClean="0"/>
              <a:t> sayısında azalma</a:t>
            </a:r>
          </a:p>
          <a:p>
            <a:pPr lvl="1"/>
            <a:r>
              <a:rPr lang="tr-TR" dirty="0" smtClean="0"/>
              <a:t>İletimde azalma</a:t>
            </a:r>
          </a:p>
          <a:p>
            <a:pPr lvl="1"/>
            <a:r>
              <a:rPr lang="tr-TR" dirty="0" err="1" smtClean="0"/>
              <a:t>Sinaptik</a:t>
            </a:r>
            <a:r>
              <a:rPr lang="tr-TR" dirty="0" smtClean="0"/>
              <a:t> </a:t>
            </a:r>
            <a:r>
              <a:rPr lang="tr-TR" dirty="0" err="1" smtClean="0"/>
              <a:t>membran</a:t>
            </a:r>
            <a:r>
              <a:rPr lang="tr-TR" dirty="0" smtClean="0"/>
              <a:t> yapılarının kısa süreli varlığı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906533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>
                <a:solidFill>
                  <a:schemeClr val="accent1"/>
                </a:solidFill>
              </a:rPr>
              <a:t>SynCAM1</a:t>
            </a:r>
            <a:endParaRPr lang="tr-TR" b="1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Olgun </a:t>
            </a:r>
            <a:r>
              <a:rPr lang="tr-TR" dirty="0" err="1" smtClean="0"/>
              <a:t>sinapslarda</a:t>
            </a:r>
            <a:r>
              <a:rPr lang="tr-TR" dirty="0" smtClean="0"/>
              <a:t> </a:t>
            </a:r>
            <a:r>
              <a:rPr lang="tr-TR" dirty="0" err="1" smtClean="0"/>
              <a:t>LTD’nin</a:t>
            </a:r>
            <a:r>
              <a:rPr lang="tr-TR" dirty="0" smtClean="0"/>
              <a:t> negatif düzenleyicisi</a:t>
            </a:r>
          </a:p>
          <a:p>
            <a:r>
              <a:rPr lang="tr-TR" dirty="0" smtClean="0"/>
              <a:t>Uzaysal öğrenmede etkili</a:t>
            </a:r>
          </a:p>
          <a:p>
            <a:r>
              <a:rPr lang="tr-TR" dirty="0" err="1" smtClean="0"/>
              <a:t>Nöronal</a:t>
            </a:r>
            <a:r>
              <a:rPr lang="tr-TR" dirty="0" smtClean="0"/>
              <a:t> ağların kurulması ve </a:t>
            </a:r>
            <a:r>
              <a:rPr lang="tr-TR" dirty="0" err="1" smtClean="0"/>
              <a:t>plastisitesinde</a:t>
            </a:r>
            <a:r>
              <a:rPr lang="tr-TR" dirty="0" smtClean="0"/>
              <a:t> önemli</a:t>
            </a:r>
          </a:p>
          <a:p>
            <a:pPr lvl="1"/>
            <a:r>
              <a:rPr lang="tr-TR" dirty="0" smtClean="0"/>
              <a:t>Göz-spesifik yanıtların </a:t>
            </a:r>
            <a:r>
              <a:rPr lang="tr-TR" dirty="0" err="1" smtClean="0"/>
              <a:t>adaptif</a:t>
            </a:r>
            <a:r>
              <a:rPr lang="tr-TR" dirty="0" smtClean="0"/>
              <a:t> değişiklikleri sırasında, görme korteksinde alışılmadık ekspresyon değişikliklerinin gözlenmesi</a:t>
            </a:r>
          </a:p>
          <a:p>
            <a:pPr lvl="1"/>
            <a:r>
              <a:rPr lang="tr-TR" dirty="0" smtClean="0"/>
              <a:t>Yaralanmayı takiben </a:t>
            </a:r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 err="1" smtClean="0"/>
              <a:t>kord</a:t>
            </a:r>
            <a:r>
              <a:rPr lang="tr-TR" dirty="0" smtClean="0"/>
              <a:t> motor nöronlarında </a:t>
            </a:r>
            <a:r>
              <a:rPr lang="tr-TR" dirty="0" err="1" smtClean="0"/>
              <a:t>restrasyon</a:t>
            </a:r>
            <a:r>
              <a:rPr lang="tr-TR" dirty="0" smtClean="0"/>
              <a:t> sırasında yüksek oranda ekspresyon değişikliğinin gözlenmesi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SynCAM</a:t>
            </a:r>
            <a:r>
              <a:rPr lang="tr-TR" dirty="0" smtClean="0"/>
              <a:t> 2 ve </a:t>
            </a:r>
            <a:r>
              <a:rPr lang="tr-TR" dirty="0" err="1" smtClean="0"/>
              <a:t>SynCAM</a:t>
            </a:r>
            <a:r>
              <a:rPr lang="tr-TR" dirty="0" smtClean="0"/>
              <a:t> 3</a:t>
            </a:r>
          </a:p>
          <a:p>
            <a:pPr lvl="1"/>
            <a:r>
              <a:rPr lang="tr-TR" dirty="0" smtClean="0"/>
              <a:t>Benzer işlevler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19186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V. LAR ailesinin Reseptör </a:t>
            </a:r>
            <a:r>
              <a:rPr lang="tr-TR" b="1" dirty="0" err="1" smtClean="0">
                <a:solidFill>
                  <a:srgbClr val="C00000"/>
                </a:solidFill>
              </a:rPr>
              <a:t>Fosfo-Tirozin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Fosfatazları</a:t>
            </a:r>
            <a:r>
              <a:rPr lang="tr-TR" b="1" dirty="0" smtClean="0">
                <a:solidFill>
                  <a:srgbClr val="C00000"/>
                </a:solidFill>
              </a:rPr>
              <a:t> (RPTP)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LAR (</a:t>
            </a:r>
            <a:r>
              <a:rPr lang="tr-TR" dirty="0" err="1" smtClean="0"/>
              <a:t>Leukocyte-associated</a:t>
            </a:r>
            <a:r>
              <a:rPr lang="tr-TR" dirty="0" smtClean="0"/>
              <a:t> </a:t>
            </a:r>
            <a:r>
              <a:rPr lang="tr-TR" dirty="0" err="1" smtClean="0"/>
              <a:t>receptor</a:t>
            </a:r>
            <a:r>
              <a:rPr lang="tr-TR" dirty="0" smtClean="0"/>
              <a:t>), RPTP-</a:t>
            </a:r>
            <a:r>
              <a:rPr lang="el-GR" dirty="0" smtClean="0"/>
              <a:t>σ</a:t>
            </a:r>
            <a:r>
              <a:rPr lang="tr-TR" dirty="0" smtClean="0"/>
              <a:t> ve RPTP-</a:t>
            </a:r>
            <a:r>
              <a:rPr lang="el-GR" dirty="0" smtClean="0"/>
              <a:t>δ</a:t>
            </a:r>
            <a:endParaRPr lang="tr-TR" dirty="0"/>
          </a:p>
          <a:p>
            <a:r>
              <a:rPr lang="tr-TR" dirty="0" err="1" smtClean="0"/>
              <a:t>Ekstraselüler</a:t>
            </a:r>
            <a:r>
              <a:rPr lang="tr-TR" dirty="0" smtClean="0"/>
              <a:t> domainleri 3 adet </a:t>
            </a:r>
            <a:r>
              <a:rPr lang="tr-TR" dirty="0" err="1" smtClean="0"/>
              <a:t>Ig</a:t>
            </a:r>
            <a:r>
              <a:rPr lang="tr-TR" dirty="0" smtClean="0"/>
              <a:t>-domain, 8 adet </a:t>
            </a:r>
            <a:r>
              <a:rPr lang="tr-TR" dirty="0" err="1" smtClean="0"/>
              <a:t>fibronektin</a:t>
            </a:r>
            <a:r>
              <a:rPr lang="tr-TR" dirty="0" smtClean="0"/>
              <a:t> tip III tekrarı içerir</a:t>
            </a:r>
          </a:p>
          <a:p>
            <a:r>
              <a:rPr lang="tr-TR" dirty="0" smtClean="0"/>
              <a:t>LAR-tip </a:t>
            </a:r>
            <a:r>
              <a:rPr lang="tr-TR" dirty="0" err="1" smtClean="0"/>
              <a:t>RPTPler</a:t>
            </a:r>
            <a:r>
              <a:rPr lang="tr-TR" dirty="0" smtClean="0"/>
              <a:t> hücre içi bağlanma partnerleri alfa </a:t>
            </a:r>
            <a:r>
              <a:rPr lang="tr-TR" dirty="0" err="1" smtClean="0"/>
              <a:t>liprin’e</a:t>
            </a:r>
            <a:r>
              <a:rPr lang="tr-TR" dirty="0" smtClean="0"/>
              <a:t> bağlanarak </a:t>
            </a:r>
            <a:r>
              <a:rPr lang="tr-TR" dirty="0" err="1" smtClean="0"/>
              <a:t>sinaps</a:t>
            </a:r>
            <a:r>
              <a:rPr lang="tr-TR" dirty="0" smtClean="0"/>
              <a:t> oluşumunda rol oynarlar</a:t>
            </a:r>
          </a:p>
          <a:p>
            <a:r>
              <a:rPr lang="tr-TR" dirty="0" err="1" smtClean="0"/>
              <a:t>Ekstraselüler</a:t>
            </a:r>
            <a:r>
              <a:rPr lang="tr-TR" dirty="0" smtClean="0"/>
              <a:t> olarak iki ligandı tanımlanmıştır</a:t>
            </a:r>
          </a:p>
          <a:p>
            <a:pPr lvl="1"/>
            <a:r>
              <a:rPr lang="tr-TR" dirty="0" err="1" smtClean="0"/>
              <a:t>Netrin</a:t>
            </a:r>
            <a:r>
              <a:rPr lang="tr-TR" dirty="0" smtClean="0"/>
              <a:t>-G ligandı</a:t>
            </a:r>
          </a:p>
          <a:p>
            <a:pPr lvl="1"/>
            <a:r>
              <a:rPr lang="tr-TR" dirty="0" err="1" smtClean="0"/>
              <a:t>Nörotrofin</a:t>
            </a:r>
            <a:r>
              <a:rPr lang="tr-TR" dirty="0" smtClean="0"/>
              <a:t> reseptörü </a:t>
            </a:r>
            <a:r>
              <a:rPr lang="tr-TR" dirty="0" err="1" smtClean="0"/>
              <a:t>TrkC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844102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VI. Diğer </a:t>
            </a:r>
            <a:r>
              <a:rPr lang="tr-TR" b="1" dirty="0" err="1" smtClean="0">
                <a:solidFill>
                  <a:srgbClr val="C00000"/>
                </a:solidFill>
              </a:rPr>
              <a:t>Ig</a:t>
            </a:r>
            <a:r>
              <a:rPr lang="tr-TR" b="1" dirty="0" smtClean="0">
                <a:solidFill>
                  <a:srgbClr val="C00000"/>
                </a:solidFill>
              </a:rPr>
              <a:t>-domain proteinleri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err="1" smtClean="0"/>
              <a:t>Contactin’ler</a:t>
            </a:r>
            <a:endParaRPr lang="tr-TR" dirty="0" smtClean="0"/>
          </a:p>
          <a:p>
            <a:r>
              <a:rPr lang="tr-TR" dirty="0" smtClean="0"/>
              <a:t>NCAM/L1 ailesi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684618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VII. LRR Proteinleri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95536" y="1988840"/>
            <a:ext cx="7416824" cy="4525963"/>
          </a:xfrm>
        </p:spPr>
        <p:txBody>
          <a:bodyPr/>
          <a:lstStyle/>
          <a:p>
            <a:r>
              <a:rPr lang="tr-TR" dirty="0" err="1" smtClean="0"/>
              <a:t>LRRTMler</a:t>
            </a:r>
            <a:endParaRPr lang="tr-TR" dirty="0" smtClean="0"/>
          </a:p>
          <a:p>
            <a:r>
              <a:rPr lang="tr-TR" dirty="0" err="1" smtClean="0"/>
              <a:t>Netrin</a:t>
            </a:r>
            <a:r>
              <a:rPr lang="tr-TR" dirty="0" smtClean="0"/>
              <a:t>-G </a:t>
            </a:r>
            <a:r>
              <a:rPr lang="tr-TR" dirty="0" err="1" smtClean="0"/>
              <a:t>ligandları</a:t>
            </a:r>
            <a:r>
              <a:rPr lang="tr-TR" dirty="0" smtClean="0"/>
              <a:t> (</a:t>
            </a:r>
            <a:r>
              <a:rPr lang="tr-TR" dirty="0" err="1" smtClean="0"/>
              <a:t>NGLler</a:t>
            </a:r>
            <a:r>
              <a:rPr lang="tr-TR" dirty="0" smtClean="0"/>
              <a:t>) </a:t>
            </a:r>
          </a:p>
          <a:p>
            <a:r>
              <a:rPr lang="tr-TR" dirty="0" err="1" smtClean="0"/>
              <a:t>Sinaptik</a:t>
            </a:r>
            <a:r>
              <a:rPr lang="tr-TR" dirty="0" smtClean="0"/>
              <a:t> adezyon benzeri moleküller (</a:t>
            </a:r>
            <a:r>
              <a:rPr lang="tr-TR" dirty="0" err="1" smtClean="0"/>
              <a:t>SALMler</a:t>
            </a:r>
            <a:r>
              <a:rPr lang="tr-TR" dirty="0" smtClean="0"/>
              <a:t> </a:t>
            </a:r>
            <a:r>
              <a:rPr lang="tr-TR" dirty="0" err="1" smtClean="0"/>
              <a:t>a.k.a</a:t>
            </a:r>
            <a:r>
              <a:rPr lang="tr-TR" dirty="0" smtClean="0"/>
              <a:t>. </a:t>
            </a:r>
            <a:r>
              <a:rPr lang="tr-TR" dirty="0" err="1" smtClean="0"/>
              <a:t>Lrfn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550125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/>
                </a:solidFill>
              </a:rPr>
              <a:t>Netrin-G1 ve Netrin-G2 </a:t>
            </a:r>
            <a:r>
              <a:rPr lang="tr-TR" b="1" dirty="0" err="1" smtClean="0">
                <a:solidFill>
                  <a:schemeClr val="accent1"/>
                </a:solidFill>
              </a:rPr>
              <a:t>Ligandları</a:t>
            </a:r>
            <a:endParaRPr lang="tr-TR" b="1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Netrin</a:t>
            </a:r>
            <a:r>
              <a:rPr lang="tr-TR" dirty="0" smtClean="0"/>
              <a:t> G1 ve G2, </a:t>
            </a:r>
            <a:r>
              <a:rPr lang="tr-TR" dirty="0" err="1" smtClean="0"/>
              <a:t>Netrin</a:t>
            </a:r>
            <a:r>
              <a:rPr lang="tr-TR" dirty="0" smtClean="0"/>
              <a:t> </a:t>
            </a:r>
            <a:r>
              <a:rPr lang="tr-TR" dirty="0" err="1" smtClean="0"/>
              <a:t>izoformalarıdır</a:t>
            </a:r>
            <a:endParaRPr lang="tr-TR" dirty="0" smtClean="0"/>
          </a:p>
          <a:p>
            <a:r>
              <a:rPr lang="tr-TR" dirty="0" smtClean="0"/>
              <a:t>Omurgalılara özgüdür</a:t>
            </a:r>
          </a:p>
          <a:p>
            <a:r>
              <a:rPr lang="tr-TR" dirty="0" err="1" smtClean="0"/>
              <a:t>Aksonal</a:t>
            </a:r>
            <a:r>
              <a:rPr lang="tr-TR" dirty="0" smtClean="0"/>
              <a:t> </a:t>
            </a:r>
            <a:r>
              <a:rPr lang="tr-TR" dirty="0" err="1" smtClean="0"/>
              <a:t>membrana</a:t>
            </a:r>
            <a:r>
              <a:rPr lang="tr-TR" dirty="0" smtClean="0"/>
              <a:t> GPI-çapası ile tutunurlar.</a:t>
            </a:r>
          </a:p>
          <a:p>
            <a:r>
              <a:rPr lang="tr-TR" dirty="0" err="1" smtClean="0"/>
              <a:t>NGL’ler</a:t>
            </a:r>
            <a:r>
              <a:rPr lang="tr-TR" dirty="0" smtClean="0"/>
              <a:t> netrin-G1’e bağlanabilmeleri nedeni ile tanımlanmış ve isimlendirilmişlerdir.</a:t>
            </a:r>
          </a:p>
          <a:p>
            <a:r>
              <a:rPr lang="tr-TR" dirty="0" smtClean="0"/>
              <a:t>LRRC4 olarak da bilinirler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690687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İçerik Yer Tutucusu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5240" cy="4525963"/>
          </a:xfrm>
        </p:spPr>
        <p:txBody>
          <a:bodyPr>
            <a:normAutofit/>
          </a:bodyPr>
          <a:lstStyle/>
          <a:p>
            <a:r>
              <a:rPr lang="tr-TR" dirty="0"/>
              <a:t>Omurgalılarda NGL1-3</a:t>
            </a:r>
          </a:p>
          <a:p>
            <a:r>
              <a:rPr lang="tr-TR" dirty="0" smtClean="0"/>
              <a:t>Tip I </a:t>
            </a:r>
            <a:r>
              <a:rPr lang="tr-TR" dirty="0" err="1" smtClean="0"/>
              <a:t>membran</a:t>
            </a:r>
            <a:r>
              <a:rPr lang="tr-TR" dirty="0" smtClean="0"/>
              <a:t> proteinleridirler</a:t>
            </a:r>
          </a:p>
          <a:p>
            <a:r>
              <a:rPr lang="tr-TR" dirty="0" err="1" smtClean="0"/>
              <a:t>Ekstraselüler</a:t>
            </a:r>
            <a:r>
              <a:rPr lang="tr-TR" dirty="0" smtClean="0"/>
              <a:t> LRR dizisi, 1 adet </a:t>
            </a:r>
            <a:r>
              <a:rPr lang="tr-TR" dirty="0" err="1" smtClean="0"/>
              <a:t>Ig</a:t>
            </a:r>
            <a:r>
              <a:rPr lang="tr-TR" dirty="0" smtClean="0"/>
              <a:t>-domain, </a:t>
            </a:r>
            <a:r>
              <a:rPr lang="tr-TR" dirty="0" err="1" smtClean="0"/>
              <a:t>transmembran</a:t>
            </a:r>
            <a:r>
              <a:rPr lang="tr-TR" dirty="0" smtClean="0"/>
              <a:t> bölge ve PSD-95’e bağlanabilen kısa bir </a:t>
            </a:r>
            <a:r>
              <a:rPr lang="tr-TR" dirty="0" err="1" smtClean="0"/>
              <a:t>sitoplazmik</a:t>
            </a:r>
            <a:r>
              <a:rPr lang="tr-TR" dirty="0" smtClean="0"/>
              <a:t> kuyruk bölgesi içerirler</a:t>
            </a:r>
          </a:p>
          <a:p>
            <a:r>
              <a:rPr lang="tr-TR" dirty="0" err="1" smtClean="0"/>
              <a:t>Postsinaptik</a:t>
            </a:r>
            <a:r>
              <a:rPr lang="tr-TR" dirty="0" smtClean="0"/>
              <a:t> </a:t>
            </a:r>
            <a:r>
              <a:rPr lang="tr-TR" dirty="0" err="1" smtClean="0"/>
              <a:t>membranlara</a:t>
            </a:r>
            <a:r>
              <a:rPr lang="tr-TR" dirty="0" smtClean="0"/>
              <a:t> lokalizedir.</a:t>
            </a:r>
          </a:p>
          <a:p>
            <a:r>
              <a:rPr lang="tr-TR" dirty="0" smtClean="0"/>
              <a:t>NGL1 ve NGL2’nin </a:t>
            </a:r>
            <a:r>
              <a:rPr lang="tr-TR" dirty="0" err="1" smtClean="0"/>
              <a:t>presinaptik</a:t>
            </a:r>
            <a:r>
              <a:rPr lang="tr-TR" dirty="0" smtClean="0"/>
              <a:t> netrin-G1 ve netrin-G2’ye; NGL3’ün de LAR-tip </a:t>
            </a:r>
            <a:r>
              <a:rPr lang="tr-TR" dirty="0" err="1" smtClean="0"/>
              <a:t>RPTPlara</a:t>
            </a:r>
            <a:r>
              <a:rPr lang="tr-TR" dirty="0" smtClean="0"/>
              <a:t> bağlandığı düşünülmektedir.</a:t>
            </a:r>
          </a:p>
        </p:txBody>
      </p:sp>
    </p:spTree>
    <p:extLst>
      <p:ext uri="{BB962C8B-B14F-4D97-AF65-F5344CB8AC3E}">
        <p14:creationId xmlns:p14="http://schemas.microsoft.com/office/powerpoint/2010/main" xmlns="" val="23906964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Pre</a:t>
            </a:r>
            <a:r>
              <a:rPr lang="tr-TR" dirty="0" smtClean="0"/>
              <a:t>- ve </a:t>
            </a:r>
            <a:r>
              <a:rPr lang="tr-TR" dirty="0" err="1" smtClean="0"/>
              <a:t>postsinaptik</a:t>
            </a:r>
            <a:r>
              <a:rPr lang="tr-TR" dirty="0" smtClean="0"/>
              <a:t> </a:t>
            </a:r>
            <a:r>
              <a:rPr lang="tr-TR" dirty="0" err="1" smtClean="0"/>
              <a:t>membranların</a:t>
            </a:r>
            <a:r>
              <a:rPr lang="tr-TR" dirty="0" smtClean="0"/>
              <a:t> uzaysal ve zamansal olarak koordineli bir biçimde yapılandırılması, </a:t>
            </a:r>
            <a:r>
              <a:rPr lang="tr-TR" dirty="0" err="1" smtClean="0"/>
              <a:t>sinaptik</a:t>
            </a:r>
            <a:r>
              <a:rPr lang="tr-TR" dirty="0" smtClean="0"/>
              <a:t> hücre adezyonunun </a:t>
            </a:r>
            <a:r>
              <a:rPr lang="tr-TR" dirty="0" err="1" smtClean="0"/>
              <a:t>sinaps</a:t>
            </a:r>
            <a:r>
              <a:rPr lang="tr-TR" dirty="0" smtClean="0"/>
              <a:t> gelişiminde ne kadar önemli olduğunu göstermektedir.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22408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tr-TR" b="1" dirty="0" smtClean="0">
                <a:solidFill>
                  <a:schemeClr val="accent1"/>
                </a:solidFill>
              </a:rPr>
              <a:t>Netrin-G2 veya NGL2 KO fareler: </a:t>
            </a:r>
            <a:r>
              <a:rPr lang="tr-TR" dirty="0" smtClean="0"/>
              <a:t>Hayatta kalabiliyor, </a:t>
            </a:r>
            <a:r>
              <a:rPr lang="tr-TR" dirty="0" err="1" smtClean="0"/>
              <a:t>fertil</a:t>
            </a:r>
            <a:r>
              <a:rPr lang="tr-TR" dirty="0" smtClean="0"/>
              <a:t> ve hafif davranış değişikliği gösteriyor</a:t>
            </a:r>
          </a:p>
          <a:p>
            <a:r>
              <a:rPr lang="tr-TR" dirty="0" smtClean="0"/>
              <a:t>Fonksiyon: Düzenleyici sinyalizasyon sistemi olarak işlev gördükleri düşünülüyor.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750306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err="1" smtClean="0">
                <a:solidFill>
                  <a:srgbClr val="0070C0"/>
                </a:solidFill>
              </a:rPr>
              <a:t>SALMler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859216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Omurgalılarda 5 adet SALM geni</a:t>
            </a:r>
          </a:p>
          <a:p>
            <a:r>
              <a:rPr lang="tr-TR" dirty="0" smtClean="0"/>
              <a:t>Tip I </a:t>
            </a:r>
            <a:r>
              <a:rPr lang="tr-TR" dirty="0" err="1" smtClean="0"/>
              <a:t>membran</a:t>
            </a:r>
            <a:r>
              <a:rPr lang="tr-TR" dirty="0" smtClean="0"/>
              <a:t> proteinleri</a:t>
            </a:r>
          </a:p>
          <a:p>
            <a:r>
              <a:rPr lang="tr-TR" dirty="0" smtClean="0"/>
              <a:t>Amino terminalinde LRR domaini, tek </a:t>
            </a:r>
            <a:r>
              <a:rPr lang="tr-TR" dirty="0" err="1" smtClean="0"/>
              <a:t>Ig</a:t>
            </a:r>
            <a:r>
              <a:rPr lang="tr-TR" dirty="0" smtClean="0"/>
              <a:t>-domain ve </a:t>
            </a:r>
            <a:r>
              <a:rPr lang="tr-TR" dirty="0" err="1" smtClean="0"/>
              <a:t>fibronektin</a:t>
            </a:r>
            <a:r>
              <a:rPr lang="tr-TR" dirty="0" smtClean="0"/>
              <a:t> III domain, </a:t>
            </a:r>
            <a:r>
              <a:rPr lang="tr-TR" dirty="0" err="1" smtClean="0"/>
              <a:t>transmembran</a:t>
            </a:r>
            <a:r>
              <a:rPr lang="tr-TR" dirty="0" smtClean="0"/>
              <a:t> bölge ve </a:t>
            </a:r>
            <a:r>
              <a:rPr lang="tr-TR" dirty="0" err="1" smtClean="0"/>
              <a:t>sitoplazmik</a:t>
            </a:r>
            <a:r>
              <a:rPr lang="tr-TR" dirty="0" smtClean="0"/>
              <a:t> kuyruk bölgesi</a:t>
            </a:r>
          </a:p>
          <a:p>
            <a:r>
              <a:rPr lang="tr-TR" dirty="0" smtClean="0"/>
              <a:t>SALM-1 ve SALM-3: PSD95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30168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err="1" smtClean="0">
                <a:solidFill>
                  <a:srgbClr val="0070C0"/>
                </a:solidFill>
              </a:rPr>
              <a:t>SALMler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Ekstraselüler</a:t>
            </a:r>
            <a:r>
              <a:rPr lang="tr-TR" dirty="0" smtClean="0"/>
              <a:t> bölgede SALM-4 ve -5 </a:t>
            </a:r>
            <a:r>
              <a:rPr lang="tr-TR" dirty="0" err="1" smtClean="0"/>
              <a:t>homofilik</a:t>
            </a:r>
            <a:r>
              <a:rPr lang="tr-TR" dirty="0" smtClean="0"/>
              <a:t> kompleksler oluştururlar</a:t>
            </a:r>
          </a:p>
          <a:p>
            <a:r>
              <a:rPr lang="tr-TR" dirty="0" err="1" smtClean="0"/>
              <a:t>SALM’lerin</a:t>
            </a:r>
            <a:r>
              <a:rPr lang="tr-TR" dirty="0" smtClean="0"/>
              <a:t> bir kısmı AMPA- ve/veya NMDA-tip </a:t>
            </a:r>
            <a:r>
              <a:rPr lang="tr-TR" dirty="0" err="1" smtClean="0"/>
              <a:t>glutamat</a:t>
            </a:r>
            <a:r>
              <a:rPr lang="tr-TR" dirty="0" smtClean="0"/>
              <a:t> reseptörleri ile etkileşime girebilir</a:t>
            </a:r>
          </a:p>
          <a:p>
            <a:r>
              <a:rPr lang="tr-TR" dirty="0" err="1" smtClean="0"/>
              <a:t>Nöronal</a:t>
            </a:r>
            <a:r>
              <a:rPr lang="tr-TR" dirty="0" smtClean="0"/>
              <a:t> gelişim ve </a:t>
            </a:r>
            <a:r>
              <a:rPr lang="tr-TR" dirty="0" err="1" smtClean="0"/>
              <a:t>nörit</a:t>
            </a:r>
            <a:r>
              <a:rPr lang="tr-TR" dirty="0" smtClean="0"/>
              <a:t> filizlenmesinde rol oynayabilecekleri düşünülmekte.</a:t>
            </a:r>
          </a:p>
          <a:p>
            <a:r>
              <a:rPr lang="tr-TR" dirty="0" err="1" smtClean="0"/>
              <a:t>Sinapslardaki</a:t>
            </a:r>
            <a:r>
              <a:rPr lang="tr-TR" dirty="0" smtClean="0"/>
              <a:t> kesin rolleri ? 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953713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C00000"/>
                </a:solidFill>
              </a:rPr>
              <a:t>Eksitaör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Sinaps</a:t>
            </a:r>
            <a:r>
              <a:rPr lang="tr-TR" dirty="0" smtClean="0">
                <a:solidFill>
                  <a:srgbClr val="C00000"/>
                </a:solidFill>
              </a:rPr>
              <a:t> Gelişiminde </a:t>
            </a:r>
            <a:r>
              <a:rPr lang="tr-TR" dirty="0" err="1" smtClean="0">
                <a:solidFill>
                  <a:srgbClr val="C00000"/>
                </a:solidFill>
              </a:rPr>
              <a:t>Tirozin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Kinaz</a:t>
            </a:r>
            <a:r>
              <a:rPr lang="tr-TR" dirty="0" smtClean="0">
                <a:solidFill>
                  <a:srgbClr val="C00000"/>
                </a:solidFill>
              </a:rPr>
              <a:t> Reseptör Sinyalizasyonu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67544" y="2326001"/>
            <a:ext cx="8219256" cy="452596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Klasik </a:t>
            </a:r>
            <a:r>
              <a:rPr lang="tr-TR" sz="3200" dirty="0" err="1" smtClean="0"/>
              <a:t>CAM’lerine</a:t>
            </a:r>
            <a:r>
              <a:rPr lang="tr-TR" sz="3200" dirty="0" smtClean="0"/>
              <a:t> ilave olarak </a:t>
            </a:r>
            <a:r>
              <a:rPr lang="tr-TR" sz="3200" dirty="0" err="1" smtClean="0"/>
              <a:t>transmembran</a:t>
            </a:r>
            <a:r>
              <a:rPr lang="tr-TR" sz="3200" dirty="0" smtClean="0"/>
              <a:t> reseptör </a:t>
            </a:r>
            <a:r>
              <a:rPr lang="tr-TR" sz="3200" dirty="0" err="1" smtClean="0"/>
              <a:t>tirozin</a:t>
            </a:r>
            <a:r>
              <a:rPr lang="tr-TR" sz="3200" dirty="0" smtClean="0"/>
              <a:t> </a:t>
            </a:r>
            <a:r>
              <a:rPr lang="tr-TR" sz="3200" dirty="0" err="1" smtClean="0"/>
              <a:t>kinazlarıjnda</a:t>
            </a:r>
            <a:r>
              <a:rPr lang="tr-TR" sz="3200" dirty="0" smtClean="0"/>
              <a:t> </a:t>
            </a:r>
            <a:r>
              <a:rPr lang="tr-TR" sz="3200" dirty="0" err="1" smtClean="0"/>
              <a:t>sinaps</a:t>
            </a:r>
            <a:r>
              <a:rPr lang="tr-TR" sz="3200" dirty="0" smtClean="0"/>
              <a:t> gelişiminde rol oynadığı bilinmektedir.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920175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</a:rPr>
              <a:t>Eph</a:t>
            </a:r>
            <a:r>
              <a:rPr lang="tr-TR" b="1" dirty="0" smtClean="0">
                <a:solidFill>
                  <a:srgbClr val="0070C0"/>
                </a:solidFill>
              </a:rPr>
              <a:t>/</a:t>
            </a:r>
            <a:r>
              <a:rPr lang="tr-TR" b="1" dirty="0" err="1" smtClean="0">
                <a:solidFill>
                  <a:srgbClr val="0070C0"/>
                </a:solidFill>
              </a:rPr>
              <a:t>Eph</a:t>
            </a:r>
            <a:r>
              <a:rPr lang="tr-TR" b="1" dirty="0" smtClean="0">
                <a:solidFill>
                  <a:srgbClr val="0070C0"/>
                </a:solidFill>
              </a:rPr>
              <a:t> reseptörleri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707088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EphB</a:t>
            </a:r>
            <a:r>
              <a:rPr lang="tr-TR" dirty="0" smtClean="0"/>
              <a:t> reseptör </a:t>
            </a:r>
            <a:r>
              <a:rPr lang="tr-TR" dirty="0" err="1" smtClean="0"/>
              <a:t>tirozin</a:t>
            </a:r>
            <a:r>
              <a:rPr lang="tr-TR" dirty="0" smtClean="0"/>
              <a:t> </a:t>
            </a:r>
            <a:r>
              <a:rPr lang="tr-TR" dirty="0" err="1" smtClean="0"/>
              <a:t>kinazlar</a:t>
            </a:r>
            <a:endParaRPr lang="tr-TR" dirty="0" smtClean="0"/>
          </a:p>
          <a:p>
            <a:pPr lvl="1"/>
            <a:r>
              <a:rPr lang="tr-TR" dirty="0" err="1" smtClean="0"/>
              <a:t>Ephrin</a:t>
            </a:r>
            <a:r>
              <a:rPr lang="tr-TR" dirty="0" smtClean="0"/>
              <a:t> </a:t>
            </a:r>
            <a:r>
              <a:rPr lang="tr-TR" dirty="0" err="1" smtClean="0"/>
              <a:t>ligandlarının</a:t>
            </a:r>
            <a:r>
              <a:rPr lang="tr-TR" dirty="0" smtClean="0"/>
              <a:t> bağlanması ile </a:t>
            </a:r>
            <a:r>
              <a:rPr lang="tr-TR" dirty="0" err="1" smtClean="0"/>
              <a:t>postsinaptik</a:t>
            </a:r>
            <a:r>
              <a:rPr lang="tr-TR" dirty="0" smtClean="0"/>
              <a:t> sinyal oluştururlar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751526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İçerik Yer Tutucusu 3"/>
          <p:cNvSpPr>
            <a:spLocks noGrp="1"/>
          </p:cNvSpPr>
          <p:nvPr>
            <p:ph sz="half" idx="1"/>
          </p:nvPr>
        </p:nvSpPr>
        <p:spPr>
          <a:xfrm>
            <a:off x="179512" y="620688"/>
            <a:ext cx="8208912" cy="5904656"/>
          </a:xfrm>
        </p:spPr>
        <p:txBody>
          <a:bodyPr>
            <a:normAutofit/>
          </a:bodyPr>
          <a:lstStyle/>
          <a:p>
            <a:r>
              <a:rPr lang="tr-TR" dirty="0" smtClean="0"/>
              <a:t>EphB1 ve B3 ikili </a:t>
            </a:r>
            <a:r>
              <a:rPr lang="tr-TR" dirty="0" err="1" smtClean="0"/>
              <a:t>delesyonu</a:t>
            </a:r>
            <a:r>
              <a:rPr lang="tr-TR" dirty="0" smtClean="0"/>
              <a:t> </a:t>
            </a:r>
            <a:r>
              <a:rPr lang="tr-TR" dirty="0" err="1" smtClean="0"/>
              <a:t>sinaps</a:t>
            </a:r>
            <a:r>
              <a:rPr lang="tr-TR" dirty="0" smtClean="0"/>
              <a:t> yoğunluğunda belirgin azalma ve </a:t>
            </a:r>
            <a:r>
              <a:rPr lang="tr-TR" dirty="0" err="1" smtClean="0"/>
              <a:t>dendritik</a:t>
            </a:r>
            <a:r>
              <a:rPr lang="tr-TR" dirty="0" smtClean="0"/>
              <a:t> dikenlerde morfolojik değişiklikler</a:t>
            </a:r>
          </a:p>
          <a:p>
            <a:r>
              <a:rPr lang="tr-TR" dirty="0" smtClean="0"/>
              <a:t>Hücre iskeletinin yeniden şekillendirilmesi üzerinden </a:t>
            </a:r>
            <a:r>
              <a:rPr lang="tr-TR" dirty="0" err="1" smtClean="0"/>
              <a:t>sinaptik</a:t>
            </a:r>
            <a:r>
              <a:rPr lang="tr-TR" dirty="0" smtClean="0"/>
              <a:t> fonksiyonu düzenlerler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tr-TR" sz="2800" dirty="0" err="1"/>
              <a:t>RhoA</a:t>
            </a:r>
            <a:r>
              <a:rPr lang="tr-TR" sz="2800" dirty="0"/>
              <a:t> ve </a:t>
            </a:r>
            <a:r>
              <a:rPr lang="tr-TR" sz="2800" dirty="0" err="1"/>
              <a:t>Rac</a:t>
            </a:r>
            <a:r>
              <a:rPr lang="tr-TR" sz="2800" dirty="0"/>
              <a:t> gibi </a:t>
            </a:r>
            <a:r>
              <a:rPr lang="tr-TR" sz="2800" dirty="0" err="1"/>
              <a:t>Rho</a:t>
            </a:r>
            <a:r>
              <a:rPr lang="tr-TR" sz="2800" dirty="0"/>
              <a:t> ailesi </a:t>
            </a:r>
            <a:r>
              <a:rPr lang="tr-TR" sz="2800" dirty="0" err="1"/>
              <a:t>GTPaz’lar</a:t>
            </a:r>
            <a:r>
              <a:rPr lang="tr-TR" sz="2800" dirty="0"/>
              <a:t> üzerinden </a:t>
            </a:r>
            <a:r>
              <a:rPr lang="tr-TR" sz="2800" dirty="0" err="1"/>
              <a:t>postsinaptik</a:t>
            </a:r>
            <a:r>
              <a:rPr lang="tr-TR" sz="2800" dirty="0"/>
              <a:t> </a:t>
            </a:r>
            <a:r>
              <a:rPr lang="tr-TR" sz="2800" dirty="0" err="1"/>
              <a:t>dendritik</a:t>
            </a:r>
            <a:r>
              <a:rPr lang="tr-TR" sz="2800" dirty="0"/>
              <a:t> dikenlerde </a:t>
            </a:r>
            <a:r>
              <a:rPr lang="tr-TR" sz="2800" dirty="0" err="1"/>
              <a:t>aktin</a:t>
            </a:r>
            <a:r>
              <a:rPr lang="tr-TR" sz="2800" dirty="0"/>
              <a:t> hücre iskeletinde şekil değişikliğine neden olurlar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972432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</a:rPr>
              <a:t>Trk</a:t>
            </a:r>
            <a:r>
              <a:rPr lang="tr-TR" b="1" dirty="0" smtClean="0">
                <a:solidFill>
                  <a:srgbClr val="0070C0"/>
                </a:solidFill>
              </a:rPr>
              <a:t> Reseptörleri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Nörotrofin</a:t>
            </a:r>
            <a:r>
              <a:rPr lang="tr-TR" dirty="0" smtClean="0"/>
              <a:t> sinyalizasyonuna aracılık ederler</a:t>
            </a:r>
          </a:p>
          <a:p>
            <a:r>
              <a:rPr lang="tr-TR" dirty="0" smtClean="0"/>
              <a:t>Uygun </a:t>
            </a:r>
            <a:r>
              <a:rPr lang="tr-TR" dirty="0" err="1" smtClean="0"/>
              <a:t>sinaps</a:t>
            </a:r>
            <a:r>
              <a:rPr lang="tr-TR" dirty="0" smtClean="0"/>
              <a:t> sayısı ve ince yapılanması için gereklidirler</a:t>
            </a:r>
          </a:p>
          <a:p>
            <a:r>
              <a:rPr lang="tr-TR" dirty="0" smtClean="0"/>
              <a:t>Aktivite-bağımlı olarak </a:t>
            </a:r>
            <a:r>
              <a:rPr lang="tr-TR" dirty="0" err="1" smtClean="0"/>
              <a:t>sinapslarda</a:t>
            </a:r>
            <a:r>
              <a:rPr lang="tr-TR" dirty="0" smtClean="0"/>
              <a:t> yapısal ve işlevsel değişiklikleri düzenlerler 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İnsülin reseptörü</a:t>
            </a:r>
          </a:p>
          <a:p>
            <a:r>
              <a:rPr lang="tr-TR" dirty="0" err="1" smtClean="0"/>
              <a:t>ErbB</a:t>
            </a:r>
            <a:r>
              <a:rPr lang="tr-TR" dirty="0" smtClean="0"/>
              <a:t> reseptörleri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325472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İlave Yüzey Etkileşimleri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0070C0"/>
                </a:solidFill>
              </a:rPr>
              <a:t>İntegrinler</a:t>
            </a:r>
            <a:r>
              <a:rPr lang="tr-TR" b="1" dirty="0" smtClean="0">
                <a:solidFill>
                  <a:srgbClr val="0070C0"/>
                </a:solidFill>
              </a:rPr>
              <a:t>: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Sinaps</a:t>
            </a:r>
            <a:r>
              <a:rPr lang="tr-TR" dirty="0" smtClean="0"/>
              <a:t> </a:t>
            </a:r>
            <a:r>
              <a:rPr lang="tr-TR" dirty="0" err="1" smtClean="0"/>
              <a:t>matürasyonu</a:t>
            </a:r>
            <a:endParaRPr lang="tr-TR" dirty="0" smtClean="0"/>
          </a:p>
          <a:p>
            <a:pPr lvl="1"/>
            <a:r>
              <a:rPr lang="tr-TR" dirty="0" err="1" smtClean="0"/>
              <a:t>Sinaps</a:t>
            </a:r>
            <a:r>
              <a:rPr lang="tr-TR" dirty="0" smtClean="0"/>
              <a:t> fizyolojisi</a:t>
            </a:r>
          </a:p>
          <a:p>
            <a:pPr marL="0" indent="0">
              <a:buNone/>
            </a:pPr>
            <a:r>
              <a:rPr lang="tr-TR" dirty="0" smtClean="0"/>
              <a:t>Trans-</a:t>
            </a:r>
            <a:r>
              <a:rPr lang="tr-TR" dirty="0" err="1" smtClean="0"/>
              <a:t>sinaptik</a:t>
            </a:r>
            <a:r>
              <a:rPr lang="tr-TR" dirty="0" smtClean="0"/>
              <a:t> etkileşimler klasik </a:t>
            </a:r>
            <a:r>
              <a:rPr lang="tr-TR" dirty="0" err="1" smtClean="0"/>
              <a:t>CAM’lerine</a:t>
            </a:r>
            <a:r>
              <a:rPr lang="tr-TR" dirty="0" smtClean="0"/>
              <a:t> sınırlı değildir.</a:t>
            </a:r>
          </a:p>
          <a:p>
            <a:pPr>
              <a:buFont typeface="Arial" charset="0"/>
              <a:buChar char="•"/>
            </a:pPr>
            <a:r>
              <a:rPr lang="tr-TR" b="1" dirty="0" err="1" smtClean="0">
                <a:solidFill>
                  <a:srgbClr val="0070C0"/>
                </a:solidFill>
              </a:rPr>
              <a:t>Pentraksinler</a:t>
            </a:r>
            <a:endParaRPr lang="tr-TR" b="1" dirty="0" smtClean="0">
              <a:solidFill>
                <a:srgbClr val="0070C0"/>
              </a:solidFill>
            </a:endParaRPr>
          </a:p>
          <a:p>
            <a:pPr lvl="1">
              <a:buFont typeface="Arial" charset="0"/>
              <a:buChar char="•"/>
            </a:pPr>
            <a:r>
              <a:rPr lang="tr-TR" dirty="0" err="1" smtClean="0"/>
              <a:t>Ekstraselüler</a:t>
            </a:r>
            <a:r>
              <a:rPr lang="tr-TR" dirty="0" smtClean="0"/>
              <a:t> olarak AMPA reseptörlerine bağlanarak </a:t>
            </a:r>
            <a:r>
              <a:rPr lang="tr-TR" dirty="0" err="1" smtClean="0"/>
              <a:t>eksitatör</a:t>
            </a:r>
            <a:r>
              <a:rPr lang="tr-TR" dirty="0" smtClean="0"/>
              <a:t> </a:t>
            </a:r>
            <a:r>
              <a:rPr lang="tr-TR" dirty="0" err="1" smtClean="0"/>
              <a:t>sinaps</a:t>
            </a:r>
            <a:r>
              <a:rPr lang="tr-TR" dirty="0" smtClean="0"/>
              <a:t> gelişimini düzenlerler.</a:t>
            </a:r>
          </a:p>
          <a:p>
            <a:pPr>
              <a:buFont typeface="Arial" charset="0"/>
              <a:buChar char="•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477076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ÖZET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Sinaps</a:t>
            </a:r>
            <a:r>
              <a:rPr lang="tr-TR" dirty="0" smtClean="0"/>
              <a:t> oluşumu:</a:t>
            </a:r>
          </a:p>
          <a:p>
            <a:r>
              <a:rPr lang="tr-TR" dirty="0" err="1" smtClean="0"/>
              <a:t>Sinapsların</a:t>
            </a:r>
            <a:r>
              <a:rPr lang="tr-TR" dirty="0" smtClean="0"/>
              <a:t> sınırlarını belirleyen ve </a:t>
            </a:r>
            <a:r>
              <a:rPr lang="tr-TR" dirty="0" err="1" smtClean="0"/>
              <a:t>sinaptik</a:t>
            </a:r>
            <a:r>
              <a:rPr lang="tr-TR" dirty="0" smtClean="0"/>
              <a:t> bileşenlerin karşılıklı gelmesini, </a:t>
            </a:r>
          </a:p>
          <a:p>
            <a:r>
              <a:rPr lang="tr-TR" dirty="0" smtClean="0"/>
              <a:t>Oluşmuş </a:t>
            </a:r>
            <a:r>
              <a:rPr lang="tr-TR" dirty="0" err="1" smtClean="0"/>
              <a:t>sinapsların</a:t>
            </a:r>
            <a:r>
              <a:rPr lang="tr-TR" dirty="0" smtClean="0"/>
              <a:t> olgunlaşmasını </a:t>
            </a:r>
          </a:p>
          <a:p>
            <a:pPr marL="0" indent="0">
              <a:buNone/>
            </a:pPr>
            <a:r>
              <a:rPr lang="tr-TR" dirty="0" smtClean="0"/>
              <a:t>sağlayacak mekanizmaların varlığını gerektirir.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>
                <a:solidFill>
                  <a:srgbClr val="C00000"/>
                </a:solidFill>
              </a:rPr>
              <a:t>Hücre adezyon molekülleri</a:t>
            </a:r>
            <a:r>
              <a:rPr lang="tr-TR" b="1" dirty="0"/>
              <a:t>, </a:t>
            </a:r>
            <a:r>
              <a:rPr lang="tr-TR" b="1" dirty="0">
                <a:solidFill>
                  <a:srgbClr val="C00000"/>
                </a:solidFill>
              </a:rPr>
              <a:t>sinyal iletim proteinleri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42931537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3"/>
          <p:cNvSpPr txBox="1">
            <a:spLocks/>
          </p:cNvSpPr>
          <p:nvPr/>
        </p:nvSpPr>
        <p:spPr>
          <a:xfrm>
            <a:off x="323528" y="332656"/>
            <a:ext cx="8064896" cy="6192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Cevaplanmayı bekleyen sorular:</a:t>
            </a:r>
          </a:p>
          <a:p>
            <a:pPr lvl="1"/>
            <a:r>
              <a:rPr lang="tr-TR" dirty="0" smtClean="0"/>
              <a:t>Bu proteinler gerçekten </a:t>
            </a:r>
            <a:r>
              <a:rPr lang="tr-TR" i="1" dirty="0" smtClean="0"/>
              <a:t>in </a:t>
            </a:r>
            <a:r>
              <a:rPr lang="tr-TR" i="1" dirty="0" err="1" smtClean="0"/>
              <a:t>vivo</a:t>
            </a:r>
            <a:r>
              <a:rPr lang="tr-TR" i="1" dirty="0" smtClean="0"/>
              <a:t> </a:t>
            </a:r>
            <a:r>
              <a:rPr lang="tr-TR" dirty="0" smtClean="0"/>
              <a:t>ortamda da </a:t>
            </a:r>
            <a:r>
              <a:rPr lang="tr-TR" dirty="0" err="1" smtClean="0"/>
              <a:t>sinaps</a:t>
            </a:r>
            <a:r>
              <a:rPr lang="tr-TR" dirty="0" smtClean="0"/>
              <a:t> oluşumu için gerekli yönergeyi oluşturuyor mu?</a:t>
            </a:r>
          </a:p>
          <a:p>
            <a:pPr lvl="1"/>
            <a:r>
              <a:rPr lang="tr-TR" dirty="0" smtClean="0"/>
              <a:t>Bu trans-</a:t>
            </a:r>
            <a:r>
              <a:rPr lang="tr-TR" dirty="0" err="1" smtClean="0"/>
              <a:t>sinaptik</a:t>
            </a:r>
            <a:r>
              <a:rPr lang="tr-TR" dirty="0" smtClean="0"/>
              <a:t> etkileşimler aslında farklı moleküler etkileşimlerin kooperatif bir etkisi midir?</a:t>
            </a:r>
          </a:p>
          <a:p>
            <a:pPr lvl="1"/>
            <a:r>
              <a:rPr lang="tr-TR" dirty="0" smtClean="0"/>
              <a:t>Bu etkileşimler olgun bir </a:t>
            </a:r>
            <a:r>
              <a:rPr lang="tr-TR" dirty="0" err="1" smtClean="0"/>
              <a:t>sinapsta</a:t>
            </a:r>
            <a:r>
              <a:rPr lang="tr-TR" dirty="0" smtClean="0"/>
              <a:t> </a:t>
            </a:r>
            <a:r>
              <a:rPr lang="tr-TR" dirty="0" err="1" smtClean="0"/>
              <a:t>plastisiteyi</a:t>
            </a:r>
            <a:r>
              <a:rPr lang="tr-TR" dirty="0" smtClean="0"/>
              <a:t> ve sürdürülebilirliği nasıl etkiliyor?</a:t>
            </a:r>
          </a:p>
          <a:p>
            <a:pPr lvl="1"/>
            <a:r>
              <a:rPr lang="tr-TR" dirty="0" smtClean="0"/>
              <a:t>Bu moleküllerin işlevleri kesin olarak belirli midir? Yoksa bir </a:t>
            </a:r>
            <a:r>
              <a:rPr lang="tr-TR" dirty="0" err="1" smtClean="0"/>
              <a:t>sinapsın</a:t>
            </a:r>
            <a:r>
              <a:rPr lang="tr-TR" dirty="0" smtClean="0"/>
              <a:t> ömrü boyunca değişiyor olabilir mi?</a:t>
            </a:r>
          </a:p>
          <a:p>
            <a:pPr lvl="1"/>
            <a:r>
              <a:rPr lang="tr-TR" dirty="0" smtClean="0"/>
              <a:t>Bu proteinler hangi hücre içi sinyal iletim yollarını kullanmaktadır?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487564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25963"/>
          </a:xfrm>
        </p:spPr>
        <p:txBody>
          <a:bodyPr/>
          <a:lstStyle/>
          <a:p>
            <a:r>
              <a:rPr lang="tr-TR" dirty="0" err="1" smtClean="0"/>
              <a:t>Pre</a:t>
            </a:r>
            <a:r>
              <a:rPr lang="tr-TR" dirty="0" smtClean="0"/>
              <a:t>- ve </a:t>
            </a:r>
            <a:r>
              <a:rPr lang="tr-TR" dirty="0" err="1" smtClean="0"/>
              <a:t>postsinaptik</a:t>
            </a:r>
            <a:r>
              <a:rPr lang="tr-TR" dirty="0" smtClean="0"/>
              <a:t> yapılarda gözlenen karşılıklı örtüşme, yarık boyunca meydana gelen etkileşimlerin bu yapının karşılıklı sınırlarını belirlediğini göstermektedir.</a:t>
            </a:r>
          </a:p>
          <a:p>
            <a:r>
              <a:rPr lang="tr-TR" dirty="0" err="1" smtClean="0"/>
              <a:t>Sinaptik</a:t>
            </a:r>
            <a:r>
              <a:rPr lang="tr-TR" dirty="0" smtClean="0"/>
              <a:t> yarığın düzenli bir genişliğe sahip olması, bu yapının </a:t>
            </a:r>
            <a:r>
              <a:rPr lang="tr-TR" dirty="0" err="1" smtClean="0"/>
              <a:t>açıklığınının</a:t>
            </a:r>
            <a:r>
              <a:rPr lang="tr-TR" dirty="0" smtClean="0"/>
              <a:t> bir «moleküler cetvel» tarafından belirlendiğini düşündürmektedir.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560621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SİNAPTİK HÜCRE ADEZYONU VE BEYİN HASTALIKLARI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Nörolojik</a:t>
            </a:r>
          </a:p>
          <a:p>
            <a:r>
              <a:rPr lang="tr-TR" dirty="0" err="1" smtClean="0"/>
              <a:t>Nörogelişimsel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203771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Sinaptogenez</a:t>
            </a:r>
            <a:r>
              <a:rPr lang="tr-TR" b="1" dirty="0" smtClean="0">
                <a:solidFill>
                  <a:srgbClr val="C00000"/>
                </a:solidFill>
              </a:rPr>
              <a:t> sırasında: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rgbClr val="C00000"/>
                </a:solidFill>
              </a:rPr>
              <a:t>1. </a:t>
            </a:r>
            <a:r>
              <a:rPr lang="tr-TR" dirty="0" err="1" smtClean="0"/>
              <a:t>Aksonal</a:t>
            </a:r>
            <a:r>
              <a:rPr lang="tr-TR" dirty="0" smtClean="0"/>
              <a:t> büyüme konileri ve bunların </a:t>
            </a:r>
            <a:r>
              <a:rPr lang="tr-TR" dirty="0" err="1" smtClean="0"/>
              <a:t>dendritik</a:t>
            </a:r>
            <a:r>
              <a:rPr lang="tr-TR" dirty="0" smtClean="0"/>
              <a:t> partnerleri genellikle </a:t>
            </a:r>
            <a:r>
              <a:rPr lang="tr-TR" dirty="0" err="1" smtClean="0"/>
              <a:t>filopodia</a:t>
            </a:r>
            <a:r>
              <a:rPr lang="tr-TR" dirty="0" smtClean="0"/>
              <a:t> benzeri uzantılar yaparak ilk teması sağlarlar.</a:t>
            </a:r>
          </a:p>
        </p:txBody>
      </p:sp>
    </p:spTree>
    <p:extLst>
      <p:ext uri="{BB962C8B-B14F-4D97-AF65-F5344CB8AC3E}">
        <p14:creationId xmlns:p14="http://schemas.microsoft.com/office/powerpoint/2010/main" xmlns="" val="18729788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2. </a:t>
            </a:r>
            <a:r>
              <a:rPr lang="tr-TR" sz="2400" dirty="0" smtClean="0"/>
              <a:t>Özelleşmiş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</a:t>
            </a:r>
            <a:r>
              <a:rPr lang="tr-TR" sz="2400" dirty="0" err="1" smtClean="0"/>
              <a:t>membran</a:t>
            </a:r>
            <a:r>
              <a:rPr lang="tr-TR" sz="2400" dirty="0" smtClean="0"/>
              <a:t> yapıları bu temas bölgelerine yönlendirilir</a:t>
            </a:r>
          </a:p>
          <a:p>
            <a:pPr lvl="1"/>
            <a:r>
              <a:rPr lang="tr-TR" sz="2400" dirty="0" err="1"/>
              <a:t>Presinaptik</a:t>
            </a:r>
            <a:r>
              <a:rPr lang="tr-TR" sz="2400" dirty="0"/>
              <a:t> </a:t>
            </a:r>
            <a:r>
              <a:rPr lang="tr-TR" sz="2400" dirty="0" err="1"/>
              <a:t>membran</a:t>
            </a:r>
            <a:endParaRPr lang="tr-TR" sz="2400" dirty="0"/>
          </a:p>
          <a:p>
            <a:pPr lvl="1"/>
            <a:r>
              <a:rPr lang="tr-TR" sz="2400" dirty="0" err="1"/>
              <a:t>Postsinaptik</a:t>
            </a:r>
            <a:r>
              <a:rPr lang="tr-TR" sz="2400" dirty="0"/>
              <a:t> </a:t>
            </a:r>
            <a:r>
              <a:rPr lang="tr-TR" sz="2400" dirty="0" err="1"/>
              <a:t>membran</a:t>
            </a:r>
            <a:endParaRPr lang="tr-TR" sz="2400" dirty="0"/>
          </a:p>
          <a:p>
            <a:pPr lvl="1"/>
            <a:r>
              <a:rPr lang="tr-TR" sz="2400" dirty="0" err="1"/>
              <a:t>Sinaptik</a:t>
            </a:r>
            <a:r>
              <a:rPr lang="tr-TR" sz="2400" dirty="0"/>
              <a:t> </a:t>
            </a:r>
            <a:r>
              <a:rPr lang="tr-TR" sz="2400" dirty="0" smtClean="0"/>
              <a:t>yarık</a:t>
            </a:r>
          </a:p>
          <a:p>
            <a:pPr marL="0" indent="0">
              <a:buNone/>
            </a:pPr>
            <a:r>
              <a:rPr lang="tr-TR" sz="2400" b="1" dirty="0" smtClean="0">
                <a:solidFill>
                  <a:srgbClr val="C00000"/>
                </a:solidFill>
              </a:rPr>
              <a:t>3. </a:t>
            </a:r>
          </a:p>
          <a:p>
            <a:r>
              <a:rPr lang="tr-TR" sz="2400" dirty="0" err="1" smtClean="0"/>
              <a:t>Sinaptik</a:t>
            </a:r>
            <a:r>
              <a:rPr lang="tr-TR" sz="2400" dirty="0" smtClean="0"/>
              <a:t> veziküller</a:t>
            </a:r>
          </a:p>
          <a:p>
            <a:r>
              <a:rPr lang="tr-TR" sz="2400" dirty="0" smtClean="0"/>
              <a:t>Elektronca yoğun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yarık materyali</a:t>
            </a:r>
          </a:p>
          <a:p>
            <a:r>
              <a:rPr lang="tr-TR" sz="2400" dirty="0" smtClean="0"/>
              <a:t>Kalınlaşmış </a:t>
            </a:r>
            <a:r>
              <a:rPr lang="tr-TR" sz="2400" dirty="0" err="1" smtClean="0"/>
              <a:t>postsinaptik</a:t>
            </a:r>
            <a:r>
              <a:rPr lang="tr-TR" sz="2400" dirty="0" smtClean="0"/>
              <a:t> </a:t>
            </a:r>
            <a:r>
              <a:rPr lang="tr-TR" sz="2400" dirty="0" err="1" smtClean="0"/>
              <a:t>membranlar</a:t>
            </a:r>
            <a:endParaRPr lang="tr-TR" sz="2400" dirty="0"/>
          </a:p>
          <a:p>
            <a:r>
              <a:rPr lang="tr-TR" sz="2400" dirty="0" smtClean="0"/>
              <a:t>Başlangıçta 13 </a:t>
            </a:r>
            <a:r>
              <a:rPr lang="tr-TR" sz="2400" dirty="0" err="1" smtClean="0"/>
              <a:t>nm</a:t>
            </a:r>
            <a:r>
              <a:rPr lang="tr-TR" sz="2400" dirty="0" smtClean="0"/>
              <a:t> genişliğinde olan bu boşluk, 20 </a:t>
            </a:r>
            <a:r>
              <a:rPr lang="tr-TR" sz="2400" dirty="0" err="1" smtClean="0"/>
              <a:t>nm’lik</a:t>
            </a:r>
            <a:r>
              <a:rPr lang="tr-TR" sz="2400" dirty="0" smtClean="0"/>
              <a:t> </a:t>
            </a:r>
            <a:r>
              <a:rPr lang="tr-TR" sz="2400" dirty="0" err="1" smtClean="0"/>
              <a:t>sinaptik</a:t>
            </a:r>
            <a:r>
              <a:rPr lang="tr-TR" sz="2400" dirty="0" smtClean="0"/>
              <a:t> yarığa dönüşür.</a:t>
            </a:r>
          </a:p>
          <a:p>
            <a:r>
              <a:rPr lang="tr-TR" sz="2400" dirty="0" smtClean="0"/>
              <a:t>Olgun </a:t>
            </a:r>
            <a:r>
              <a:rPr lang="tr-TR" sz="2400" dirty="0" err="1"/>
              <a:t>sinapslar</a:t>
            </a:r>
            <a:r>
              <a:rPr lang="tr-TR" sz="2400" dirty="0"/>
              <a:t>, aktivite bağımlı olarak kendilerinin yeniden şekillenmesine neden olan ve hücre adezyonu tarafından düzenlenen, yapısal ve fonksiyonel </a:t>
            </a:r>
            <a:r>
              <a:rPr lang="tr-TR" sz="2400" dirty="0" err="1"/>
              <a:t>plastisite</a:t>
            </a:r>
            <a:r>
              <a:rPr lang="tr-TR" sz="2400" dirty="0"/>
              <a:t> mekanizmalarına maruz kalır.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4994171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2630</TotalTime>
  <Words>2180</Words>
  <Application>Microsoft Office PowerPoint</Application>
  <PresentationFormat>Ekran Gösterisi (4:3)</PresentationFormat>
  <Paragraphs>324</Paragraphs>
  <Slides>70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70</vt:i4>
      </vt:variant>
    </vt:vector>
  </HeadingPairs>
  <TitlesOfParts>
    <vt:vector size="71" baseType="lpstr">
      <vt:lpstr>Ofis Teması</vt:lpstr>
      <vt:lpstr>Sinaptik Hücre Adezyonunun Moleküler Temeli</vt:lpstr>
      <vt:lpstr>Sinaptik bağlantılar</vt:lpstr>
      <vt:lpstr>Sinapslar</vt:lpstr>
      <vt:lpstr>Sinapslar</vt:lpstr>
      <vt:lpstr>Slayt 5</vt:lpstr>
      <vt:lpstr>Slayt 6</vt:lpstr>
      <vt:lpstr>Slayt 7</vt:lpstr>
      <vt:lpstr>Sinaptogenez sırasında:</vt:lpstr>
      <vt:lpstr>Slayt 9</vt:lpstr>
      <vt:lpstr>Slayt 10</vt:lpstr>
      <vt:lpstr>Slayt 11</vt:lpstr>
      <vt:lpstr>Sinaptik Adezyon Molekülleri</vt:lpstr>
      <vt:lpstr>Hücre Adezyon Molekülleri (CAMler)</vt:lpstr>
      <vt:lpstr>Bir molekülün sinaptik adezyon molekülü olabilmesi için:</vt:lpstr>
      <vt:lpstr>Sinaps oluşumu çok basamaklı bir süreçtir</vt:lpstr>
      <vt:lpstr>1. Temas Bölgelerinin Kurulması</vt:lpstr>
      <vt:lpstr>2. Moleküler Kurulum</vt:lpstr>
      <vt:lpstr>3. Fonksiyonun belirlenmesi</vt:lpstr>
      <vt:lpstr>Tüm bu süreçler</vt:lpstr>
      <vt:lpstr>SİNAPTİK HÜCRE ADEZYONUNUN YAPI TAŞLARI: Domainler, Özellikleri ve Fonksiyonları</vt:lpstr>
      <vt:lpstr>Slayt 21</vt:lpstr>
      <vt:lpstr>Domainler</vt:lpstr>
      <vt:lpstr>1. İmmunoglobulin- (Ig-) domainleri</vt:lpstr>
      <vt:lpstr>2. Kaderin domainleri</vt:lpstr>
      <vt:lpstr>3. Lamin A, Neurexin ve Seks hormonu bağlanma protein (LNS) domainleri </vt:lpstr>
      <vt:lpstr>Slayt 26</vt:lpstr>
      <vt:lpstr>4. Lösin zengin tekrarlar (LRRs)</vt:lpstr>
      <vt:lpstr>SİNAPTİK ADEZYON MOLEKÜLLERİ</vt:lpstr>
      <vt:lpstr>I. NÖREKSİNLER</vt:lpstr>
      <vt:lpstr>Nöreksinler</vt:lpstr>
      <vt:lpstr>Nöreksinler</vt:lpstr>
      <vt:lpstr>α-Nöreksinler</vt:lpstr>
      <vt:lpstr>β-Nöreksinler</vt:lpstr>
      <vt:lpstr>Slayt 34</vt:lpstr>
      <vt:lpstr>Slayt 35</vt:lpstr>
      <vt:lpstr>Slayt 36</vt:lpstr>
      <vt:lpstr>Nöroliginler</vt:lpstr>
      <vt:lpstr>Nöroliginler</vt:lpstr>
      <vt:lpstr>Nöreksin-Nöroligin bağlantısı</vt:lpstr>
      <vt:lpstr>Hücre-temelli deneyler ile sinaps oluşumunun araştırılması </vt:lpstr>
      <vt:lpstr>Slayt 41</vt:lpstr>
      <vt:lpstr>α-Nöreksinler ve Nöroliginlerin yaşamsal işlevleri</vt:lpstr>
      <vt:lpstr>Nöreksin KO fare çalışmaları</vt:lpstr>
      <vt:lpstr>Slayt 44</vt:lpstr>
      <vt:lpstr>Nöroligin KO fare çalışmaları</vt:lpstr>
      <vt:lpstr>Özet</vt:lpstr>
      <vt:lpstr>Slayt 47</vt:lpstr>
      <vt:lpstr>III. KADERİNLER</vt:lpstr>
      <vt:lpstr>N-Kaderin</vt:lpstr>
      <vt:lpstr>Sinapslarda diğer kaderin-ilişkili proteinler</vt:lpstr>
      <vt:lpstr>IV. SynCAM proteinleri (Cadm / Nektin-benzeri moleküller)</vt:lpstr>
      <vt:lpstr>SynCAM 1</vt:lpstr>
      <vt:lpstr>SynCAM1</vt:lpstr>
      <vt:lpstr>SynCAM1</vt:lpstr>
      <vt:lpstr>V. LAR ailesinin Reseptör Fosfo-Tirozin Fosfatazları (RPTP)</vt:lpstr>
      <vt:lpstr>VI. Diğer Ig-domain proteinleri</vt:lpstr>
      <vt:lpstr>VII. LRR Proteinleri</vt:lpstr>
      <vt:lpstr>Netrin-G1 ve Netrin-G2 Ligandları</vt:lpstr>
      <vt:lpstr>Slayt 59</vt:lpstr>
      <vt:lpstr>Slayt 60</vt:lpstr>
      <vt:lpstr>SALMler</vt:lpstr>
      <vt:lpstr>SALMler</vt:lpstr>
      <vt:lpstr>Eksitaör Sinaps Gelişiminde Tirozin Kinaz Reseptör Sinyalizasyonu</vt:lpstr>
      <vt:lpstr>Eph/Eph reseptörleri</vt:lpstr>
      <vt:lpstr>Slayt 65</vt:lpstr>
      <vt:lpstr>Trk Reseptörleri</vt:lpstr>
      <vt:lpstr>İlave Yüzey Etkileşimleri</vt:lpstr>
      <vt:lpstr>ÖZET</vt:lpstr>
      <vt:lpstr>Slayt 69</vt:lpstr>
      <vt:lpstr>SİNAPTİK HÜCRE ADEZYONU VE BEYİN HASTALIKLARI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Sinaptik Hücre Adezyonu</dc:title>
  <dc:creator>guvemg</dc:creator>
  <cp:lastModifiedBy>GGA</cp:lastModifiedBy>
  <cp:revision>106</cp:revision>
  <dcterms:created xsi:type="dcterms:W3CDTF">2015-02-26T08:59:32Z</dcterms:created>
  <dcterms:modified xsi:type="dcterms:W3CDTF">2017-08-24T13:13:54Z</dcterms:modified>
</cp:coreProperties>
</file>