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7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82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722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127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480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024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52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208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0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01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64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678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54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41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1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51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76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B3741E3-80E4-420E-B9A8-7F3F17FF48B4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28C530-506E-449C-8B15-5409C0C08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000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0001"/>
          </a:xfrm>
        </p:spPr>
        <p:txBody>
          <a:bodyPr/>
          <a:lstStyle/>
          <a:p>
            <a:r>
              <a:rPr lang="tr-TR" b="1" dirty="0"/>
              <a:t>Toplumsal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757055"/>
            <a:ext cx="9144000" cy="2500745"/>
          </a:xfrm>
        </p:spPr>
        <p:txBody>
          <a:bodyPr>
            <a:normAutofit fontScale="92500"/>
          </a:bodyPr>
          <a:lstStyle/>
          <a:p>
            <a:r>
              <a:rPr lang="tr-TR" dirty="0"/>
              <a:t>Yahudiliğe </a:t>
            </a:r>
            <a:r>
              <a:rPr lang="tr-TR" dirty="0" err="1"/>
              <a:t>gore</a:t>
            </a:r>
            <a:r>
              <a:rPr lang="tr-TR" dirty="0"/>
              <a:t>, evrendeki </a:t>
            </a:r>
            <a:r>
              <a:rPr lang="tr-TR" dirty="0" err="1"/>
              <a:t>tum</a:t>
            </a:r>
            <a:r>
              <a:rPr lang="tr-TR" dirty="0"/>
              <a:t> </a:t>
            </a:r>
            <a:r>
              <a:rPr lang="tr-TR" dirty="0" err="1"/>
              <a:t>duzen</a:t>
            </a:r>
            <a:r>
              <a:rPr lang="tr-TR" dirty="0"/>
              <a:t> ve uyum, kaynağını Tanrı’dan almaktadır.</a:t>
            </a:r>
          </a:p>
          <a:p>
            <a:r>
              <a:rPr lang="tr-TR" dirty="0"/>
              <a:t>Tanrı’nın “</a:t>
            </a:r>
            <a:r>
              <a:rPr lang="tr-TR" dirty="0" err="1"/>
              <a:t>yuceliklerinde</a:t>
            </a:r>
            <a:r>
              <a:rPr lang="tr-TR" dirty="0"/>
              <a:t> barışı sağlayan” </a:t>
            </a:r>
            <a:r>
              <a:rPr lang="tr-TR" dirty="0" err="1"/>
              <a:t>ozelliğinden</a:t>
            </a:r>
            <a:r>
              <a:rPr lang="tr-TR" dirty="0"/>
              <a:t> dolayı, </a:t>
            </a:r>
            <a:r>
              <a:rPr lang="tr-TR" dirty="0" err="1"/>
              <a:t>tum</a:t>
            </a:r>
            <a:r>
              <a:rPr lang="tr-TR" dirty="0"/>
              <a:t> yaratılmışlar</a:t>
            </a:r>
          </a:p>
          <a:p>
            <a:r>
              <a:rPr lang="tr-TR" dirty="0"/>
              <a:t>aleminde bir barış bulunmaktadır. Ancak insanoğlu, işlediği </a:t>
            </a:r>
            <a:r>
              <a:rPr lang="tr-TR" dirty="0" err="1"/>
              <a:t>gunahlar</a:t>
            </a:r>
            <a:r>
              <a:rPr lang="tr-TR" dirty="0"/>
              <a:t>, yaptığı hatalarla,</a:t>
            </a:r>
          </a:p>
          <a:p>
            <a:r>
              <a:rPr lang="tr-TR" dirty="0"/>
              <a:t>bu barış ortamını tehlikeye atmaktadır</a:t>
            </a:r>
          </a:p>
        </p:txBody>
      </p:sp>
    </p:spTree>
    <p:extLst>
      <p:ext uri="{BB962C8B-B14F-4D97-AF65-F5344CB8AC3E}">
        <p14:creationId xmlns:p14="http://schemas.microsoft.com/office/powerpoint/2010/main" val="619027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Yahudilik, diğerleri ile ilgili konumlandırmasını, Tevrat’ın Yaratılış </a:t>
            </a:r>
            <a:r>
              <a:rPr lang="tr-TR" dirty="0" smtClean="0"/>
              <a:t>kitabında, Nuh’un </a:t>
            </a:r>
            <a:r>
              <a:rPr lang="tr-TR" dirty="0"/>
              <a:t>oğulları merkeze alınmak suretiyle oluşturulan, milletlerin </a:t>
            </a:r>
            <a:r>
              <a:rPr lang="tr-TR" dirty="0" err="1"/>
              <a:t>kokenleri</a:t>
            </a:r>
            <a:r>
              <a:rPr lang="tr-TR" dirty="0"/>
              <a:t> </a:t>
            </a:r>
            <a:r>
              <a:rPr lang="tr-TR" dirty="0" smtClean="0"/>
              <a:t>hakkındaki verilere dayandırmaktadır</a:t>
            </a:r>
          </a:p>
          <a:p>
            <a:r>
              <a:rPr lang="tr-TR" dirty="0" smtClean="0"/>
              <a:t>Buna göre Yahudilerin dışındaki insanlar </a:t>
            </a:r>
            <a:r>
              <a:rPr lang="tr-TR" dirty="0" err="1" smtClean="0"/>
              <a:t>Nuhiler</a:t>
            </a:r>
            <a:r>
              <a:rPr lang="tr-TR" dirty="0" smtClean="0"/>
              <a:t> ve Putperestler olarak </a:t>
            </a:r>
            <a:r>
              <a:rPr lang="tr-TR" smtClean="0"/>
              <a:t>ikiye ayrılmaktadır.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59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Yahudiliğin, toplumsal barışa katkısı, insanın yaratılışı </a:t>
            </a:r>
            <a:r>
              <a:rPr lang="tr-TR" dirty="0" smtClean="0"/>
              <a:t>ve yaşama </a:t>
            </a:r>
            <a:r>
              <a:rPr lang="tr-TR" dirty="0"/>
              <a:t>hakkı, eşitliği, akrabaları, komşuları, aynı inanca mensup kardeşleri ve </a:t>
            </a:r>
            <a:r>
              <a:rPr lang="tr-TR" dirty="0" smtClean="0"/>
              <a:t>diğer </a:t>
            </a:r>
            <a:r>
              <a:rPr lang="tr-TR" dirty="0" err="1" smtClean="0"/>
              <a:t>inanc</a:t>
            </a:r>
            <a:r>
              <a:rPr lang="tr-TR" dirty="0" smtClean="0"/>
              <a:t> </a:t>
            </a:r>
            <a:r>
              <a:rPr lang="tr-TR" dirty="0"/>
              <a:t>mensuplarıyla ilişkileri, yardımlaşma ve dayanışma bağlamlarında </a:t>
            </a:r>
            <a:r>
              <a:rPr lang="tr-TR" dirty="0" smtClean="0"/>
              <a:t>ortaya konulmaktadır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1419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Yaşama Hakkı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Yahudiliğe </a:t>
            </a:r>
            <a:r>
              <a:rPr lang="tr-TR" dirty="0" err="1"/>
              <a:t>gore</a:t>
            </a:r>
            <a:r>
              <a:rPr lang="tr-TR" dirty="0"/>
              <a:t> Tanrı’nın muradı, insanın yaşamasıdır. Onun yaşamına son vermek </a:t>
            </a:r>
            <a:r>
              <a:rPr lang="tr-TR" dirty="0" smtClean="0"/>
              <a:t>ise bu </a:t>
            </a:r>
            <a:r>
              <a:rPr lang="tr-TR" dirty="0"/>
              <a:t>murada aykırı davranmak anlamına gelecektir. Yahudi geleneğinde, yaşam </a:t>
            </a:r>
            <a:r>
              <a:rPr lang="tr-TR" dirty="0" smtClean="0"/>
              <a:t>daima kutsaldır</a:t>
            </a:r>
            <a:r>
              <a:rPr lang="tr-TR" dirty="0"/>
              <a:t>, mantıklı ya da mantıksız </a:t>
            </a:r>
            <a:r>
              <a:rPr lang="tr-TR" dirty="0" err="1"/>
              <a:t>hicbir</a:t>
            </a:r>
            <a:r>
              <a:rPr lang="tr-TR" dirty="0"/>
              <a:t> tartışma, </a:t>
            </a:r>
            <a:r>
              <a:rPr lang="tr-TR" dirty="0" err="1"/>
              <a:t>Talmud’da</a:t>
            </a:r>
            <a:r>
              <a:rPr lang="tr-TR" dirty="0"/>
              <a:t> da teyit edildiği gibi </a:t>
            </a:r>
            <a:r>
              <a:rPr lang="tr-TR" dirty="0" smtClean="0"/>
              <a:t>bu kuralı </a:t>
            </a:r>
            <a:r>
              <a:rPr lang="tr-TR" dirty="0"/>
              <a:t>değiştirmemelidir</a:t>
            </a:r>
          </a:p>
        </p:txBody>
      </p:sp>
    </p:spTree>
    <p:extLst>
      <p:ext uri="{BB962C8B-B14F-4D97-AF65-F5344CB8AC3E}">
        <p14:creationId xmlns:p14="http://schemas.microsoft.com/office/powerpoint/2010/main" val="3142875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Eşitlik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Yahudiliğe </a:t>
            </a:r>
            <a:r>
              <a:rPr lang="tr-TR" dirty="0" err="1"/>
              <a:t>gore</a:t>
            </a:r>
            <a:r>
              <a:rPr lang="tr-TR" dirty="0"/>
              <a:t>, yaratılış itibariyle, Tanrı karşısında </a:t>
            </a:r>
            <a:r>
              <a:rPr lang="tr-TR" dirty="0" err="1"/>
              <a:t>tum</a:t>
            </a:r>
            <a:r>
              <a:rPr lang="tr-TR" dirty="0"/>
              <a:t> insanlar, </a:t>
            </a:r>
            <a:r>
              <a:rPr lang="tr-TR" dirty="0" smtClean="0"/>
              <a:t>eşittir. İnsanlar </a:t>
            </a:r>
            <a:r>
              <a:rPr lang="tr-TR" dirty="0"/>
              <a:t>arasındaki ayrım, inanan ve inanmayan şeklinde yapılmaktadır. Yahudilikte </a:t>
            </a:r>
            <a:r>
              <a:rPr lang="tr-TR" dirty="0" smtClean="0"/>
              <a:t>bu eşitliğin</a:t>
            </a:r>
            <a:r>
              <a:rPr lang="tr-TR" dirty="0"/>
              <a:t>, </a:t>
            </a:r>
            <a:r>
              <a:rPr lang="tr-TR" dirty="0" err="1"/>
              <a:t>secilmişlik</a:t>
            </a:r>
            <a:r>
              <a:rPr lang="tr-TR" dirty="0"/>
              <a:t> anlayışı ile farklı bir noktaya </a:t>
            </a:r>
            <a:r>
              <a:rPr lang="tr-TR" dirty="0" err="1"/>
              <a:t>evrildiği</a:t>
            </a:r>
            <a:r>
              <a:rPr lang="tr-TR" dirty="0"/>
              <a:t> de </a:t>
            </a:r>
            <a:r>
              <a:rPr lang="tr-TR" dirty="0" err="1"/>
              <a:t>gorulmektedir</a:t>
            </a:r>
            <a:r>
              <a:rPr lang="tr-TR" dirty="0"/>
              <a:t>. Bu </a:t>
            </a:r>
            <a:r>
              <a:rPr lang="tr-TR" dirty="0" smtClean="0"/>
              <a:t>anlayış </a:t>
            </a:r>
            <a:r>
              <a:rPr lang="tr-TR" dirty="0" err="1" smtClean="0"/>
              <a:t>cercevesinde</a:t>
            </a:r>
            <a:r>
              <a:rPr lang="tr-TR" dirty="0"/>
              <a:t>, </a:t>
            </a:r>
            <a:r>
              <a:rPr lang="tr-TR" dirty="0" err="1"/>
              <a:t>İsrailoğulları</a:t>
            </a:r>
            <a:r>
              <a:rPr lang="tr-TR" dirty="0"/>
              <a:t>, Tanrı’nın </a:t>
            </a:r>
            <a:r>
              <a:rPr lang="tr-TR" dirty="0" err="1"/>
              <a:t>gozunde</a:t>
            </a:r>
            <a:r>
              <a:rPr lang="tr-TR" dirty="0"/>
              <a:t>, diğer insanlardan daha ustun olarak </a:t>
            </a:r>
            <a:r>
              <a:rPr lang="tr-TR" dirty="0" smtClean="0"/>
              <a:t>ifade edilmektedir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803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Akrabalarla İlişkiler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Yahudilik, milli varlık </a:t>
            </a:r>
            <a:r>
              <a:rPr lang="tr-TR" dirty="0" err="1"/>
              <a:t>uzerine</a:t>
            </a:r>
            <a:r>
              <a:rPr lang="tr-TR" dirty="0"/>
              <a:t> inşa olmuş bir din, </a:t>
            </a:r>
            <a:r>
              <a:rPr lang="tr-TR" dirty="0" err="1"/>
              <a:t>ozelliği</a:t>
            </a:r>
            <a:r>
              <a:rPr lang="tr-TR" dirty="0"/>
              <a:t> arz </a:t>
            </a:r>
            <a:r>
              <a:rPr lang="tr-TR" dirty="0" smtClean="0"/>
              <a:t>etmektedir. Anneden </a:t>
            </a:r>
            <a:r>
              <a:rPr lang="tr-TR" dirty="0"/>
              <a:t>devam etmekte olan kan bağı, bir insanın Yahudi olmasında, belirleyici </a:t>
            </a:r>
            <a:r>
              <a:rPr lang="tr-TR" dirty="0" smtClean="0"/>
              <a:t>etkiye sahiptir</a:t>
            </a:r>
            <a:r>
              <a:rPr lang="tr-TR" dirty="0"/>
              <a:t>. Dolayısı ile aileden başlamak </a:t>
            </a:r>
            <a:r>
              <a:rPr lang="tr-TR" dirty="0" err="1"/>
              <a:t>uzere</a:t>
            </a:r>
            <a:r>
              <a:rPr lang="tr-TR" dirty="0"/>
              <a:t>, </a:t>
            </a:r>
            <a:r>
              <a:rPr lang="tr-TR" dirty="0" err="1"/>
              <a:t>tum</a:t>
            </a:r>
            <a:r>
              <a:rPr lang="tr-TR" dirty="0"/>
              <a:t> Yahudilere ulaşacak şekilde, </a:t>
            </a:r>
            <a:r>
              <a:rPr lang="tr-TR" dirty="0" smtClean="0"/>
              <a:t>akrabalık ilişkilerine </a:t>
            </a:r>
            <a:r>
              <a:rPr lang="tr-TR" dirty="0"/>
              <a:t>de bu </a:t>
            </a:r>
            <a:r>
              <a:rPr lang="tr-TR" dirty="0" err="1"/>
              <a:t>cercevede</a:t>
            </a:r>
            <a:r>
              <a:rPr lang="tr-TR" dirty="0"/>
              <a:t> </a:t>
            </a:r>
            <a:r>
              <a:rPr lang="tr-TR" dirty="0" err="1"/>
              <a:t>onem</a:t>
            </a:r>
            <a:r>
              <a:rPr lang="tr-TR" dirty="0"/>
              <a:t> verilmektedir. Akrabalık ilişkisinde, </a:t>
            </a:r>
            <a:r>
              <a:rPr lang="tr-TR" dirty="0" smtClean="0"/>
              <a:t>kendi akrabalarının </a:t>
            </a:r>
            <a:r>
              <a:rPr lang="tr-TR" dirty="0"/>
              <a:t>yanı sıra, eşin akrabaları da, aynı değerde addedilmektedir. </a:t>
            </a:r>
            <a:r>
              <a:rPr lang="tr-TR" dirty="0" err="1" smtClean="0"/>
              <a:t>Ozellikle</a:t>
            </a:r>
            <a:r>
              <a:rPr lang="tr-TR" dirty="0" smtClean="0"/>
              <a:t> ebeveyne </a:t>
            </a:r>
            <a:r>
              <a:rPr lang="tr-TR" dirty="0"/>
              <a:t>saygı bağlamında, eşlerin birbirlerinin anne-babalarına da, kendi </a:t>
            </a:r>
            <a:r>
              <a:rPr lang="tr-TR" dirty="0" smtClean="0"/>
              <a:t>anne-babaları gibi </a:t>
            </a:r>
            <a:r>
              <a:rPr lang="tr-TR" dirty="0"/>
              <a:t>saygı ve </a:t>
            </a:r>
            <a:r>
              <a:rPr lang="tr-TR" dirty="0" err="1"/>
              <a:t>hurmet</a:t>
            </a:r>
            <a:r>
              <a:rPr lang="tr-TR" dirty="0"/>
              <a:t> </a:t>
            </a:r>
            <a:r>
              <a:rPr lang="tr-TR" dirty="0" err="1"/>
              <a:t>gosterilmesi</a:t>
            </a:r>
            <a:r>
              <a:rPr lang="tr-TR" dirty="0"/>
              <a:t> gerektiği, Musa peygamberin </a:t>
            </a:r>
            <a:r>
              <a:rPr lang="tr-TR" dirty="0" err="1"/>
              <a:t>ornekliği</a:t>
            </a:r>
            <a:r>
              <a:rPr lang="tr-TR" dirty="0"/>
              <a:t> ile </a:t>
            </a:r>
            <a:r>
              <a:rPr lang="tr-TR" dirty="0" smtClean="0"/>
              <a:t>ortaya konulmaktadır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50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Komşuluk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Yahudilik’te</a:t>
            </a:r>
            <a:r>
              <a:rPr lang="tr-TR" dirty="0"/>
              <a:t> komşuluğa, </a:t>
            </a:r>
            <a:r>
              <a:rPr lang="tr-TR" dirty="0" err="1"/>
              <a:t>buyuk</a:t>
            </a:r>
            <a:r>
              <a:rPr lang="tr-TR" dirty="0"/>
              <a:t> </a:t>
            </a:r>
            <a:r>
              <a:rPr lang="tr-TR" dirty="0" err="1"/>
              <a:t>onem</a:t>
            </a:r>
            <a:r>
              <a:rPr lang="tr-TR" dirty="0"/>
              <a:t> verilmektedir. Bunun en </a:t>
            </a:r>
            <a:r>
              <a:rPr lang="tr-TR" dirty="0" err="1"/>
              <a:t>onemli</a:t>
            </a:r>
            <a:r>
              <a:rPr lang="tr-TR" dirty="0"/>
              <a:t> </a:t>
            </a:r>
            <a:r>
              <a:rPr lang="tr-TR" dirty="0" smtClean="0"/>
              <a:t>kanıtı, Yahudiliğin </a:t>
            </a:r>
            <a:r>
              <a:rPr lang="tr-TR" dirty="0" err="1"/>
              <a:t>ozu</a:t>
            </a:r>
            <a:r>
              <a:rPr lang="tr-TR" dirty="0"/>
              <a:t> olarak kabul edilen On Emir </a:t>
            </a:r>
            <a:r>
              <a:rPr lang="tr-TR" dirty="0" err="1"/>
              <a:t>icerisinde</a:t>
            </a:r>
            <a:r>
              <a:rPr lang="tr-TR" dirty="0"/>
              <a:t>, toplumsal hayatı </a:t>
            </a:r>
            <a:r>
              <a:rPr lang="tr-TR" dirty="0" smtClean="0"/>
              <a:t>düzenlemeye donuk </a:t>
            </a:r>
            <a:r>
              <a:rPr lang="tr-TR" dirty="0"/>
              <a:t>emir ve yasaklarda, komşu hakkına yapılan vurgu, olarak </a:t>
            </a:r>
            <a:r>
              <a:rPr lang="tr-TR" dirty="0" err="1"/>
              <a:t>gorulmektedir</a:t>
            </a:r>
            <a:r>
              <a:rPr lang="tr-TR" dirty="0"/>
              <a:t>. </a:t>
            </a:r>
            <a:r>
              <a:rPr lang="tr-TR" dirty="0" err="1" smtClean="0"/>
              <a:t>Tevratta</a:t>
            </a:r>
            <a:r>
              <a:rPr lang="tr-TR" dirty="0" smtClean="0"/>
              <a:t> On </a:t>
            </a:r>
            <a:r>
              <a:rPr lang="tr-TR" dirty="0"/>
              <a:t>Emrin zikredildiği Mısırdan </a:t>
            </a:r>
            <a:r>
              <a:rPr lang="tr-TR" dirty="0" err="1"/>
              <a:t>Cıkış</a:t>
            </a:r>
            <a:r>
              <a:rPr lang="tr-TR" dirty="0"/>
              <a:t> babında, bu durum şu şekilde dile getirilmektedir</a:t>
            </a:r>
            <a:r>
              <a:rPr lang="tr-TR" dirty="0" smtClean="0"/>
              <a:t>: “</a:t>
            </a:r>
            <a:r>
              <a:rPr lang="tr-TR" dirty="0"/>
              <a:t>Komşuna karşı yalan yere tanıklık etmeyeceksin. Komşunun evine, karısına, erkek </a:t>
            </a:r>
            <a:r>
              <a:rPr lang="tr-TR" dirty="0" smtClean="0"/>
              <a:t>ve kadın </a:t>
            </a:r>
            <a:r>
              <a:rPr lang="tr-TR" dirty="0" err="1"/>
              <a:t>kolesine</a:t>
            </a:r>
            <a:r>
              <a:rPr lang="tr-TR" dirty="0"/>
              <a:t>, </a:t>
            </a:r>
            <a:r>
              <a:rPr lang="tr-TR" dirty="0" err="1"/>
              <a:t>okuzune</a:t>
            </a:r>
            <a:r>
              <a:rPr lang="tr-TR" dirty="0"/>
              <a:t>, eşeğine, </a:t>
            </a:r>
            <a:r>
              <a:rPr lang="tr-TR" dirty="0" err="1"/>
              <a:t>hicbir</a:t>
            </a:r>
            <a:r>
              <a:rPr lang="tr-TR" dirty="0"/>
              <a:t> şeyine </a:t>
            </a:r>
            <a:r>
              <a:rPr lang="tr-TR" dirty="0" err="1"/>
              <a:t>goz</a:t>
            </a:r>
            <a:r>
              <a:rPr lang="tr-TR" dirty="0"/>
              <a:t> dikmeyeceksin</a:t>
            </a:r>
          </a:p>
        </p:txBody>
      </p:sp>
    </p:spTree>
    <p:extLst>
      <p:ext uri="{BB962C8B-B14F-4D97-AF65-F5344CB8AC3E}">
        <p14:creationId xmlns:p14="http://schemas.microsoft.com/office/powerpoint/2010/main" val="1964340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Yardımlaşma ve Dayanışma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Yahudilikte yardımlaşma ve dayanışmanın temeli, “</a:t>
            </a:r>
            <a:r>
              <a:rPr lang="tr-TR" dirty="0" err="1" smtClean="0"/>
              <a:t>Tsedaka</a:t>
            </a:r>
            <a:r>
              <a:rPr lang="tr-TR" dirty="0" smtClean="0"/>
              <a:t>” </a:t>
            </a:r>
            <a:r>
              <a:rPr lang="tr-TR" dirty="0"/>
              <a:t>ve “</a:t>
            </a:r>
            <a:r>
              <a:rPr lang="tr-TR" dirty="0" err="1" smtClean="0"/>
              <a:t>Pea</a:t>
            </a:r>
            <a:r>
              <a:rPr lang="tr-TR" dirty="0" smtClean="0"/>
              <a:t>” kavramları </a:t>
            </a:r>
            <a:r>
              <a:rPr lang="tr-TR" dirty="0" err="1"/>
              <a:t>cercevesindeki</a:t>
            </a:r>
            <a:r>
              <a:rPr lang="tr-TR" dirty="0"/>
              <a:t>, emir ve yasaklardan meydana gelmektedir. Tanrı, her </a:t>
            </a:r>
            <a:r>
              <a:rPr lang="tr-TR" dirty="0" smtClean="0"/>
              <a:t>zaman </a:t>
            </a:r>
            <a:r>
              <a:rPr lang="tr-TR" dirty="0" err="1" smtClean="0"/>
              <a:t>İsrailoğullarına</a:t>
            </a:r>
            <a:r>
              <a:rPr lang="tr-TR" dirty="0"/>
              <a:t>, </a:t>
            </a:r>
            <a:r>
              <a:rPr lang="tr-TR" dirty="0" err="1"/>
              <a:t>ulkelerinde</a:t>
            </a:r>
            <a:r>
              <a:rPr lang="tr-TR" dirty="0"/>
              <a:t> veya yakınlarında, yoksulların olabileceğini hatırlatmakta </a:t>
            </a:r>
            <a:r>
              <a:rPr lang="tr-TR" dirty="0" smtClean="0"/>
              <a:t>ve onları</a:t>
            </a:r>
            <a:r>
              <a:rPr lang="tr-TR" dirty="0"/>
              <a:t>, bu durumda olanlara karşı, eli sıkı davranmamaları noktasında </a:t>
            </a:r>
            <a:r>
              <a:rPr lang="tr-TR" dirty="0" smtClean="0"/>
              <a:t>uyarmaktadır</a:t>
            </a:r>
          </a:p>
          <a:p>
            <a:r>
              <a:rPr lang="tr-TR" dirty="0"/>
              <a:t>Yahudilikte, yardım etmek emredilirken, yardım isteyene </a:t>
            </a:r>
            <a:r>
              <a:rPr lang="tr-TR" dirty="0" smtClean="0"/>
              <a:t>veya </a:t>
            </a:r>
            <a:r>
              <a:rPr lang="tr-TR" dirty="0" err="1" smtClean="0"/>
              <a:t>gorduğu</a:t>
            </a:r>
            <a:r>
              <a:rPr lang="tr-TR" dirty="0" smtClean="0"/>
              <a:t> </a:t>
            </a:r>
            <a:r>
              <a:rPr lang="tr-TR" dirty="0"/>
              <a:t>bir </a:t>
            </a:r>
            <a:r>
              <a:rPr lang="tr-TR" dirty="0" err="1"/>
              <a:t>ihtiyac</a:t>
            </a:r>
            <a:r>
              <a:rPr lang="tr-TR" dirty="0"/>
              <a:t> sahibine </a:t>
            </a:r>
            <a:r>
              <a:rPr lang="tr-TR" dirty="0" err="1"/>
              <a:t>yuz</a:t>
            </a:r>
            <a:r>
              <a:rPr lang="tr-TR" dirty="0"/>
              <a:t> </a:t>
            </a:r>
            <a:r>
              <a:rPr lang="tr-TR" dirty="0" err="1"/>
              <a:t>cevirmek</a:t>
            </a:r>
            <a:r>
              <a:rPr lang="tr-TR" dirty="0"/>
              <a:t> ise, yasaklanmaktadır</a:t>
            </a:r>
          </a:p>
        </p:txBody>
      </p:sp>
    </p:spTree>
    <p:extLst>
      <p:ext uri="{BB962C8B-B14F-4D97-AF65-F5344CB8AC3E}">
        <p14:creationId xmlns:p14="http://schemas.microsoft.com/office/powerpoint/2010/main" val="2121402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Din Özgürlüğü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Yahudi inancına </a:t>
            </a:r>
            <a:r>
              <a:rPr lang="tr-TR" dirty="0" err="1"/>
              <a:t>gore</a:t>
            </a:r>
            <a:r>
              <a:rPr lang="tr-TR" dirty="0"/>
              <a:t> insan, her turlu eyleminde sorumlu bir varlıktır. </a:t>
            </a:r>
            <a:r>
              <a:rPr lang="tr-TR" dirty="0" smtClean="0"/>
              <a:t>Bu sorumluluktan </a:t>
            </a:r>
            <a:r>
              <a:rPr lang="tr-TR" dirty="0"/>
              <a:t>dolayı da, </a:t>
            </a:r>
            <a:r>
              <a:rPr lang="tr-TR" dirty="0" err="1"/>
              <a:t>odul</a:t>
            </a:r>
            <a:r>
              <a:rPr lang="tr-TR" dirty="0"/>
              <a:t> veya cezayı hak etmektedir. Bu nedenle Tanrı, </a:t>
            </a:r>
            <a:r>
              <a:rPr lang="tr-TR" dirty="0" smtClean="0"/>
              <a:t>insanları, </a:t>
            </a:r>
            <a:r>
              <a:rPr lang="tr-TR" dirty="0" err="1" smtClean="0"/>
              <a:t>gunah</a:t>
            </a:r>
            <a:r>
              <a:rPr lang="tr-TR" dirty="0" smtClean="0"/>
              <a:t> </a:t>
            </a:r>
            <a:r>
              <a:rPr lang="tr-TR" dirty="0"/>
              <a:t>konusunda dikkatli olmaya ve </a:t>
            </a:r>
            <a:r>
              <a:rPr lang="tr-TR" dirty="0" err="1"/>
              <a:t>gunah</a:t>
            </a:r>
            <a:r>
              <a:rPr lang="tr-TR" dirty="0"/>
              <a:t> işlemekten uzak durmaya </a:t>
            </a:r>
            <a:r>
              <a:rPr lang="tr-TR" dirty="0" err="1"/>
              <a:t>cağırmaktadır</a:t>
            </a:r>
            <a:r>
              <a:rPr lang="tr-TR" dirty="0"/>
              <a:t>. </a:t>
            </a:r>
            <a:r>
              <a:rPr lang="tr-TR" dirty="0" smtClean="0"/>
              <a:t>Bu </a:t>
            </a:r>
            <a:r>
              <a:rPr lang="tr-TR" dirty="0" err="1" smtClean="0"/>
              <a:t>cercevede</a:t>
            </a:r>
            <a:r>
              <a:rPr lang="tr-TR" dirty="0"/>
              <a:t>, iyi ve kotu, insanın </a:t>
            </a:r>
            <a:r>
              <a:rPr lang="tr-TR" dirty="0" err="1"/>
              <a:t>onune</a:t>
            </a:r>
            <a:r>
              <a:rPr lang="tr-TR" dirty="0"/>
              <a:t> </a:t>
            </a:r>
            <a:r>
              <a:rPr lang="tr-TR" dirty="0" err="1"/>
              <a:t>secenek</a:t>
            </a:r>
            <a:r>
              <a:rPr lang="tr-TR" dirty="0"/>
              <a:t> olarak konularak tercih hakkı </a:t>
            </a:r>
            <a:r>
              <a:rPr lang="tr-TR" dirty="0" smtClean="0"/>
              <a:t>ona bırakılmaktadır</a:t>
            </a:r>
          </a:p>
          <a:p>
            <a:r>
              <a:rPr lang="tr-TR" dirty="0"/>
              <a:t>Yahudiliğe </a:t>
            </a:r>
            <a:r>
              <a:rPr lang="tr-TR" dirty="0" err="1"/>
              <a:t>gore</a:t>
            </a:r>
            <a:r>
              <a:rPr lang="tr-TR" dirty="0"/>
              <a:t>, Yahudilik, </a:t>
            </a:r>
            <a:r>
              <a:rPr lang="tr-TR" dirty="0" err="1"/>
              <a:t>İsrailoğullarını</a:t>
            </a:r>
            <a:r>
              <a:rPr lang="tr-TR" dirty="0"/>
              <a:t> bağlayan ve onları </a:t>
            </a:r>
            <a:r>
              <a:rPr lang="tr-TR" dirty="0" smtClean="0"/>
              <a:t>ilgilendiren kurallar </a:t>
            </a:r>
            <a:r>
              <a:rPr lang="tr-TR" dirty="0"/>
              <a:t>manzumesidir. Bundan dolayı, diğer toplumların, kendilerine ait </a:t>
            </a:r>
            <a:r>
              <a:rPr lang="tr-TR" dirty="0" smtClean="0"/>
              <a:t>inanç sistemlerinin </a:t>
            </a:r>
            <a:r>
              <a:rPr lang="tr-TR" dirty="0"/>
              <a:t>olması, normal hatta gerekli bir durumdur. Bu </a:t>
            </a:r>
            <a:r>
              <a:rPr lang="tr-TR" dirty="0" err="1"/>
              <a:t>yuzden</a:t>
            </a:r>
            <a:r>
              <a:rPr lang="tr-TR" dirty="0"/>
              <a:t>, </a:t>
            </a:r>
            <a:r>
              <a:rPr lang="tr-TR" dirty="0" smtClean="0"/>
              <a:t>Yahudilerin, kendileri </a:t>
            </a:r>
            <a:r>
              <a:rPr lang="tr-TR" dirty="0"/>
              <a:t>dışındaki milletleri, Yahudileştirmeye donuk yoğun bir politikaları </a:t>
            </a:r>
            <a:r>
              <a:rPr lang="tr-TR" dirty="0" smtClean="0"/>
              <a:t>da olmamıştır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84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Dini Yorumlama Hakkı ve Farklı Dini Yorumlara Müsamaha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Yahudilik, milli varlığın </a:t>
            </a:r>
            <a:r>
              <a:rPr lang="tr-TR" dirty="0" err="1"/>
              <a:t>uzerine</a:t>
            </a:r>
            <a:r>
              <a:rPr lang="tr-TR" dirty="0"/>
              <a:t> bina edilen bir dindir. </a:t>
            </a:r>
            <a:r>
              <a:rPr lang="tr-TR" dirty="0" err="1" smtClean="0"/>
              <a:t>İsrailoğullarına</a:t>
            </a:r>
            <a:r>
              <a:rPr lang="tr-TR" dirty="0" smtClean="0"/>
              <a:t> mensubiyet</a:t>
            </a:r>
            <a:r>
              <a:rPr lang="tr-TR" dirty="0"/>
              <a:t>, Yahudi olmak </a:t>
            </a:r>
            <a:r>
              <a:rPr lang="tr-TR" dirty="0" err="1"/>
              <a:t>icin</a:t>
            </a:r>
            <a:r>
              <a:rPr lang="tr-TR" dirty="0"/>
              <a:t> gerekli bir şarttır. Tanrı tarafından </a:t>
            </a:r>
            <a:r>
              <a:rPr lang="tr-TR" dirty="0" err="1"/>
              <a:t>secilmiş</a:t>
            </a:r>
            <a:r>
              <a:rPr lang="tr-TR" dirty="0"/>
              <a:t> ve </a:t>
            </a:r>
            <a:r>
              <a:rPr lang="tr-TR" dirty="0" smtClean="0"/>
              <a:t>yüceltilmiş bu </a:t>
            </a:r>
            <a:r>
              <a:rPr lang="tr-TR" dirty="0"/>
              <a:t>milletin mensubu olmak ve bu mensubiyetin gereği olarak, kendi insanına </a:t>
            </a:r>
            <a:r>
              <a:rPr lang="tr-TR" dirty="0" smtClean="0"/>
              <a:t>sahip </a:t>
            </a:r>
            <a:r>
              <a:rPr lang="tr-TR" dirty="0" err="1" smtClean="0"/>
              <a:t>cıkmak</a:t>
            </a:r>
            <a:r>
              <a:rPr lang="tr-TR" dirty="0"/>
              <a:t>, onlarla barış ve huzur </a:t>
            </a:r>
            <a:r>
              <a:rPr lang="tr-TR" dirty="0" err="1"/>
              <a:t>icerisinde</a:t>
            </a:r>
            <a:r>
              <a:rPr lang="tr-TR" dirty="0"/>
              <a:t> yaşamak, bir Yahudi </a:t>
            </a:r>
            <a:r>
              <a:rPr lang="tr-TR" dirty="0" err="1"/>
              <a:t>icin</a:t>
            </a:r>
            <a:r>
              <a:rPr lang="tr-TR" dirty="0"/>
              <a:t>, </a:t>
            </a:r>
            <a:r>
              <a:rPr lang="tr-TR" i="1" dirty="0"/>
              <a:t>sorumluluk </a:t>
            </a:r>
            <a:r>
              <a:rPr lang="tr-TR" dirty="0" smtClean="0"/>
              <a:t>olarak addedilmektedir</a:t>
            </a:r>
            <a:r>
              <a:rPr lang="tr-TR" dirty="0"/>
              <a:t>. Bu sorumluluğun gereği olarak, Yahudi şeriatında, kardeşlik </a:t>
            </a:r>
            <a:r>
              <a:rPr lang="tr-TR" dirty="0" smtClean="0"/>
              <a:t>hukukunu </a:t>
            </a:r>
            <a:r>
              <a:rPr lang="tr-TR" dirty="0" err="1" smtClean="0"/>
              <a:t>duzenleyici</a:t>
            </a:r>
            <a:r>
              <a:rPr lang="tr-TR" dirty="0" smtClean="0"/>
              <a:t> </a:t>
            </a:r>
            <a:r>
              <a:rPr lang="tr-TR" dirty="0" err="1"/>
              <a:t>bircok</a:t>
            </a:r>
            <a:r>
              <a:rPr lang="tr-TR" dirty="0"/>
              <a:t> emir ve yasak yer almaktadır. Tevrat, Yahudilerden, kendi </a:t>
            </a:r>
            <a:r>
              <a:rPr lang="tr-TR" dirty="0" smtClean="0"/>
              <a:t>halkını kandırmamasını, </a:t>
            </a:r>
            <a:r>
              <a:rPr lang="tr-TR" dirty="0"/>
              <a:t>kin beslememesini ve </a:t>
            </a:r>
            <a:r>
              <a:rPr lang="tr-TR" dirty="0" err="1"/>
              <a:t>oc</a:t>
            </a:r>
            <a:r>
              <a:rPr lang="tr-TR" dirty="0"/>
              <a:t> almamasını </a:t>
            </a:r>
            <a:r>
              <a:rPr lang="tr-TR" dirty="0" smtClean="0"/>
              <a:t>istemektedir. </a:t>
            </a:r>
            <a:r>
              <a:rPr lang="tr-TR" dirty="0"/>
              <a:t>Hatta bu </a:t>
            </a:r>
            <a:r>
              <a:rPr lang="tr-TR" dirty="0" smtClean="0"/>
              <a:t>yasağı </a:t>
            </a:r>
            <a:r>
              <a:rPr lang="tr-TR" dirty="0"/>
              <a:t>daha ileri bir noktaya </a:t>
            </a:r>
            <a:r>
              <a:rPr lang="tr-TR" dirty="0" err="1"/>
              <a:t>goturerek</a:t>
            </a:r>
            <a:r>
              <a:rPr lang="tr-TR" dirty="0"/>
              <a:t> “Kardeşine </a:t>
            </a:r>
            <a:r>
              <a:rPr lang="tr-TR" dirty="0" err="1"/>
              <a:t>yureğinde</a:t>
            </a:r>
            <a:r>
              <a:rPr lang="tr-TR" dirty="0"/>
              <a:t> nefret beslemeyeceksin</a:t>
            </a:r>
            <a:r>
              <a:rPr lang="tr-TR" dirty="0" smtClean="0"/>
              <a:t>…”</a:t>
            </a:r>
            <a:r>
              <a:rPr lang="tr-TR" dirty="0"/>
              <a:t> </a:t>
            </a:r>
            <a:r>
              <a:rPr lang="tr-TR" dirty="0" smtClean="0"/>
              <a:t>ifadesiyle</a:t>
            </a:r>
            <a:r>
              <a:rPr lang="tr-TR" dirty="0"/>
              <a:t>, bu noktada, </a:t>
            </a:r>
            <a:r>
              <a:rPr lang="tr-TR" dirty="0" err="1"/>
              <a:t>gonulde</a:t>
            </a:r>
            <a:r>
              <a:rPr lang="tr-TR" dirty="0"/>
              <a:t> bir </a:t>
            </a:r>
            <a:r>
              <a:rPr lang="tr-TR" dirty="0" err="1"/>
              <a:t>kotuluğun</a:t>
            </a:r>
            <a:r>
              <a:rPr lang="tr-TR" dirty="0"/>
              <a:t> bulunmasına dahi </a:t>
            </a:r>
            <a:r>
              <a:rPr lang="tr-TR" dirty="0" err="1"/>
              <a:t>musaade</a:t>
            </a:r>
            <a:r>
              <a:rPr lang="tr-TR" dirty="0"/>
              <a:t> etmemektedir</a:t>
            </a:r>
          </a:p>
        </p:txBody>
      </p:sp>
    </p:spTree>
    <p:extLst>
      <p:ext uri="{BB962C8B-B14F-4D97-AF65-F5344CB8AC3E}">
        <p14:creationId xmlns:p14="http://schemas.microsoft.com/office/powerpoint/2010/main" val="271372427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681</Words>
  <Application>Microsoft Office PowerPoint</Application>
  <PresentationFormat>Geniş ekran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Dilim</vt:lpstr>
      <vt:lpstr>Toplumsal Barış</vt:lpstr>
      <vt:lpstr>PowerPoint Sunusu</vt:lpstr>
      <vt:lpstr>Yaşama Hakkı</vt:lpstr>
      <vt:lpstr>Eşitlik</vt:lpstr>
      <vt:lpstr>Akrabalarla İlişkiler</vt:lpstr>
      <vt:lpstr>Komşuluk</vt:lpstr>
      <vt:lpstr>Yardımlaşma ve Dayanışma</vt:lpstr>
      <vt:lpstr>Din Özgürlüğü</vt:lpstr>
      <vt:lpstr>Dini Yorumlama Hakkı ve Farklı Dini Yorumlara Müsamaha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Barış</dc:title>
  <dc:creator>şahin</dc:creator>
  <cp:lastModifiedBy>şahin</cp:lastModifiedBy>
  <cp:revision>4</cp:revision>
  <dcterms:created xsi:type="dcterms:W3CDTF">2019-04-13T16:35:46Z</dcterms:created>
  <dcterms:modified xsi:type="dcterms:W3CDTF">2019-04-15T08:39:40Z</dcterms:modified>
</cp:coreProperties>
</file>