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19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38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321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75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49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45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267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09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3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5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96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25FC5-8692-4CC6-A7AE-2D43E9BD7A0F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EB3A1-090E-4C6B-AB1B-750353E085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57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Ülkemizde Tıbbi Bitkiler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1" y="1270000"/>
            <a:ext cx="7955775" cy="5409580"/>
          </a:xfrm>
        </p:spPr>
        <p:txBody>
          <a:bodyPr>
            <a:normAutofit fontScale="55000" lnSpcReduction="20000"/>
          </a:bodyPr>
          <a:lstStyle/>
          <a:p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800" dirty="0" smtClean="0"/>
              <a:t>Türkiye,174</a:t>
            </a:r>
            <a:r>
              <a:rPr lang="tr-TR" sz="3800" dirty="0" smtClean="0"/>
              <a:t> </a:t>
            </a:r>
            <a:r>
              <a:rPr lang="en-US" sz="3800" dirty="0" err="1" smtClean="0"/>
              <a:t>familyay</a:t>
            </a:r>
            <a:r>
              <a:rPr lang="tr-TR" sz="3800" dirty="0" smtClean="0"/>
              <a:t> </a:t>
            </a:r>
            <a:r>
              <a:rPr lang="en-US" sz="3800" dirty="0" err="1" smtClean="0"/>
              <a:t>aait</a:t>
            </a:r>
            <a:r>
              <a:rPr lang="tr-TR" sz="3800" dirty="0" smtClean="0"/>
              <a:t> </a:t>
            </a:r>
            <a:r>
              <a:rPr lang="en-US" sz="3800" dirty="0" smtClean="0"/>
              <a:t>1,251</a:t>
            </a:r>
            <a:r>
              <a:rPr lang="tr-TR" sz="3800" dirty="0" smtClean="0"/>
              <a:t> </a:t>
            </a:r>
            <a:r>
              <a:rPr lang="en-US" sz="3800" dirty="0" err="1" smtClean="0"/>
              <a:t>cins</a:t>
            </a:r>
            <a:r>
              <a:rPr lang="tr-TR" sz="3800" dirty="0" smtClean="0"/>
              <a:t> </a:t>
            </a:r>
            <a:r>
              <a:rPr lang="en-US" sz="3800" dirty="0" err="1" smtClean="0"/>
              <a:t>ve</a:t>
            </a:r>
            <a:r>
              <a:rPr lang="tr-TR" sz="3800" dirty="0" smtClean="0"/>
              <a:t> </a:t>
            </a:r>
            <a:r>
              <a:rPr lang="en-US" sz="3800" dirty="0" smtClean="0"/>
              <a:t>12,000’den</a:t>
            </a:r>
            <a:r>
              <a:rPr lang="tr-TR" sz="3800" dirty="0" smtClean="0"/>
              <a:t> </a:t>
            </a:r>
            <a:r>
              <a:rPr lang="en-US" sz="3800" dirty="0" err="1" smtClean="0"/>
              <a:t>fazla</a:t>
            </a:r>
            <a:r>
              <a:rPr lang="tr-TR" sz="3800" dirty="0" smtClean="0"/>
              <a:t> </a:t>
            </a:r>
            <a:r>
              <a:rPr lang="en-US" sz="3800" dirty="0" err="1" smtClean="0"/>
              <a:t>tür,alttür</a:t>
            </a:r>
            <a:r>
              <a:rPr lang="tr-TR" sz="3800" dirty="0" smtClean="0"/>
              <a:t>,</a:t>
            </a:r>
            <a:endParaRPr lang="en-US" sz="3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 </a:t>
            </a:r>
            <a:r>
              <a:rPr lang="tr-TR" sz="3800" dirty="0"/>
              <a:t>Bu bitkilerin 3.649’ u yöreye özgü iklim ve toprak şartlarında yetişen endemik tür ve </a:t>
            </a:r>
            <a:r>
              <a:rPr lang="tr-TR" sz="3800" dirty="0" smtClean="0"/>
              <a:t>çeşitler</a:t>
            </a:r>
            <a:endParaRPr lang="en-US" sz="3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Yaklaşık </a:t>
            </a:r>
            <a:r>
              <a:rPr lang="tr-TR" sz="3800" dirty="0"/>
              <a:t>1.000’ i de ülkemizde veya dünyada ıtrî ve tıbbi bitki olarak </a:t>
            </a:r>
            <a:endParaRPr lang="tr-TR" sz="3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İç </a:t>
            </a:r>
            <a:r>
              <a:rPr lang="tr-TR" sz="3800" dirty="0"/>
              <a:t>piyasada ticarete konu olan bitki sayısı ise 350 olup bu bitkilerden yaklaşık 100 bitkinin </a:t>
            </a:r>
            <a:r>
              <a:rPr lang="tr-TR" sz="3800" dirty="0" smtClean="0"/>
              <a:t>ihracatı,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Bir </a:t>
            </a:r>
            <a:r>
              <a:rPr lang="tr-TR" sz="3800" dirty="0"/>
              <a:t>başka kaynağa göre ise ülkemizdeki türlerin en az 1.000 kadarından çeşitli şekillerde yararlanıldığı ve tıbbi aromatik bitkilerin ihracatından yıllık 140 milyon dolar civarında bir gelir </a:t>
            </a:r>
            <a:r>
              <a:rPr lang="tr-TR" sz="3800" dirty="0" smtClean="0"/>
              <a:t>30 </a:t>
            </a:r>
            <a:r>
              <a:rPr lang="tr-TR" sz="3800" dirty="0"/>
              <a:t>türün kültürü yapılıyor. </a:t>
            </a:r>
            <a:endParaRPr lang="tr-TR" sz="3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err="1" smtClean="0"/>
              <a:t>Tıpbi</a:t>
            </a:r>
            <a:r>
              <a:rPr lang="tr-TR" sz="3800" dirty="0" smtClean="0"/>
              <a:t> </a:t>
            </a:r>
            <a:r>
              <a:rPr lang="tr-TR" sz="3800" dirty="0"/>
              <a:t>bitkilerin ticareti Tıbbi bitki ihracatı yapan 110 ülke arasında Türkiye 18. sırada bulunmaktadır. Türkiye, Doğu ve Güney Doğu Avrupa ülkeleri arasında ise ihracatta 5. sırada iken, ithalatta 8. </a:t>
            </a:r>
            <a:r>
              <a:rPr lang="tr-TR" sz="3800" dirty="0" smtClean="0"/>
              <a:t>sırada (</a:t>
            </a:r>
            <a:r>
              <a:rPr lang="tr-TR" sz="2800" dirty="0"/>
              <a:t>Arslan N. Vd. </a:t>
            </a:r>
            <a:r>
              <a:rPr lang="tr-TR" sz="2800" dirty="0" smtClean="0"/>
              <a:t>2015</a:t>
            </a:r>
            <a:r>
              <a:rPr lang="tr-TR" sz="2800" dirty="0"/>
              <a:t>)</a:t>
            </a:r>
            <a:endParaRPr lang="tr-TR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3800" dirty="0" smtClean="0"/>
              <a:t>)</a:t>
            </a:r>
            <a:endParaRPr lang="tr-TR" sz="3800" dirty="0"/>
          </a:p>
          <a:p>
            <a:pPr>
              <a:buFont typeface="Wingdings" panose="05000000000000000000" pitchFamily="2" charset="2"/>
              <a:buChar char="Ø"/>
            </a:pPr>
            <a:endParaRPr lang="en-US" sz="3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42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Dışalımı ve Dışsatımı  yapılan türler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8735" y="1402307"/>
            <a:ext cx="8114680" cy="5299576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pPr algn="just"/>
            <a:r>
              <a:rPr lang="en-US" dirty="0" err="1" smtClean="0"/>
              <a:t>Türkiye’nin</a:t>
            </a:r>
            <a:r>
              <a:rPr lang="tr-TR" dirty="0" smtClean="0"/>
              <a:t> </a:t>
            </a:r>
            <a:r>
              <a:rPr lang="en-US" dirty="0" err="1" smtClean="0"/>
              <a:t>ihraç</a:t>
            </a:r>
            <a:r>
              <a:rPr lang="tr-TR" dirty="0" smtClean="0"/>
              <a:t> </a:t>
            </a:r>
            <a:r>
              <a:rPr lang="en-US" dirty="0" err="1" smtClean="0"/>
              <a:t>ettiği</a:t>
            </a:r>
            <a:r>
              <a:rPr lang="tr-TR" dirty="0" smtClean="0"/>
              <a:t> </a:t>
            </a:r>
            <a:r>
              <a:rPr lang="en-US" dirty="0" err="1" smtClean="0"/>
              <a:t>öneml</a:t>
            </a:r>
            <a:r>
              <a:rPr lang="tr-TR" dirty="0" smtClean="0"/>
              <a:t> </a:t>
            </a:r>
            <a:r>
              <a:rPr lang="en-US" dirty="0" err="1" smtClean="0"/>
              <a:t>itıbbi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baharat</a:t>
            </a:r>
            <a:r>
              <a:rPr lang="tr-TR" dirty="0" smtClean="0"/>
              <a:t> </a:t>
            </a:r>
            <a:r>
              <a:rPr lang="en-US" dirty="0" err="1" smtClean="0"/>
              <a:t>bitkileri</a:t>
            </a:r>
            <a:r>
              <a:rPr lang="en-US" dirty="0" smtClean="0"/>
              <a:t>;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biberiye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çemen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çörekotu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dağçayı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defne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kapari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kekik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kırmızı</a:t>
            </a:r>
            <a:r>
              <a:rPr lang="tr-TR" dirty="0" smtClean="0"/>
              <a:t> </a:t>
            </a:r>
            <a:r>
              <a:rPr lang="en-US" dirty="0" err="1" smtClean="0"/>
              <a:t>biber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kişniş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mahlep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meyankökü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nane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oğulotu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rezene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sumak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salep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kardelen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lale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bazı</a:t>
            </a:r>
            <a:r>
              <a:rPr lang="tr-TR" dirty="0" smtClean="0"/>
              <a:t> </a:t>
            </a:r>
            <a:r>
              <a:rPr lang="en-US" dirty="0" err="1" smtClean="0"/>
              <a:t>soğanlı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yumrulu</a:t>
            </a:r>
            <a:r>
              <a:rPr lang="tr-TR" dirty="0" smtClean="0"/>
              <a:t> </a:t>
            </a:r>
            <a:r>
              <a:rPr lang="en-US" dirty="0" err="1" smtClean="0"/>
              <a:t>bitkilerdir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err="1" smtClean="0"/>
              <a:t>Kekik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defne</a:t>
            </a:r>
            <a:r>
              <a:rPr lang="tr-TR" dirty="0" smtClean="0"/>
              <a:t> </a:t>
            </a:r>
            <a:r>
              <a:rPr lang="en-US" dirty="0" err="1" smtClean="0"/>
              <a:t>yaprağı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rezene</a:t>
            </a:r>
            <a:r>
              <a:rPr lang="tr-TR" dirty="0" smtClean="0"/>
              <a:t> </a:t>
            </a:r>
            <a:r>
              <a:rPr lang="en-US" dirty="0" err="1" smtClean="0"/>
              <a:t>Türkiye’ni</a:t>
            </a:r>
            <a:r>
              <a:rPr lang="tr-TR" dirty="0" smtClean="0"/>
              <a:t> </a:t>
            </a:r>
            <a:r>
              <a:rPr lang="en-US" dirty="0" err="1" smtClean="0"/>
              <a:t>en</a:t>
            </a:r>
            <a:r>
              <a:rPr lang="tr-TR" dirty="0" smtClean="0"/>
              <a:t> </a:t>
            </a:r>
            <a:r>
              <a:rPr lang="en-US" dirty="0" err="1" smtClean="0"/>
              <a:t>önemli</a:t>
            </a:r>
            <a:r>
              <a:rPr lang="tr-TR" dirty="0" smtClean="0"/>
              <a:t> </a:t>
            </a:r>
            <a:r>
              <a:rPr lang="en-US" dirty="0" err="1" smtClean="0"/>
              <a:t>dış</a:t>
            </a:r>
            <a:r>
              <a:rPr lang="tr-TR" dirty="0" smtClean="0"/>
              <a:t> </a:t>
            </a:r>
            <a:r>
              <a:rPr lang="en-US" dirty="0" err="1" smtClean="0"/>
              <a:t>satım</a:t>
            </a:r>
            <a:r>
              <a:rPr lang="tr-TR" dirty="0" smtClean="0"/>
              <a:t> </a:t>
            </a:r>
            <a:r>
              <a:rPr lang="en-US" dirty="0" err="1" smtClean="0"/>
              <a:t>ürünleridir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bu</a:t>
            </a:r>
            <a:r>
              <a:rPr lang="tr-TR" dirty="0" smtClean="0"/>
              <a:t> </a:t>
            </a:r>
            <a:r>
              <a:rPr lang="en-US" dirty="0" err="1" smtClean="0"/>
              <a:t>ürünlerin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bitki</a:t>
            </a:r>
            <a:r>
              <a:rPr lang="tr-TR" dirty="0" smtClean="0"/>
              <a:t> </a:t>
            </a:r>
            <a:r>
              <a:rPr lang="en-US" dirty="0" err="1" smtClean="0"/>
              <a:t>ihracatındaki</a:t>
            </a:r>
            <a:r>
              <a:rPr lang="tr-TR" dirty="0" smtClean="0"/>
              <a:t> </a:t>
            </a:r>
            <a:r>
              <a:rPr lang="en-US" dirty="0" err="1" smtClean="0"/>
              <a:t>payı</a:t>
            </a:r>
            <a:r>
              <a:rPr lang="tr-TR" dirty="0" smtClean="0"/>
              <a:t> </a:t>
            </a:r>
            <a:r>
              <a:rPr lang="en-US" dirty="0" err="1" smtClean="0"/>
              <a:t>yaklaşık</a:t>
            </a:r>
            <a:r>
              <a:rPr lang="tr-TR" dirty="0" smtClean="0"/>
              <a:t> </a:t>
            </a:r>
            <a:r>
              <a:rPr lang="en-US" dirty="0" smtClean="0"/>
              <a:t>%90’dır</a:t>
            </a:r>
            <a:r>
              <a:rPr lang="en-US" dirty="0"/>
              <a:t>.</a:t>
            </a:r>
          </a:p>
          <a:p>
            <a:pPr algn="just"/>
            <a:r>
              <a:rPr lang="tr-TR" dirty="0"/>
              <a:t>T</a:t>
            </a:r>
            <a:r>
              <a:rPr lang="en-US" dirty="0" err="1" smtClean="0"/>
              <a:t>ürkiye</a:t>
            </a:r>
            <a:r>
              <a:rPr lang="tr-TR" dirty="0" smtClean="0"/>
              <a:t> </a:t>
            </a:r>
            <a:r>
              <a:rPr lang="en-US" dirty="0" err="1" smtClean="0"/>
              <a:t>yukarıda</a:t>
            </a:r>
            <a:r>
              <a:rPr lang="tr-TR" dirty="0" smtClean="0"/>
              <a:t> </a:t>
            </a:r>
            <a:r>
              <a:rPr lang="en-US" dirty="0" err="1" smtClean="0"/>
              <a:t>sayılan</a:t>
            </a:r>
            <a:r>
              <a:rPr lang="tr-TR" dirty="0" smtClean="0"/>
              <a:t> </a:t>
            </a:r>
            <a:r>
              <a:rPr lang="en-US" dirty="0" smtClean="0"/>
              <a:t>ham</a:t>
            </a:r>
            <a:r>
              <a:rPr lang="tr-TR" dirty="0" smtClean="0"/>
              <a:t> </a:t>
            </a:r>
            <a:r>
              <a:rPr lang="en-US" dirty="0" err="1" smtClean="0"/>
              <a:t>drog</a:t>
            </a:r>
            <a:r>
              <a:rPr lang="tr-TR" dirty="0" smtClean="0"/>
              <a:t> d</a:t>
            </a:r>
            <a:r>
              <a:rPr lang="en-US" dirty="0" err="1" smtClean="0"/>
              <a:t>ış</a:t>
            </a:r>
            <a:r>
              <a:rPr lang="tr-TR" dirty="0" smtClean="0"/>
              <a:t> </a:t>
            </a:r>
            <a:r>
              <a:rPr lang="en-US" dirty="0" err="1" smtClean="0"/>
              <a:t>satımından</a:t>
            </a:r>
            <a:r>
              <a:rPr lang="tr-TR" dirty="0" smtClean="0"/>
              <a:t> </a:t>
            </a:r>
            <a:r>
              <a:rPr lang="en-US" dirty="0" err="1" smtClean="0"/>
              <a:t>başka</a:t>
            </a:r>
            <a:r>
              <a:rPr lang="tr-TR" dirty="0" smtClean="0"/>
              <a:t> </a:t>
            </a:r>
            <a:r>
              <a:rPr lang="en-US" dirty="0" err="1" smtClean="0"/>
              <a:t>morfin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gülyağı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kekikyağı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en-US" dirty="0" err="1" smtClean="0"/>
              <a:t>defneyağı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adaçayı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tr-TR" dirty="0" smtClean="0"/>
              <a:t>, </a:t>
            </a:r>
            <a:r>
              <a:rPr lang="en-US" dirty="0" err="1" smtClean="0"/>
              <a:t>ıtır</a:t>
            </a:r>
            <a:r>
              <a:rPr lang="tr-TR" dirty="0" smtClean="0"/>
              <a:t> </a:t>
            </a:r>
            <a:r>
              <a:rPr lang="en-US" dirty="0" err="1" smtClean="0"/>
              <a:t>çiçeği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sığlayağı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kimyon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anason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lavanta</a:t>
            </a:r>
            <a:r>
              <a:rPr lang="tr-TR" dirty="0" smtClean="0"/>
              <a:t> y</a:t>
            </a:r>
            <a:r>
              <a:rPr lang="en-US" dirty="0" err="1" smtClean="0"/>
              <a:t>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limon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portakal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mersin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biberiye</a:t>
            </a:r>
            <a:r>
              <a:rPr lang="tr-TR" dirty="0" smtClean="0"/>
              <a:t> </a:t>
            </a:r>
            <a:r>
              <a:rPr lang="en-US" dirty="0" err="1" smtClean="0"/>
              <a:t>yağı</a:t>
            </a:r>
            <a:r>
              <a:rPr lang="tr-TR" dirty="0" smtClean="0"/>
              <a:t> </a:t>
            </a:r>
            <a:r>
              <a:rPr lang="en-US" dirty="0" err="1" smtClean="0"/>
              <a:t>reçine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terebentin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oleoresin,</a:t>
            </a:r>
            <a:r>
              <a:rPr lang="tr-TR" dirty="0" smtClean="0"/>
              <a:t> </a:t>
            </a:r>
            <a:r>
              <a:rPr lang="en-US" dirty="0" err="1" smtClean="0"/>
              <a:t>sığla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kitre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sakız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zamk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işlenmiş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bitki</a:t>
            </a:r>
            <a:r>
              <a:rPr lang="tr-TR" dirty="0" smtClean="0"/>
              <a:t> </a:t>
            </a:r>
            <a:r>
              <a:rPr lang="en-US" dirty="0" err="1" smtClean="0"/>
              <a:t>ekstre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ekstarkatları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 </a:t>
            </a:r>
            <a:r>
              <a:rPr lang="en-US" dirty="0" err="1" smtClean="0"/>
              <a:t>orman</a:t>
            </a:r>
            <a:r>
              <a:rPr lang="tr-TR" dirty="0" smtClean="0"/>
              <a:t> </a:t>
            </a:r>
            <a:r>
              <a:rPr lang="en-US" dirty="0" err="1" smtClean="0"/>
              <a:t>tali</a:t>
            </a:r>
            <a:r>
              <a:rPr lang="tr-TR" dirty="0" smtClean="0"/>
              <a:t> </a:t>
            </a:r>
            <a:r>
              <a:rPr lang="en-US" dirty="0" err="1" smtClean="0"/>
              <a:t>ürünlerinin</a:t>
            </a:r>
            <a:r>
              <a:rPr lang="tr-TR" dirty="0" smtClean="0"/>
              <a:t> </a:t>
            </a:r>
            <a:r>
              <a:rPr lang="en-US" dirty="0" err="1" smtClean="0"/>
              <a:t>ihracatındanda</a:t>
            </a:r>
            <a:r>
              <a:rPr lang="tr-TR" dirty="0" smtClean="0"/>
              <a:t> </a:t>
            </a:r>
            <a:r>
              <a:rPr lang="en-US" dirty="0" err="1" smtClean="0"/>
              <a:t>önemli</a:t>
            </a:r>
            <a:r>
              <a:rPr lang="tr-TR" dirty="0" smtClean="0"/>
              <a:t> </a:t>
            </a:r>
            <a:r>
              <a:rPr lang="en-US" dirty="0" err="1" smtClean="0"/>
              <a:t>gelir</a:t>
            </a:r>
            <a:r>
              <a:rPr lang="tr-TR" dirty="0" smtClean="0"/>
              <a:t> </a:t>
            </a:r>
            <a:r>
              <a:rPr lang="en-US" dirty="0" err="1" smtClean="0"/>
              <a:t>sağlamaktadır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Türkiye'nin</a:t>
            </a:r>
            <a:r>
              <a:rPr lang="tr-TR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aromatik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baharat</a:t>
            </a:r>
            <a:r>
              <a:rPr lang="tr-TR" dirty="0" smtClean="0"/>
              <a:t> </a:t>
            </a:r>
            <a:r>
              <a:rPr lang="en-US" dirty="0" err="1" smtClean="0"/>
              <a:t>bitkileri</a:t>
            </a:r>
            <a:r>
              <a:rPr lang="tr-TR" dirty="0" smtClean="0"/>
              <a:t> </a:t>
            </a:r>
            <a:r>
              <a:rPr lang="en-US" dirty="0" err="1" smtClean="0"/>
              <a:t>ithalatında</a:t>
            </a:r>
            <a:r>
              <a:rPr lang="tr-TR" dirty="0" smtClean="0"/>
              <a:t> </a:t>
            </a:r>
            <a:r>
              <a:rPr lang="en-US" dirty="0" err="1" smtClean="0"/>
              <a:t>ise</a:t>
            </a:r>
            <a:r>
              <a:rPr lang="tr-TR" dirty="0" smtClean="0"/>
              <a:t> </a:t>
            </a:r>
            <a:r>
              <a:rPr lang="en-US" dirty="0" err="1" smtClean="0"/>
              <a:t>en</a:t>
            </a:r>
            <a:r>
              <a:rPr lang="tr-TR" dirty="0" smtClean="0"/>
              <a:t> </a:t>
            </a:r>
            <a:r>
              <a:rPr lang="en-US" dirty="0" err="1" smtClean="0"/>
              <a:t>fazla</a:t>
            </a:r>
            <a:r>
              <a:rPr lang="tr-TR" dirty="0" smtClean="0"/>
              <a:t> </a:t>
            </a:r>
            <a:r>
              <a:rPr lang="en-US" dirty="0" err="1" smtClean="0"/>
              <a:t>kakule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karabiber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karanfil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muskat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vanilya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yenibahar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err="1" smtClean="0"/>
              <a:t>zencefil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zerdeçal</a:t>
            </a:r>
            <a:r>
              <a:rPr lang="tr-TR" dirty="0" smtClean="0"/>
              <a:t> </a:t>
            </a:r>
            <a:r>
              <a:rPr lang="en-US" dirty="0" err="1" smtClean="0"/>
              <a:t>gibi</a:t>
            </a:r>
            <a:r>
              <a:rPr lang="tr-TR" dirty="0" smtClean="0"/>
              <a:t> </a:t>
            </a:r>
            <a:r>
              <a:rPr lang="en-US" dirty="0" err="1" smtClean="0"/>
              <a:t>tropikal</a:t>
            </a:r>
            <a:r>
              <a:rPr lang="tr-TR" dirty="0" smtClean="0"/>
              <a:t> </a:t>
            </a:r>
            <a:r>
              <a:rPr lang="en-US" dirty="0" err="1" smtClean="0"/>
              <a:t>kökenli</a:t>
            </a:r>
            <a:r>
              <a:rPr lang="tr-TR" dirty="0" smtClean="0"/>
              <a:t> </a:t>
            </a:r>
            <a:r>
              <a:rPr lang="en-US" dirty="0" err="1" smtClean="0"/>
              <a:t>oldukları</a:t>
            </a:r>
            <a:r>
              <a:rPr lang="tr-TR" dirty="0" smtClean="0"/>
              <a:t> </a:t>
            </a:r>
            <a:r>
              <a:rPr lang="en-US" dirty="0" err="1" smtClean="0"/>
              <a:t>için</a:t>
            </a:r>
            <a:r>
              <a:rPr lang="tr-TR" dirty="0" smtClean="0"/>
              <a:t> </a:t>
            </a:r>
            <a:r>
              <a:rPr lang="en-US" dirty="0" err="1" smtClean="0"/>
              <a:t>Anadolu’da</a:t>
            </a:r>
            <a:r>
              <a:rPr lang="tr-TR" dirty="0" smtClean="0"/>
              <a:t> </a:t>
            </a:r>
            <a:r>
              <a:rPr lang="en-US" dirty="0" err="1" smtClean="0"/>
              <a:t>yetişmeyen</a:t>
            </a:r>
            <a:r>
              <a:rPr lang="tr-TR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kültürü</a:t>
            </a:r>
            <a:r>
              <a:rPr lang="tr-TR" dirty="0" smtClean="0"/>
              <a:t> </a:t>
            </a:r>
            <a:r>
              <a:rPr lang="en-US" dirty="0" err="1" smtClean="0"/>
              <a:t>yapılmayan</a:t>
            </a:r>
            <a:r>
              <a:rPr lang="tr-TR" dirty="0" smtClean="0"/>
              <a:t> </a:t>
            </a:r>
            <a:r>
              <a:rPr lang="en-US" dirty="0" err="1" smtClean="0"/>
              <a:t>bitkiler</a:t>
            </a:r>
            <a:r>
              <a:rPr lang="tr-TR" dirty="0" smtClean="0"/>
              <a:t> </a:t>
            </a:r>
            <a:r>
              <a:rPr lang="en-US" dirty="0" err="1" smtClean="0"/>
              <a:t>yeralmaktadır</a:t>
            </a:r>
            <a:r>
              <a:rPr lang="en-US" dirty="0" smtClean="0"/>
              <a:t> </a:t>
            </a:r>
            <a:r>
              <a:rPr lang="tr-TR" dirty="0" smtClean="0"/>
              <a:t> (</a:t>
            </a:r>
            <a:r>
              <a:rPr lang="tr-TR" dirty="0"/>
              <a:t>Arslan N. Vd. </a:t>
            </a:r>
            <a:r>
              <a:rPr lang="tr-TR" smtClean="0"/>
              <a:t>2015). </a:t>
            </a:r>
            <a:endParaRPr lang="tr-TR" dirty="0"/>
          </a:p>
          <a:p>
            <a:pPr algn="just"/>
            <a:r>
              <a:rPr lang="tr-TR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1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Kokulu</a:t>
            </a:r>
            <a:r>
              <a:rPr lang="en-US" alt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Ve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Tıbbi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Bitkiler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Üretim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Verileri</a:t>
            </a:r>
            <a:r>
              <a:rPr lang="en-US" altLang="en-US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Arial" panose="020B0604020202020204" pitchFamily="34" charset="0"/>
              </a:rPr>
              <a:t> (2014)</a:t>
            </a:r>
            <a:r>
              <a:rPr lang="en-US" altLang="en-US" sz="6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lang="en-US" altLang="en-US" sz="6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313992"/>
              </p:ext>
            </p:extLst>
          </p:nvPr>
        </p:nvGraphicFramePr>
        <p:xfrm>
          <a:off x="508000" y="1243178"/>
          <a:ext cx="6704459" cy="4726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4327"/>
                <a:gridCol w="2235066"/>
                <a:gridCol w="2235066"/>
              </a:tblGrid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ÜRÜN ADI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EKİLEN ALAN (DEKAR)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ÜRETİM (TON)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effectLst/>
                        </a:rPr>
                        <a:t>Kimyon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224421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15570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Nane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10652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14700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Kekik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92959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11752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Gül (Yağlık)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28359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10831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Anason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140506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9309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Rezene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15848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2289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Şerbetçiotu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3530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1832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Çörekotu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1717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Oğulotu (Melissa)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505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238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Lavanta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2189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297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Adaçayı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Kişniş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337579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 err="1">
                          <a:effectLst/>
                        </a:rPr>
                        <a:t>Kaynak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TÜİK</a:t>
                      </a:r>
                      <a:r>
                        <a:rPr lang="tr-TR" sz="1400" dirty="0" smtClean="0">
                          <a:effectLst/>
                        </a:rPr>
                        <a:t> (2015)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795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Doğadan toplanarak veya üretilerek yurt içinde kullanılan ve yurt dışına ihraç edilen </a:t>
            </a:r>
            <a:r>
              <a:rPr lang="tr-TR" b="1" dirty="0" smtClean="0"/>
              <a:t>bazı türler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508397" y="2160588"/>
          <a:ext cx="644723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3617"/>
                <a:gridCol w="322361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ADAÇAYI,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OĞULOTU,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KEKİK,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LAVANTA,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SALEP ORKİDESİ,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NANE, 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tr-TR" b="1" dirty="0" smtClean="0"/>
                        <a:t>GÜL(Yağlık), </a:t>
                      </a:r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REZENE,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 ANASON,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KİMYON,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KİŞNİŞ,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ŞERBETÇİOTU,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SAFRAN,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 smtClean="0"/>
                        <a:t>ÇÖREKOTU</a:t>
                      </a:r>
                      <a:endParaRPr lang="en-US" dirty="0" smtClean="0"/>
                    </a:p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576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Ekran Gösterisi 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Ülkemizde Tıbbi Bitkiler</vt:lpstr>
      <vt:lpstr>Dışalımı ve Dışsatımı  yapılan türler</vt:lpstr>
      <vt:lpstr>Kokulu Ve Tıbbi Bitkiler Üretim Verileri (2014) </vt:lpstr>
      <vt:lpstr>Doğadan toplanarak veya üretilerek yurt içinde kullanılan ve yurt dışına ihraç edilen bazı türler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Ülkemizde Tıbbi Bitkiler</dc:title>
  <dc:creator>user</dc:creator>
  <cp:lastModifiedBy>user</cp:lastModifiedBy>
  <cp:revision>4</cp:revision>
  <dcterms:created xsi:type="dcterms:W3CDTF">2017-01-30T16:25:59Z</dcterms:created>
  <dcterms:modified xsi:type="dcterms:W3CDTF">2017-01-31T10:36:21Z</dcterms:modified>
</cp:coreProperties>
</file>