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5"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normAutofit/>
          </a:bodyPr>
          <a:lstStyle/>
          <a:p>
            <a:r>
              <a:rPr lang="tr-TR" sz="2800" b="1" dirty="0" smtClean="0">
                <a:latin typeface="Calibri" pitchFamily="34" charset="0"/>
                <a:cs typeface="Calibri" pitchFamily="34" charset="0"/>
              </a:rPr>
              <a:t>Latin Amerika Sineması</a:t>
            </a:r>
            <a:endParaRPr lang="tr-TR" sz="2800" b="1" dirty="0">
              <a:latin typeface="Calibri" pitchFamily="34" charset="0"/>
              <a:cs typeface="Calibri" pitchFamily="34" charset="0"/>
            </a:endParaRPr>
          </a:p>
        </p:txBody>
      </p:sp>
      <p:sp>
        <p:nvSpPr>
          <p:cNvPr id="3" name="2 İçerik Yer Tutucusu"/>
          <p:cNvSpPr>
            <a:spLocks noGrp="1"/>
          </p:cNvSpPr>
          <p:nvPr>
            <p:ph idx="1"/>
          </p:nvPr>
        </p:nvSpPr>
        <p:spPr>
          <a:xfrm>
            <a:off x="611560" y="980728"/>
            <a:ext cx="8064896" cy="5616624"/>
          </a:xfrm>
        </p:spPr>
        <p:txBody>
          <a:bodyPr>
            <a:noAutofit/>
          </a:bodyPr>
          <a:lstStyle/>
          <a:p>
            <a:pPr algn="just"/>
            <a:r>
              <a:rPr lang="tr-TR" sz="2200" dirty="0" smtClean="0">
                <a:latin typeface="+mj-lt"/>
                <a:cs typeface="Calibri" pitchFamily="34" charset="0"/>
              </a:rPr>
              <a:t>Sinema Latin Amerika’ya </a:t>
            </a:r>
            <a:r>
              <a:rPr lang="tr-TR" sz="2200" dirty="0" err="1" smtClean="0">
                <a:latin typeface="+mj-lt"/>
                <a:cs typeface="Calibri" pitchFamily="34" charset="0"/>
              </a:rPr>
              <a:t>Lumiere</a:t>
            </a:r>
            <a:r>
              <a:rPr lang="tr-TR" sz="2200" dirty="0" smtClean="0">
                <a:latin typeface="+mj-lt"/>
                <a:cs typeface="Calibri" pitchFamily="34" charset="0"/>
              </a:rPr>
              <a:t> </a:t>
            </a:r>
            <a:r>
              <a:rPr lang="tr-TR" sz="2200" dirty="0" err="1" smtClean="0">
                <a:latin typeface="+mj-lt"/>
                <a:cs typeface="Calibri" pitchFamily="34" charset="0"/>
              </a:rPr>
              <a:t>Kardeşler’in</a:t>
            </a:r>
            <a:r>
              <a:rPr lang="tr-TR" sz="2200" dirty="0" smtClean="0">
                <a:latin typeface="+mj-lt"/>
                <a:cs typeface="Calibri" pitchFamily="34" charset="0"/>
              </a:rPr>
              <a:t> temsilcileriyle ulaşmıştır. Latin Amerika’nın genellikle devlet ritüellerine, pitoresk manzaralara, resmi törenlere ya da geleneksel festivallere ilişkin sahnelerin yer aldığı ilk filmleri Avrupalı göçmenler tarafından çekilmiştir (</a:t>
            </a:r>
            <a:r>
              <a:rPr lang="tr-TR" sz="2200" dirty="0" err="1" smtClean="0">
                <a:latin typeface="+mj-lt"/>
                <a:cs typeface="Calibri" pitchFamily="34" charset="0"/>
              </a:rPr>
              <a:t>Chanan</a:t>
            </a:r>
            <a:r>
              <a:rPr lang="tr-TR" sz="2200" dirty="0" smtClean="0">
                <a:latin typeface="+mj-lt"/>
                <a:cs typeface="Calibri" pitchFamily="34" charset="0"/>
              </a:rPr>
              <a:t>, 2008, s.486-487).</a:t>
            </a:r>
          </a:p>
          <a:p>
            <a:pPr algn="just"/>
            <a:r>
              <a:rPr lang="tr-TR" sz="2200" dirty="0" smtClean="0">
                <a:latin typeface="+mj-lt"/>
                <a:cs typeface="Calibri" pitchFamily="34" charset="0"/>
              </a:rPr>
              <a:t>Kıtada sinema faaliyetlerinin gelişimi bakımından öne çıkan ülkeler Meksika, Arjantin ve Brezilya’dır. Bu ülkelerin yapım maliyetlerini karşılamaya uygun iç pazara sahip olması bu gelişimin en önemli nedenlerinden biridir. İlk dönem seyircileri demiryollarıyla birbirine bağlanan kentlerdeki izleyicilerden oluşmuştur (</a:t>
            </a:r>
            <a:r>
              <a:rPr lang="tr-TR" sz="2200" dirty="0" err="1" smtClean="0">
                <a:latin typeface="+mj-lt"/>
                <a:cs typeface="Calibri" pitchFamily="34" charset="0"/>
              </a:rPr>
              <a:t>Chanan</a:t>
            </a:r>
            <a:r>
              <a:rPr lang="tr-TR" sz="2200" dirty="0" smtClean="0">
                <a:latin typeface="+mj-lt"/>
                <a:cs typeface="Calibri" pitchFamily="34" charset="0"/>
              </a:rPr>
              <a:t>, 2008, 487).</a:t>
            </a:r>
          </a:p>
          <a:p>
            <a:pPr algn="just"/>
            <a:r>
              <a:rPr lang="tr-TR" sz="2200" dirty="0" smtClean="0">
                <a:latin typeface="+mj-lt"/>
                <a:cs typeface="Calibri" pitchFamily="34" charset="0"/>
              </a:rPr>
              <a:t>1920’lerin sonunda kıtada sesli film yaygınlaşmaya başlamıştır. Sesin maliyetli bir teknoloji olması başta çeşitli sıkıntılar yaşanmasına neden olsa da ses aynı zamanda ulusal sinemanın kendine özgü bir nitelik kazanmasını sağlamıştır (</a:t>
            </a:r>
            <a:r>
              <a:rPr lang="tr-TR" sz="2200" dirty="0" err="1" smtClean="0">
                <a:latin typeface="+mj-lt"/>
                <a:cs typeface="Calibri" pitchFamily="34" charset="0"/>
              </a:rPr>
              <a:t>Chanan</a:t>
            </a:r>
            <a:r>
              <a:rPr lang="tr-TR" sz="2200" dirty="0" smtClean="0">
                <a:latin typeface="+mj-lt"/>
                <a:cs typeface="Calibri" pitchFamily="34" charset="0"/>
              </a:rPr>
              <a:t>, 2008).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260648"/>
            <a:ext cx="8147248" cy="6264696"/>
          </a:xfrm>
        </p:spPr>
        <p:txBody>
          <a:bodyPr>
            <a:normAutofit fontScale="92500"/>
          </a:bodyPr>
          <a:lstStyle/>
          <a:p>
            <a:pPr algn="just"/>
            <a:r>
              <a:rPr lang="tr-TR" sz="2400" dirty="0" smtClean="0">
                <a:latin typeface="+mj-lt"/>
                <a:cs typeface="Calibri" pitchFamily="34" charset="0"/>
              </a:rPr>
              <a:t>Ses, Arjantin’de </a:t>
            </a:r>
            <a:r>
              <a:rPr lang="tr-TR" sz="2400" dirty="0" err="1" smtClean="0">
                <a:latin typeface="+mj-lt"/>
                <a:cs typeface="Calibri" pitchFamily="34" charset="0"/>
              </a:rPr>
              <a:t>tanguera</a:t>
            </a:r>
            <a:r>
              <a:rPr lang="tr-TR" sz="2400" dirty="0" smtClean="0">
                <a:latin typeface="+mj-lt"/>
                <a:cs typeface="Calibri" pitchFamily="34" charset="0"/>
              </a:rPr>
              <a:t>, Brezilya’da </a:t>
            </a:r>
            <a:r>
              <a:rPr lang="tr-TR" sz="2400" dirty="0" err="1" smtClean="0">
                <a:latin typeface="+mj-lt"/>
                <a:cs typeface="Calibri" pitchFamily="34" charset="0"/>
              </a:rPr>
              <a:t>chancada</a:t>
            </a:r>
            <a:r>
              <a:rPr lang="tr-TR" sz="2400" dirty="0" smtClean="0">
                <a:latin typeface="+mj-lt"/>
                <a:cs typeface="Calibri" pitchFamily="34" charset="0"/>
              </a:rPr>
              <a:t> ve Meksika’da </a:t>
            </a:r>
            <a:r>
              <a:rPr lang="tr-TR" sz="2400" dirty="0" err="1" smtClean="0">
                <a:latin typeface="+mj-lt"/>
                <a:cs typeface="Calibri" pitchFamily="34" charset="0"/>
              </a:rPr>
              <a:t>ranchera</a:t>
            </a:r>
            <a:r>
              <a:rPr lang="tr-TR" sz="2400" dirty="0" smtClean="0">
                <a:latin typeface="+mj-lt"/>
                <a:cs typeface="Calibri" pitchFamily="34" charset="0"/>
              </a:rPr>
              <a:t> gibi popüler kültür ürünlerinin uyarlamalarının yapılmasını mümkün kılmıştır. </a:t>
            </a:r>
            <a:r>
              <a:rPr lang="tr-TR" sz="2400" dirty="0" smtClean="0">
                <a:latin typeface="+mj-lt"/>
                <a:cs typeface="Times New Roman" pitchFamily="18" charset="0"/>
              </a:rPr>
              <a:t>Örneğin Brezilya </a:t>
            </a:r>
            <a:r>
              <a:rPr lang="tr-TR" sz="2400" dirty="0" err="1" smtClean="0">
                <a:latin typeface="+mj-lt"/>
                <a:cs typeface="Times New Roman" pitchFamily="18" charset="0"/>
              </a:rPr>
              <a:t>chancadası</a:t>
            </a:r>
            <a:r>
              <a:rPr lang="tr-TR" sz="2400" dirty="0" smtClean="0">
                <a:latin typeface="+mj-lt"/>
                <a:cs typeface="Times New Roman" pitchFamily="18" charset="0"/>
              </a:rPr>
              <a:t> yerel komedi tiyatrosu ve karnavaldan oluşmuştur (</a:t>
            </a:r>
            <a:r>
              <a:rPr lang="tr-TR" sz="2400" dirty="0" err="1" smtClean="0">
                <a:latin typeface="+mj-lt"/>
                <a:cs typeface="Times New Roman" pitchFamily="18" charset="0"/>
              </a:rPr>
              <a:t>Chanan</a:t>
            </a:r>
            <a:r>
              <a:rPr lang="tr-TR" sz="2400" dirty="0" smtClean="0">
                <a:latin typeface="+mj-lt"/>
                <a:cs typeface="Times New Roman" pitchFamily="18" charset="0"/>
              </a:rPr>
              <a:t>, 2008, s.491)</a:t>
            </a:r>
          </a:p>
          <a:p>
            <a:pPr algn="just"/>
            <a:r>
              <a:rPr lang="tr-TR" sz="2400" dirty="0" smtClean="0">
                <a:latin typeface="+mj-lt"/>
                <a:cs typeface="Times New Roman" pitchFamily="18" charset="0"/>
              </a:rPr>
              <a:t>1930’ların ortalarında Meksika sineması, solcu başkan </a:t>
            </a:r>
            <a:r>
              <a:rPr lang="tr-TR" sz="2400" dirty="0" err="1" smtClean="0">
                <a:latin typeface="+mj-lt"/>
                <a:cs typeface="Times New Roman" pitchFamily="18" charset="0"/>
              </a:rPr>
              <a:t>Lazaro</a:t>
            </a:r>
            <a:r>
              <a:rPr lang="tr-TR" sz="2400" dirty="0" smtClean="0">
                <a:latin typeface="+mj-lt"/>
                <a:cs typeface="Times New Roman" pitchFamily="18" charset="0"/>
              </a:rPr>
              <a:t> </a:t>
            </a:r>
            <a:r>
              <a:rPr lang="tr-TR" sz="2400" dirty="0" err="1" smtClean="0">
                <a:latin typeface="+mj-lt"/>
                <a:cs typeface="Times New Roman" pitchFamily="18" charset="0"/>
              </a:rPr>
              <a:t>C</a:t>
            </a:r>
            <a:r>
              <a:rPr lang="tr-TR" sz="2400" dirty="0" err="1" smtClean="0">
                <a:latin typeface="+mj-lt"/>
                <a:ea typeface="Verdana"/>
                <a:cs typeface="Times New Roman" pitchFamily="18" charset="0"/>
              </a:rPr>
              <a:t>á</a:t>
            </a:r>
            <a:r>
              <a:rPr lang="tr-TR" sz="2400" dirty="0" err="1" smtClean="0">
                <a:latin typeface="+mj-lt"/>
                <a:cs typeface="Times New Roman" pitchFamily="18" charset="0"/>
              </a:rPr>
              <a:t>rdenas’ın</a:t>
            </a:r>
            <a:r>
              <a:rPr lang="tr-TR" sz="2400" dirty="0" smtClean="0">
                <a:latin typeface="+mj-lt"/>
                <a:cs typeface="Times New Roman" pitchFamily="18" charset="0"/>
              </a:rPr>
              <a:t> yeni stüdyoları desteklemesiyle birlikte gelişim göstermiştir. 1937’de İspanya iç savaşının neticesinde İspanya’dan daha az filmin gösterime girmesiyle birlikte yılda 48 film üretmeye başlayan Meksika zamanla film arzı bakımından Arjantin’i yakalamıştır. Meksika’nın John Ford’u olarak nitelendirilen yönetmen </a:t>
            </a:r>
            <a:r>
              <a:rPr lang="tr-TR" sz="2400" dirty="0" err="1" smtClean="0">
                <a:latin typeface="+mj-lt"/>
                <a:cs typeface="Times New Roman" pitchFamily="18" charset="0"/>
              </a:rPr>
              <a:t>Emilio</a:t>
            </a:r>
            <a:r>
              <a:rPr lang="tr-TR" sz="2400" dirty="0" smtClean="0">
                <a:latin typeface="+mj-lt"/>
                <a:cs typeface="Times New Roman" pitchFamily="18" charset="0"/>
              </a:rPr>
              <a:t> </a:t>
            </a:r>
            <a:r>
              <a:rPr lang="tr-TR" sz="2400" dirty="0" err="1" smtClean="0">
                <a:latin typeface="+mj-lt"/>
                <a:cs typeface="Times New Roman" pitchFamily="18" charset="0"/>
              </a:rPr>
              <a:t>Fernandez</a:t>
            </a:r>
            <a:r>
              <a:rPr lang="tr-TR" sz="2400" dirty="0" smtClean="0">
                <a:latin typeface="+mj-lt"/>
                <a:cs typeface="Times New Roman" pitchFamily="18" charset="0"/>
              </a:rPr>
              <a:t>, görüntü yönetmeni </a:t>
            </a:r>
            <a:r>
              <a:rPr lang="tr-TR" sz="2400" dirty="0" err="1" smtClean="0">
                <a:latin typeface="+mj-lt"/>
                <a:cs typeface="Times New Roman" pitchFamily="18" charset="0"/>
              </a:rPr>
              <a:t>Gabriel</a:t>
            </a:r>
            <a:r>
              <a:rPr lang="tr-TR" sz="2400" dirty="0" smtClean="0">
                <a:latin typeface="+mj-lt"/>
                <a:cs typeface="Times New Roman" pitchFamily="18" charset="0"/>
              </a:rPr>
              <a:t> </a:t>
            </a:r>
            <a:r>
              <a:rPr lang="tr-TR" sz="2400" dirty="0" err="1" smtClean="0">
                <a:latin typeface="+mj-lt"/>
                <a:cs typeface="Times New Roman" pitchFamily="18" charset="0"/>
              </a:rPr>
              <a:t>Figueroa</a:t>
            </a:r>
            <a:r>
              <a:rPr lang="tr-TR" sz="2400" dirty="0" smtClean="0">
                <a:latin typeface="+mj-lt"/>
                <a:cs typeface="Times New Roman" pitchFamily="18" charset="0"/>
              </a:rPr>
              <a:t>, </a:t>
            </a:r>
            <a:r>
              <a:rPr lang="tr-TR" sz="2400" dirty="0" err="1" smtClean="0">
                <a:latin typeface="+mj-lt"/>
                <a:cs typeface="Times New Roman" pitchFamily="18" charset="0"/>
              </a:rPr>
              <a:t>Maria</a:t>
            </a:r>
            <a:r>
              <a:rPr lang="tr-TR" sz="2400" dirty="0" smtClean="0">
                <a:latin typeface="+mj-lt"/>
                <a:cs typeface="Times New Roman" pitchFamily="18" charset="0"/>
              </a:rPr>
              <a:t> </a:t>
            </a:r>
            <a:r>
              <a:rPr lang="tr-TR" sz="2400" dirty="0" err="1" smtClean="0">
                <a:latin typeface="+mj-lt"/>
                <a:cs typeface="Times New Roman" pitchFamily="18" charset="0"/>
              </a:rPr>
              <a:t>Felix</a:t>
            </a:r>
            <a:r>
              <a:rPr lang="tr-TR" sz="2400" dirty="0" smtClean="0">
                <a:latin typeface="+mj-lt"/>
                <a:cs typeface="Times New Roman" pitchFamily="18" charset="0"/>
              </a:rPr>
              <a:t> ve </a:t>
            </a:r>
            <a:r>
              <a:rPr lang="tr-TR" sz="2400" dirty="0" err="1" smtClean="0">
                <a:latin typeface="+mj-lt"/>
                <a:cs typeface="Times New Roman" pitchFamily="18" charset="0"/>
              </a:rPr>
              <a:t>Dolares</a:t>
            </a:r>
            <a:r>
              <a:rPr lang="tr-TR" sz="2400" dirty="0" smtClean="0">
                <a:latin typeface="+mj-lt"/>
                <a:cs typeface="Times New Roman" pitchFamily="18" charset="0"/>
              </a:rPr>
              <a:t> del Rio gibi yıldızlar Meksika sinemasının altın çağının temsilcileri olarak nitelendirilmiştir (</a:t>
            </a:r>
            <a:r>
              <a:rPr lang="tr-TR" sz="2400" dirty="0" err="1" smtClean="0">
                <a:latin typeface="+mj-lt"/>
                <a:cs typeface="Times New Roman" pitchFamily="18" charset="0"/>
              </a:rPr>
              <a:t>Chanan</a:t>
            </a:r>
            <a:r>
              <a:rPr lang="tr-TR" sz="2400" dirty="0" smtClean="0">
                <a:latin typeface="+mj-lt"/>
                <a:cs typeface="Times New Roman" pitchFamily="18" charset="0"/>
              </a:rPr>
              <a:t>, 2008, s.494-495).</a:t>
            </a:r>
          </a:p>
          <a:p>
            <a:pPr algn="just"/>
            <a:r>
              <a:rPr lang="tr-TR" sz="2400" dirty="0" smtClean="0">
                <a:latin typeface="+mj-lt"/>
                <a:cs typeface="Times New Roman" pitchFamily="18" charset="0"/>
              </a:rPr>
              <a:t>Arjantin’de ise </a:t>
            </a:r>
            <a:r>
              <a:rPr lang="tr-TR" sz="2400" i="1" dirty="0" err="1" smtClean="0">
                <a:latin typeface="+mj-lt"/>
                <a:cs typeface="Times New Roman" pitchFamily="18" charset="0"/>
              </a:rPr>
              <a:t>auteur</a:t>
            </a:r>
            <a:r>
              <a:rPr lang="tr-TR" sz="2400" i="1" dirty="0" smtClean="0">
                <a:latin typeface="+mj-lt"/>
                <a:cs typeface="Times New Roman" pitchFamily="18" charset="0"/>
              </a:rPr>
              <a:t> </a:t>
            </a:r>
            <a:r>
              <a:rPr lang="tr-TR" sz="2400" dirty="0" smtClean="0">
                <a:latin typeface="+mj-lt"/>
                <a:cs typeface="Times New Roman" pitchFamily="18" charset="0"/>
              </a:rPr>
              <a:t>sinemanın temsilcilerinden biri olarak görülebilecek anti-</a:t>
            </a:r>
            <a:r>
              <a:rPr lang="tr-TR" sz="2400" dirty="0" err="1" smtClean="0">
                <a:latin typeface="+mj-lt"/>
                <a:cs typeface="Times New Roman" pitchFamily="18" charset="0"/>
              </a:rPr>
              <a:t>Peronist</a:t>
            </a:r>
            <a:r>
              <a:rPr lang="tr-TR" sz="2400" dirty="0" smtClean="0">
                <a:latin typeface="+mj-lt"/>
                <a:cs typeface="Times New Roman" pitchFamily="18" charset="0"/>
              </a:rPr>
              <a:t> yönetmen </a:t>
            </a:r>
            <a:r>
              <a:rPr lang="tr-TR" sz="2400" dirty="0" err="1" smtClean="0">
                <a:latin typeface="+mj-lt"/>
                <a:cs typeface="Times New Roman" pitchFamily="18" charset="0"/>
              </a:rPr>
              <a:t>Leopold</a:t>
            </a:r>
            <a:r>
              <a:rPr lang="tr-TR" sz="2400" dirty="0" smtClean="0">
                <a:latin typeface="+mj-lt"/>
                <a:cs typeface="Times New Roman" pitchFamily="18" charset="0"/>
              </a:rPr>
              <a:t> </a:t>
            </a:r>
            <a:r>
              <a:rPr lang="tr-TR" sz="2400" dirty="0" err="1" smtClean="0">
                <a:latin typeface="+mj-lt"/>
                <a:cs typeface="Times New Roman" pitchFamily="18" charset="0"/>
              </a:rPr>
              <a:t>Torre</a:t>
            </a:r>
            <a:r>
              <a:rPr lang="tr-TR" sz="2400" dirty="0" smtClean="0">
                <a:latin typeface="+mj-lt"/>
                <a:cs typeface="Times New Roman" pitchFamily="18" charset="0"/>
              </a:rPr>
              <a:t> </a:t>
            </a:r>
            <a:r>
              <a:rPr lang="tr-TR" sz="2400" dirty="0" err="1" smtClean="0">
                <a:latin typeface="+mj-lt"/>
                <a:cs typeface="Times New Roman" pitchFamily="18" charset="0"/>
              </a:rPr>
              <a:t>Nilsson</a:t>
            </a:r>
            <a:r>
              <a:rPr lang="tr-TR" sz="2400" dirty="0" smtClean="0">
                <a:latin typeface="+mj-lt"/>
                <a:cs typeface="Times New Roman" pitchFamily="18" charset="0"/>
              </a:rPr>
              <a:t>, burjuva sınıfını eleştiren önemli filmler gerçekleştirmiştir (</a:t>
            </a:r>
            <a:r>
              <a:rPr lang="tr-TR" sz="2400" dirty="0" err="1" smtClean="0">
                <a:latin typeface="+mj-lt"/>
                <a:cs typeface="Times New Roman" pitchFamily="18" charset="0"/>
              </a:rPr>
              <a:t>Chanan</a:t>
            </a:r>
            <a:r>
              <a:rPr lang="tr-TR" sz="2400" dirty="0" smtClean="0">
                <a:latin typeface="+mj-lt"/>
                <a:cs typeface="Times New Roman" pitchFamily="18" charset="0"/>
              </a:rPr>
              <a:t>, 2008, s.495).</a:t>
            </a:r>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264696"/>
          </a:xfrm>
        </p:spPr>
        <p:txBody>
          <a:bodyPr>
            <a:noAutofit/>
          </a:bodyPr>
          <a:lstStyle/>
          <a:p>
            <a:pPr algn="ctr">
              <a:buNone/>
            </a:pPr>
            <a:r>
              <a:rPr lang="tr-TR" sz="2200" b="1" dirty="0" smtClean="0">
                <a:latin typeface="+mj-lt"/>
                <a:cs typeface="Calibri" pitchFamily="34" charset="0"/>
              </a:rPr>
              <a:t>   LATİN AMERİKA’DA YENİ SİNEMALAR</a:t>
            </a:r>
          </a:p>
          <a:p>
            <a:pPr algn="just"/>
            <a:r>
              <a:rPr lang="tr-TR" sz="2200" dirty="0" smtClean="0">
                <a:latin typeface="+mj-lt"/>
                <a:cs typeface="Calibri" pitchFamily="34" charset="0"/>
              </a:rPr>
              <a:t>Latin Amerika sinema hareketi Arjantin’de </a:t>
            </a:r>
            <a:r>
              <a:rPr lang="tr-TR" sz="2200" dirty="0" err="1" smtClean="0">
                <a:latin typeface="+mj-lt"/>
                <a:cs typeface="Calibri" pitchFamily="34" charset="0"/>
              </a:rPr>
              <a:t>Santa</a:t>
            </a:r>
            <a:r>
              <a:rPr lang="tr-TR" sz="2200" dirty="0" smtClean="0">
                <a:latin typeface="+mj-lt"/>
                <a:cs typeface="Calibri" pitchFamily="34" charset="0"/>
              </a:rPr>
              <a:t> </a:t>
            </a:r>
            <a:r>
              <a:rPr lang="tr-TR" sz="2200" dirty="0" err="1" smtClean="0">
                <a:latin typeface="+mj-lt"/>
                <a:cs typeface="Calibri" pitchFamily="34" charset="0"/>
              </a:rPr>
              <a:t>Fe</a:t>
            </a:r>
            <a:r>
              <a:rPr lang="tr-TR" sz="2200" dirty="0" smtClean="0">
                <a:latin typeface="+mj-lt"/>
                <a:cs typeface="Calibri" pitchFamily="34" charset="0"/>
              </a:rPr>
              <a:t> Belgesel Film Okulu, Brezilya’da </a:t>
            </a:r>
            <a:r>
              <a:rPr lang="tr-TR" sz="2200" dirty="0" err="1" smtClean="0">
                <a:latin typeface="+mj-lt"/>
                <a:cs typeface="Calibri" pitchFamily="34" charset="0"/>
              </a:rPr>
              <a:t>Cinema</a:t>
            </a:r>
            <a:r>
              <a:rPr lang="tr-TR" sz="2200" dirty="0" smtClean="0">
                <a:latin typeface="+mj-lt"/>
                <a:cs typeface="Calibri" pitchFamily="34" charset="0"/>
              </a:rPr>
              <a:t> </a:t>
            </a:r>
            <a:r>
              <a:rPr lang="tr-TR" sz="2200" dirty="0" err="1" smtClean="0">
                <a:latin typeface="+mj-lt"/>
                <a:cs typeface="Calibri" pitchFamily="34" charset="0"/>
              </a:rPr>
              <a:t>Novo</a:t>
            </a:r>
            <a:r>
              <a:rPr lang="tr-TR" sz="2200" dirty="0" smtClean="0">
                <a:latin typeface="+mj-lt"/>
                <a:cs typeface="Calibri" pitchFamily="34" charset="0"/>
              </a:rPr>
              <a:t> ve Küba Film Endüstrisi ve Sanatı Enstitüsü (ICAIC) ile başlamıştır.  Arjantin ve Brezilya açısından sinema hareketlerinin ortaya çıkışında demokrasinin genişleyip küçülmesi etkili olmuştur. Küba sineması Küba devriminin bir ürünüdür. Şili Yeni Dalgası 1970’lerde Salvador </a:t>
            </a:r>
            <a:r>
              <a:rPr lang="tr-TR" sz="2200" dirty="0" err="1" smtClean="0">
                <a:latin typeface="+mj-lt"/>
                <a:cs typeface="Calibri" pitchFamily="34" charset="0"/>
              </a:rPr>
              <a:t>Allende’yi</a:t>
            </a:r>
            <a:r>
              <a:rPr lang="tr-TR" sz="2200" dirty="0" smtClean="0">
                <a:latin typeface="+mj-lt"/>
                <a:cs typeface="Calibri" pitchFamily="34" charset="0"/>
              </a:rPr>
              <a:t> seçen Halk Birliği hareketinin adıdır. 1950’li yıllarda film kursları ve yarışmaları yapılırken, sinema dergileri yayımlanmış ve sinema dernekleri yaygınlaşmış ve böylelikle kıtada Yeni Latin Amerika sinemasının ortaya çıkış koşulları oluşturulmuştur (</a:t>
            </a:r>
            <a:r>
              <a:rPr lang="tr-TR" sz="2200" dirty="0" err="1" smtClean="0">
                <a:latin typeface="+mj-lt"/>
                <a:cs typeface="Calibri" pitchFamily="34" charset="0"/>
              </a:rPr>
              <a:t>Chanan</a:t>
            </a:r>
            <a:r>
              <a:rPr lang="tr-TR" sz="2200" dirty="0" smtClean="0">
                <a:latin typeface="+mj-lt"/>
                <a:cs typeface="Calibri" pitchFamily="34" charset="0"/>
              </a:rPr>
              <a:t>, 2003, s.841).</a:t>
            </a:r>
          </a:p>
          <a:p>
            <a:pPr algn="ctr">
              <a:buNone/>
            </a:pPr>
            <a:r>
              <a:rPr lang="tr-TR" sz="2200" b="1" dirty="0" smtClean="0">
                <a:latin typeface="+mj-lt"/>
                <a:cs typeface="Calibri" pitchFamily="34" charset="0"/>
              </a:rPr>
              <a:t>BREZİLYA (CINEMA NOVO)</a:t>
            </a:r>
          </a:p>
          <a:p>
            <a:pPr algn="just"/>
            <a:r>
              <a:rPr lang="tr-TR" sz="2200" dirty="0" smtClean="0">
                <a:latin typeface="+mj-lt"/>
                <a:cs typeface="Calibri" pitchFamily="34" charset="0"/>
              </a:rPr>
              <a:t>Yeni Latin Amerika sinemasının öncüleri, 1950’li yılların başlarında Roma’da eğitim almış ve dış mekan </a:t>
            </a:r>
            <a:r>
              <a:rPr lang="tr-TR" sz="2200" dirty="0" smtClean="0">
                <a:latin typeface="+mj-lt"/>
                <a:cs typeface="Calibri" pitchFamily="34" charset="0"/>
              </a:rPr>
              <a:t>çekimi </a:t>
            </a:r>
            <a:r>
              <a:rPr lang="tr-TR" sz="2200" dirty="0" smtClean="0">
                <a:latin typeface="+mj-lt"/>
                <a:cs typeface="Calibri" pitchFamily="34" charset="0"/>
              </a:rPr>
              <a:t>ve amatör oyuncu kullanımı gibi </a:t>
            </a:r>
            <a:r>
              <a:rPr lang="tr-TR" sz="2200" dirty="0" smtClean="0">
                <a:latin typeface="+mj-lt"/>
                <a:cs typeface="Calibri" pitchFamily="34" charset="0"/>
              </a:rPr>
              <a:t>İtalyan yeni </a:t>
            </a:r>
            <a:r>
              <a:rPr lang="tr-TR" sz="2200" dirty="0" smtClean="0">
                <a:latin typeface="+mj-lt"/>
                <a:cs typeface="Calibri" pitchFamily="34" charset="0"/>
              </a:rPr>
              <a:t>gerçekçiliğin temel ilkelerini benimsemiştir. Ancak </a:t>
            </a:r>
            <a:r>
              <a:rPr lang="tr-TR" sz="2200" dirty="0" smtClean="0">
                <a:latin typeface="+mj-lt"/>
                <a:cs typeface="Calibri" pitchFamily="34" charset="0"/>
              </a:rPr>
              <a:t>yeni gerçekçiler </a:t>
            </a:r>
            <a:r>
              <a:rPr lang="tr-TR" sz="2200" dirty="0" smtClean="0">
                <a:latin typeface="+mj-lt"/>
                <a:cs typeface="Calibri" pitchFamily="34" charset="0"/>
              </a:rPr>
              <a:t>az gelişmiş İtalya’yı konu alırken; Latin Amerikalı sinemacılar alttakilerin sinemasını temel alıp politik bir sinema yaratmıştır (</a:t>
            </a:r>
            <a:r>
              <a:rPr lang="tr-TR" sz="2200" dirty="0" err="1" smtClean="0">
                <a:latin typeface="+mj-lt"/>
                <a:cs typeface="Calibri" pitchFamily="34" charset="0"/>
              </a:rPr>
              <a:t>Chanan</a:t>
            </a:r>
            <a:r>
              <a:rPr lang="tr-TR" sz="2200" dirty="0" smtClean="0">
                <a:latin typeface="+mj-lt"/>
                <a:cs typeface="Calibri" pitchFamily="34" charset="0"/>
              </a:rPr>
              <a:t>, 2003, s.841).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7931224" cy="5904656"/>
          </a:xfrm>
        </p:spPr>
        <p:txBody>
          <a:bodyPr>
            <a:normAutofit lnSpcReduction="10000"/>
          </a:bodyPr>
          <a:lstStyle/>
          <a:p>
            <a:pPr algn="just"/>
            <a:r>
              <a:rPr lang="tr-TR" sz="2300" dirty="0" err="1" smtClean="0">
                <a:latin typeface="+mj-lt"/>
                <a:cs typeface="Calibri" pitchFamily="34" charset="0"/>
              </a:rPr>
              <a:t>Cinema</a:t>
            </a:r>
            <a:r>
              <a:rPr lang="tr-TR" sz="2300" dirty="0" smtClean="0">
                <a:latin typeface="+mj-lt"/>
                <a:cs typeface="Calibri" pitchFamily="34" charset="0"/>
              </a:rPr>
              <a:t> </a:t>
            </a:r>
            <a:r>
              <a:rPr lang="tr-TR" sz="2300" dirty="0" err="1" smtClean="0">
                <a:latin typeface="+mj-lt"/>
                <a:cs typeface="Calibri" pitchFamily="34" charset="0"/>
              </a:rPr>
              <a:t>Novo’nun</a:t>
            </a:r>
            <a:r>
              <a:rPr lang="tr-TR" sz="2300" dirty="0" smtClean="0">
                <a:latin typeface="+mj-lt"/>
                <a:cs typeface="Calibri" pitchFamily="34" charset="0"/>
              </a:rPr>
              <a:t> öncü  filmleri arasında Nelson </a:t>
            </a:r>
            <a:r>
              <a:rPr lang="tr-TR" sz="2300" dirty="0" err="1" smtClean="0">
                <a:latin typeface="+mj-lt"/>
                <a:cs typeface="Calibri" pitchFamily="34" charset="0"/>
              </a:rPr>
              <a:t>Pereira</a:t>
            </a:r>
            <a:r>
              <a:rPr lang="tr-TR" sz="2300" dirty="0" smtClean="0">
                <a:latin typeface="+mj-lt"/>
                <a:cs typeface="Calibri" pitchFamily="34" charset="0"/>
              </a:rPr>
              <a:t> </a:t>
            </a:r>
            <a:r>
              <a:rPr lang="tr-TR" sz="2300" dirty="0" err="1" smtClean="0">
                <a:latin typeface="+mj-lt"/>
                <a:cs typeface="Calibri" pitchFamily="34" charset="0"/>
              </a:rPr>
              <a:t>dos</a:t>
            </a:r>
            <a:r>
              <a:rPr lang="tr-TR" sz="2300" dirty="0" smtClean="0">
                <a:latin typeface="+mj-lt"/>
                <a:cs typeface="Calibri" pitchFamily="34" charset="0"/>
              </a:rPr>
              <a:t> </a:t>
            </a:r>
            <a:r>
              <a:rPr lang="tr-TR" sz="2300" dirty="0" err="1" smtClean="0">
                <a:latin typeface="+mj-lt"/>
                <a:cs typeface="Calibri" pitchFamily="34" charset="0"/>
              </a:rPr>
              <a:t>Santos’un</a:t>
            </a:r>
            <a:r>
              <a:rPr lang="tr-TR" sz="2300" dirty="0" smtClean="0">
                <a:latin typeface="+mj-lt"/>
                <a:cs typeface="Calibri" pitchFamily="34" charset="0"/>
              </a:rPr>
              <a:t> </a:t>
            </a:r>
            <a:r>
              <a:rPr lang="tr-TR" sz="2300" dirty="0" err="1" smtClean="0">
                <a:latin typeface="+mj-lt"/>
                <a:cs typeface="Calibri" pitchFamily="34" charset="0"/>
              </a:rPr>
              <a:t>Sertao’daki</a:t>
            </a:r>
            <a:r>
              <a:rPr lang="tr-TR" sz="2300" dirty="0" smtClean="0">
                <a:latin typeface="+mj-lt"/>
                <a:cs typeface="Calibri" pitchFamily="34" charset="0"/>
              </a:rPr>
              <a:t> </a:t>
            </a:r>
            <a:r>
              <a:rPr lang="tr-TR" sz="2300" dirty="0" smtClean="0">
                <a:latin typeface="+mj-lt"/>
                <a:cs typeface="Calibri" pitchFamily="34" charset="0"/>
              </a:rPr>
              <a:t>kuraklığı anlattığı, bir roman uyarlaması olan ve yeni gerçekçi bir üslup barındıran </a:t>
            </a:r>
            <a:r>
              <a:rPr lang="tr-TR" sz="2300" i="1" dirty="0" smtClean="0">
                <a:latin typeface="+mj-lt"/>
                <a:cs typeface="Calibri" pitchFamily="34" charset="0"/>
              </a:rPr>
              <a:t>Çıplak Yaşamlar </a:t>
            </a:r>
            <a:r>
              <a:rPr lang="tr-TR" sz="2300" dirty="0" smtClean="0">
                <a:latin typeface="+mj-lt"/>
                <a:cs typeface="Calibri" pitchFamily="34" charset="0"/>
              </a:rPr>
              <a:t>(</a:t>
            </a:r>
            <a:r>
              <a:rPr lang="tr-TR" sz="2300" i="1" dirty="0" err="1" smtClean="0">
                <a:latin typeface="+mj-lt"/>
                <a:cs typeface="Calibri" pitchFamily="34" charset="0"/>
              </a:rPr>
              <a:t>Vidas</a:t>
            </a:r>
            <a:r>
              <a:rPr lang="tr-TR" sz="2300" i="1" dirty="0" smtClean="0">
                <a:latin typeface="+mj-lt"/>
                <a:cs typeface="Calibri" pitchFamily="34" charset="0"/>
              </a:rPr>
              <a:t> </a:t>
            </a:r>
            <a:r>
              <a:rPr lang="tr-TR" sz="2300" i="1" dirty="0" err="1" smtClean="0">
                <a:latin typeface="+mj-lt"/>
                <a:cs typeface="Calibri" pitchFamily="34" charset="0"/>
              </a:rPr>
              <a:t>Secas</a:t>
            </a:r>
            <a:r>
              <a:rPr lang="tr-TR" sz="2300" dirty="0" smtClean="0">
                <a:latin typeface="+mj-lt"/>
                <a:cs typeface="Calibri" pitchFamily="34" charset="0"/>
              </a:rPr>
              <a:t>, 1963) filmi; </a:t>
            </a:r>
            <a:r>
              <a:rPr lang="tr-TR" sz="2300" dirty="0" err="1" smtClean="0">
                <a:latin typeface="+mj-lt"/>
                <a:cs typeface="Calibri" pitchFamily="34" charset="0"/>
              </a:rPr>
              <a:t>Ruy</a:t>
            </a:r>
            <a:r>
              <a:rPr lang="tr-TR" sz="2300" dirty="0" smtClean="0">
                <a:latin typeface="+mj-lt"/>
                <a:cs typeface="Calibri" pitchFamily="34" charset="0"/>
              </a:rPr>
              <a:t> </a:t>
            </a:r>
            <a:r>
              <a:rPr lang="tr-TR" sz="2300" dirty="0" err="1" smtClean="0">
                <a:latin typeface="+mj-lt"/>
                <a:cs typeface="Calibri" pitchFamily="34" charset="0"/>
              </a:rPr>
              <a:t>Guerra’nın</a:t>
            </a:r>
            <a:r>
              <a:rPr lang="tr-TR" sz="2300" dirty="0" smtClean="0">
                <a:latin typeface="+mj-lt"/>
                <a:cs typeface="Calibri" pitchFamily="34" charset="0"/>
              </a:rPr>
              <a:t> </a:t>
            </a:r>
            <a:r>
              <a:rPr lang="tr-TR" sz="2300" dirty="0" err="1" smtClean="0">
                <a:latin typeface="+mj-lt"/>
                <a:cs typeface="Calibri" pitchFamily="34" charset="0"/>
              </a:rPr>
              <a:t>Sertao’daki</a:t>
            </a:r>
            <a:r>
              <a:rPr lang="tr-TR" sz="2300" dirty="0" smtClean="0">
                <a:latin typeface="+mj-lt"/>
                <a:cs typeface="Calibri" pitchFamily="34" charset="0"/>
              </a:rPr>
              <a:t> açlığı, askerler ve köylüler arasındaki çatışmaları konu alan </a:t>
            </a:r>
            <a:r>
              <a:rPr lang="tr-TR" sz="2300" i="1" dirty="0" smtClean="0">
                <a:latin typeface="+mj-lt"/>
                <a:cs typeface="Calibri" pitchFamily="34" charset="0"/>
              </a:rPr>
              <a:t>Tüfekler </a:t>
            </a:r>
            <a:r>
              <a:rPr lang="tr-TR" sz="2300" dirty="0" smtClean="0">
                <a:latin typeface="+mj-lt"/>
                <a:cs typeface="Calibri" pitchFamily="34" charset="0"/>
              </a:rPr>
              <a:t>(</a:t>
            </a:r>
            <a:r>
              <a:rPr lang="tr-TR" sz="2300" i="1" dirty="0" err="1" smtClean="0">
                <a:latin typeface="+mj-lt"/>
                <a:cs typeface="Calibri" pitchFamily="34" charset="0"/>
              </a:rPr>
              <a:t>Os</a:t>
            </a:r>
            <a:r>
              <a:rPr lang="tr-TR" sz="2300" i="1" dirty="0" smtClean="0">
                <a:latin typeface="+mj-lt"/>
                <a:cs typeface="Calibri" pitchFamily="34" charset="0"/>
              </a:rPr>
              <a:t> </a:t>
            </a:r>
            <a:r>
              <a:rPr lang="tr-TR" sz="2300" i="1" dirty="0" err="1" smtClean="0">
                <a:latin typeface="+mj-lt"/>
                <a:cs typeface="Calibri" pitchFamily="34" charset="0"/>
              </a:rPr>
              <a:t>fuzis</a:t>
            </a:r>
            <a:r>
              <a:rPr lang="tr-TR" sz="2300" dirty="0" smtClean="0">
                <a:latin typeface="+mj-lt"/>
                <a:cs typeface="Calibri" pitchFamily="34" charset="0"/>
              </a:rPr>
              <a:t>, 1963) filmi, </a:t>
            </a:r>
            <a:r>
              <a:rPr lang="tr-TR" sz="2300" dirty="0" err="1" smtClean="0">
                <a:latin typeface="+mj-lt"/>
                <a:cs typeface="Calibri" pitchFamily="34" charset="0"/>
              </a:rPr>
              <a:t>Carlos</a:t>
            </a:r>
            <a:r>
              <a:rPr lang="tr-TR" sz="2300" dirty="0" smtClean="0">
                <a:latin typeface="+mj-lt"/>
                <a:cs typeface="Calibri" pitchFamily="34" charset="0"/>
              </a:rPr>
              <a:t> </a:t>
            </a:r>
            <a:r>
              <a:rPr lang="tr-TR" sz="2300" dirty="0" err="1" smtClean="0">
                <a:latin typeface="+mj-lt"/>
                <a:cs typeface="Calibri" pitchFamily="34" charset="0"/>
              </a:rPr>
              <a:t>Diegues’in</a:t>
            </a:r>
            <a:r>
              <a:rPr lang="tr-TR" sz="2300" dirty="0" smtClean="0">
                <a:latin typeface="+mj-lt"/>
                <a:cs typeface="Calibri" pitchFamily="34" charset="0"/>
              </a:rPr>
              <a:t> </a:t>
            </a:r>
            <a:r>
              <a:rPr lang="tr-TR" sz="2300" dirty="0" err="1" smtClean="0">
                <a:latin typeface="+mj-lt"/>
                <a:cs typeface="Calibri" pitchFamily="34" charset="0"/>
              </a:rPr>
              <a:t>Palmares’teki</a:t>
            </a:r>
            <a:r>
              <a:rPr lang="tr-TR" sz="2300" dirty="0" smtClean="0">
                <a:latin typeface="+mj-lt"/>
                <a:cs typeface="Calibri" pitchFamily="34" charset="0"/>
              </a:rPr>
              <a:t> kaçak siyah köle topluluğunun öyküsüne yer verdiği </a:t>
            </a:r>
            <a:r>
              <a:rPr lang="tr-TR" sz="2300" i="1" dirty="0" smtClean="0">
                <a:latin typeface="+mj-lt"/>
                <a:cs typeface="Calibri" pitchFamily="34" charset="0"/>
              </a:rPr>
              <a:t>Yabani Çete </a:t>
            </a:r>
            <a:r>
              <a:rPr lang="tr-TR" sz="2300" dirty="0" smtClean="0">
                <a:latin typeface="+mj-lt"/>
                <a:cs typeface="Calibri" pitchFamily="34" charset="0"/>
              </a:rPr>
              <a:t>filmi ve </a:t>
            </a:r>
            <a:r>
              <a:rPr lang="tr-TR" sz="2300" dirty="0" err="1" smtClean="0">
                <a:latin typeface="+mj-lt"/>
                <a:cs typeface="Calibri" pitchFamily="34" charset="0"/>
              </a:rPr>
              <a:t>Glauber</a:t>
            </a:r>
            <a:r>
              <a:rPr lang="tr-TR" sz="2300" dirty="0" smtClean="0">
                <a:latin typeface="+mj-lt"/>
                <a:cs typeface="Calibri" pitchFamily="34" charset="0"/>
              </a:rPr>
              <a:t> </a:t>
            </a:r>
            <a:r>
              <a:rPr lang="tr-TR" sz="2300" dirty="0" err="1" smtClean="0">
                <a:latin typeface="+mj-lt"/>
                <a:cs typeface="Calibri" pitchFamily="34" charset="0"/>
              </a:rPr>
              <a:t>Rocha’nın</a:t>
            </a:r>
            <a:r>
              <a:rPr lang="tr-TR" sz="2300" dirty="0" smtClean="0">
                <a:latin typeface="+mj-lt"/>
                <a:cs typeface="Calibri" pitchFamily="34" charset="0"/>
              </a:rPr>
              <a:t> </a:t>
            </a:r>
            <a:r>
              <a:rPr lang="tr-TR" sz="2300" i="1" dirty="0" smtClean="0">
                <a:latin typeface="+mj-lt"/>
                <a:cs typeface="Calibri" pitchFamily="34" charset="0"/>
              </a:rPr>
              <a:t>Siyah Tanrı Beyaz Şeytan </a:t>
            </a:r>
            <a:r>
              <a:rPr lang="tr-TR" sz="2300" dirty="0" smtClean="0">
                <a:latin typeface="+mj-lt"/>
                <a:cs typeface="Calibri" pitchFamily="34" charset="0"/>
              </a:rPr>
              <a:t>(1964) filmleri sayılabilir.</a:t>
            </a:r>
          </a:p>
          <a:p>
            <a:pPr algn="just"/>
            <a:r>
              <a:rPr lang="tr-TR" sz="2300" dirty="0" smtClean="0">
                <a:latin typeface="+mj-lt"/>
                <a:cs typeface="Calibri" pitchFamily="34" charset="0"/>
              </a:rPr>
              <a:t>Bu filmler ister komedi isterse trajedi olsun alegorik bir nitelik taşımışlardır. </a:t>
            </a:r>
          </a:p>
          <a:p>
            <a:pPr algn="just"/>
            <a:r>
              <a:rPr lang="tr-TR" sz="2300" dirty="0" smtClean="0">
                <a:latin typeface="+mj-lt"/>
                <a:cs typeface="Calibri" pitchFamily="34" charset="0"/>
              </a:rPr>
              <a:t>Aynı anda birden çok konudan söz </a:t>
            </a:r>
            <a:r>
              <a:rPr lang="tr-TR" sz="2300" dirty="0" smtClean="0">
                <a:latin typeface="+mj-lt"/>
                <a:cs typeface="Calibri" pitchFamily="34" charset="0"/>
              </a:rPr>
              <a:t>etmiş, </a:t>
            </a:r>
            <a:r>
              <a:rPr lang="tr-TR" sz="2300" dirty="0" smtClean="0">
                <a:latin typeface="+mj-lt"/>
                <a:cs typeface="Calibri" pitchFamily="34" charset="0"/>
              </a:rPr>
              <a:t>geçmişten konuşurken bugünden, siyasetten konuşurken dinden bahsetmişlerdir.</a:t>
            </a:r>
          </a:p>
          <a:p>
            <a:pPr algn="just"/>
            <a:r>
              <a:rPr lang="tr-TR" sz="2300" dirty="0" err="1" smtClean="0">
                <a:latin typeface="+mj-lt"/>
                <a:cs typeface="Calibri" pitchFamily="34" charset="0"/>
              </a:rPr>
              <a:t>Glauber</a:t>
            </a:r>
            <a:r>
              <a:rPr lang="tr-TR" sz="2300" dirty="0" smtClean="0">
                <a:latin typeface="+mj-lt"/>
                <a:cs typeface="Calibri" pitchFamily="34" charset="0"/>
              </a:rPr>
              <a:t> </a:t>
            </a:r>
            <a:r>
              <a:rPr lang="tr-TR" sz="2300" dirty="0" err="1" smtClean="0">
                <a:latin typeface="+mj-lt"/>
                <a:cs typeface="Calibri" pitchFamily="34" charset="0"/>
              </a:rPr>
              <a:t>Rocha</a:t>
            </a:r>
            <a:r>
              <a:rPr lang="tr-TR" sz="2300" dirty="0" smtClean="0">
                <a:latin typeface="+mj-lt"/>
                <a:cs typeface="Calibri" pitchFamily="34" charset="0"/>
              </a:rPr>
              <a:t>  1965 yılında “Açlığın Estetiği Şiddetin Estetiği” adlı manifestoyu yayınlamıştır.</a:t>
            </a:r>
          </a:p>
          <a:p>
            <a:pPr algn="just">
              <a:lnSpc>
                <a:spcPct val="120000"/>
              </a:lnSpc>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476672"/>
            <a:ext cx="8229600" cy="6192688"/>
          </a:xfrm>
        </p:spPr>
        <p:txBody>
          <a:bodyPr>
            <a:noAutofit/>
          </a:bodyPr>
          <a:lstStyle/>
          <a:p>
            <a:pPr algn="ctr">
              <a:buNone/>
            </a:pPr>
            <a:r>
              <a:rPr lang="tr-TR" sz="2200" b="1" dirty="0" smtClean="0">
                <a:latin typeface="+mj-lt"/>
              </a:rPr>
              <a:t>KÜBA SİNEMASI</a:t>
            </a:r>
          </a:p>
          <a:p>
            <a:pPr algn="just"/>
            <a:r>
              <a:rPr lang="tr-TR" sz="2200" dirty="0" smtClean="0">
                <a:latin typeface="+mj-lt"/>
              </a:rPr>
              <a:t>Küba sineması Küba devriminin bir ürünüdür. 1959 yılında devrimci hükümet, film </a:t>
            </a:r>
            <a:r>
              <a:rPr lang="tr-TR" sz="2200" dirty="0" smtClean="0">
                <a:latin typeface="+mj-lt"/>
              </a:rPr>
              <a:t>yapımı </a:t>
            </a:r>
            <a:r>
              <a:rPr lang="tr-TR" sz="2200" dirty="0" smtClean="0">
                <a:latin typeface="+mj-lt"/>
              </a:rPr>
              <a:t>ve dağıtımıyla görevlendirdiği Küba Film Sanatı ve Endüstrisi Enstitüsü’nü (ICAIC) kurmuştur. Kurum, komünist eşitlik anlayışıyla hareket ederek, pazar rekabetinin olmadığı koşullarda yapım maliyetlerini düşük tutarak yoksulluk sinemasının gelişmesini sağlamıştır.</a:t>
            </a:r>
          </a:p>
          <a:p>
            <a:pPr algn="just"/>
            <a:r>
              <a:rPr lang="tr-TR" sz="2200" dirty="0" smtClean="0">
                <a:latin typeface="+mj-lt"/>
              </a:rPr>
              <a:t>Küba sinemasında öne çıkan yönetmenler ve filmler şu şekilde sıralanabilir:</a:t>
            </a:r>
          </a:p>
          <a:p>
            <a:pPr algn="just"/>
            <a:r>
              <a:rPr lang="tr-TR" sz="2200" dirty="0" err="1" smtClean="0">
                <a:latin typeface="+mj-lt"/>
              </a:rPr>
              <a:t>Julio</a:t>
            </a:r>
            <a:r>
              <a:rPr lang="tr-TR" sz="2200" dirty="0" smtClean="0">
                <a:latin typeface="+mj-lt"/>
              </a:rPr>
              <a:t> </a:t>
            </a:r>
            <a:r>
              <a:rPr lang="tr-TR" sz="2200" dirty="0" err="1" smtClean="0">
                <a:latin typeface="+mj-lt"/>
              </a:rPr>
              <a:t>Garcia</a:t>
            </a:r>
            <a:r>
              <a:rPr lang="tr-TR" sz="2200" dirty="0" smtClean="0">
                <a:latin typeface="+mj-lt"/>
              </a:rPr>
              <a:t> </a:t>
            </a:r>
            <a:r>
              <a:rPr lang="tr-TR" sz="2200" dirty="0" err="1" smtClean="0">
                <a:latin typeface="+mj-lt"/>
              </a:rPr>
              <a:t>Espinosa</a:t>
            </a:r>
            <a:r>
              <a:rPr lang="tr-TR" sz="2200" dirty="0" smtClean="0">
                <a:latin typeface="+mj-lt"/>
              </a:rPr>
              <a:t> (</a:t>
            </a:r>
            <a:r>
              <a:rPr lang="tr-TR" sz="2200" i="1" dirty="0" err="1" smtClean="0">
                <a:latin typeface="+mj-lt"/>
              </a:rPr>
              <a:t>Juan</a:t>
            </a:r>
            <a:r>
              <a:rPr lang="tr-TR" sz="2200" i="1" dirty="0" smtClean="0">
                <a:latin typeface="+mj-lt"/>
              </a:rPr>
              <a:t> </a:t>
            </a:r>
            <a:r>
              <a:rPr lang="tr-TR" sz="2200" i="1" dirty="0" err="1" smtClean="0">
                <a:latin typeface="+mj-lt"/>
              </a:rPr>
              <a:t>Quin</a:t>
            </a:r>
            <a:r>
              <a:rPr lang="tr-TR" sz="2200" i="1" dirty="0" smtClean="0">
                <a:latin typeface="+mj-lt"/>
              </a:rPr>
              <a:t> </a:t>
            </a:r>
            <a:r>
              <a:rPr lang="tr-TR" sz="2200" i="1" dirty="0" err="1" smtClean="0">
                <a:latin typeface="+mj-lt"/>
              </a:rPr>
              <a:t>Quin’in</a:t>
            </a:r>
            <a:r>
              <a:rPr lang="tr-TR" sz="2200" i="1" dirty="0" smtClean="0">
                <a:latin typeface="+mj-lt"/>
              </a:rPr>
              <a:t> Maceraları</a:t>
            </a:r>
            <a:r>
              <a:rPr lang="tr-TR" sz="2200" dirty="0" smtClean="0">
                <a:latin typeface="+mj-lt"/>
              </a:rPr>
              <a:t>, 1967).</a:t>
            </a:r>
          </a:p>
          <a:p>
            <a:pPr algn="just"/>
            <a:r>
              <a:rPr lang="tr-TR" sz="2200" dirty="0" err="1" smtClean="0">
                <a:latin typeface="+mj-lt"/>
              </a:rPr>
              <a:t>Humberto</a:t>
            </a:r>
            <a:r>
              <a:rPr lang="tr-TR" sz="2200" dirty="0" smtClean="0">
                <a:latin typeface="+mj-lt"/>
              </a:rPr>
              <a:t> </a:t>
            </a:r>
            <a:r>
              <a:rPr lang="tr-TR" sz="2200" dirty="0" err="1" smtClean="0">
                <a:latin typeface="+mj-lt"/>
              </a:rPr>
              <a:t>Solas</a:t>
            </a:r>
            <a:r>
              <a:rPr lang="tr-TR" sz="2200" dirty="0" smtClean="0">
                <a:latin typeface="+mj-lt"/>
              </a:rPr>
              <a:t> (</a:t>
            </a:r>
            <a:r>
              <a:rPr lang="tr-TR" sz="2200" i="1" dirty="0" err="1" smtClean="0">
                <a:latin typeface="+mj-lt"/>
              </a:rPr>
              <a:t>Lucia</a:t>
            </a:r>
            <a:r>
              <a:rPr lang="tr-TR" sz="2200" dirty="0" smtClean="0">
                <a:latin typeface="+mj-lt"/>
              </a:rPr>
              <a:t>, 1968).</a:t>
            </a:r>
          </a:p>
          <a:p>
            <a:pPr algn="just"/>
            <a:r>
              <a:rPr lang="tr-TR" sz="2200" dirty="0" err="1" smtClean="0">
                <a:latin typeface="+mj-lt"/>
              </a:rPr>
              <a:t>Tomas</a:t>
            </a:r>
            <a:r>
              <a:rPr lang="tr-TR" sz="2200" dirty="0" smtClean="0">
                <a:latin typeface="+mj-lt"/>
              </a:rPr>
              <a:t> </a:t>
            </a:r>
            <a:r>
              <a:rPr lang="tr-TR" sz="2200" dirty="0" err="1" smtClean="0">
                <a:latin typeface="+mj-lt"/>
              </a:rPr>
              <a:t>Gutierrez</a:t>
            </a:r>
            <a:r>
              <a:rPr lang="tr-TR" sz="2200" dirty="0" smtClean="0">
                <a:latin typeface="+mj-lt"/>
              </a:rPr>
              <a:t> </a:t>
            </a:r>
            <a:r>
              <a:rPr lang="tr-TR" sz="2200" dirty="0" err="1" smtClean="0">
                <a:latin typeface="+mj-lt"/>
              </a:rPr>
              <a:t>Alea</a:t>
            </a:r>
            <a:r>
              <a:rPr lang="tr-TR" sz="2200" dirty="0" smtClean="0">
                <a:latin typeface="+mj-lt"/>
              </a:rPr>
              <a:t> (</a:t>
            </a:r>
            <a:r>
              <a:rPr lang="tr-TR" sz="2200" i="1" dirty="0" smtClean="0">
                <a:latin typeface="+mj-lt"/>
              </a:rPr>
              <a:t>Azgelişmişliğin Anıları</a:t>
            </a:r>
            <a:r>
              <a:rPr lang="tr-TR" sz="2200" dirty="0" smtClean="0">
                <a:latin typeface="+mj-lt"/>
              </a:rPr>
              <a:t>, 1968).</a:t>
            </a:r>
          </a:p>
          <a:p>
            <a:pPr algn="just"/>
            <a:r>
              <a:rPr lang="tr-TR" sz="2200" dirty="0" err="1" smtClean="0">
                <a:latin typeface="+mj-lt"/>
              </a:rPr>
              <a:t>Julio</a:t>
            </a:r>
            <a:r>
              <a:rPr lang="tr-TR" sz="2200" dirty="0" smtClean="0">
                <a:latin typeface="+mj-lt"/>
              </a:rPr>
              <a:t> </a:t>
            </a:r>
            <a:r>
              <a:rPr lang="tr-TR" sz="2200" dirty="0" err="1" smtClean="0">
                <a:latin typeface="+mj-lt"/>
              </a:rPr>
              <a:t>Garcia</a:t>
            </a:r>
            <a:r>
              <a:rPr lang="tr-TR" sz="2200" dirty="0" smtClean="0">
                <a:latin typeface="+mj-lt"/>
              </a:rPr>
              <a:t> </a:t>
            </a:r>
            <a:r>
              <a:rPr lang="tr-TR" sz="2200" dirty="0" err="1" smtClean="0">
                <a:latin typeface="+mj-lt"/>
              </a:rPr>
              <a:t>Espinosa</a:t>
            </a:r>
            <a:r>
              <a:rPr lang="tr-TR" sz="2200" dirty="0" smtClean="0">
                <a:latin typeface="+mj-lt"/>
              </a:rPr>
              <a:t>, 1969 yılında “Kusurlu Sinema İçin” adlı manifestoyu yayınlamıştır. </a:t>
            </a:r>
            <a:r>
              <a:rPr lang="tr-TR" sz="2200" dirty="0" err="1" smtClean="0">
                <a:latin typeface="+mj-lt"/>
              </a:rPr>
              <a:t>Espinosa</a:t>
            </a:r>
            <a:r>
              <a:rPr lang="tr-TR" sz="2200" dirty="0" smtClean="0">
                <a:latin typeface="+mj-lt"/>
              </a:rPr>
              <a:t>, azgelişmiş ülkelerde teknik ve sanatsal kusursuzluğun sahte hedefler olduğunu ifade etmiştir. Sinemacının amacının anlamları sabitlemeyi reddeden ve seyirciyi aktif kılan açık yapıt olduğunu söylemiştir.</a:t>
            </a:r>
          </a:p>
          <a:p>
            <a:pPr algn="just"/>
            <a:endParaRPr lang="tr-TR" sz="2200" dirty="0" smtClean="0">
              <a:latin typeface="+mj-l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20688"/>
            <a:ext cx="8229600" cy="5832648"/>
          </a:xfrm>
        </p:spPr>
        <p:txBody>
          <a:bodyPr>
            <a:noAutofit/>
          </a:bodyPr>
          <a:lstStyle/>
          <a:p>
            <a:pPr algn="ctr">
              <a:buNone/>
            </a:pPr>
            <a:r>
              <a:rPr lang="tr-TR" sz="2200" b="1" dirty="0" smtClean="0">
                <a:latin typeface="+mj-lt"/>
              </a:rPr>
              <a:t>ARJANTİN SİNEMASI</a:t>
            </a:r>
            <a:endParaRPr lang="tr-TR" sz="2200" dirty="0" smtClean="0">
              <a:latin typeface="+mj-lt"/>
            </a:endParaRPr>
          </a:p>
          <a:p>
            <a:pPr algn="just"/>
            <a:r>
              <a:rPr lang="tr-TR" sz="2300" dirty="0" smtClean="0">
                <a:latin typeface="+mj-lt"/>
              </a:rPr>
              <a:t>Cine </a:t>
            </a:r>
            <a:r>
              <a:rPr lang="tr-TR" sz="2300" dirty="0" err="1" smtClean="0">
                <a:latin typeface="+mj-lt"/>
              </a:rPr>
              <a:t>Lebiracion</a:t>
            </a:r>
            <a:r>
              <a:rPr lang="tr-TR" sz="2300" dirty="0" smtClean="0">
                <a:latin typeface="+mj-lt"/>
              </a:rPr>
              <a:t> Grubu, </a:t>
            </a:r>
            <a:r>
              <a:rPr lang="tr-TR" sz="2300" dirty="0" err="1" smtClean="0">
                <a:latin typeface="+mj-lt"/>
              </a:rPr>
              <a:t>Fernando</a:t>
            </a:r>
            <a:r>
              <a:rPr lang="tr-TR" sz="2300" dirty="0" smtClean="0">
                <a:latin typeface="+mj-lt"/>
              </a:rPr>
              <a:t> </a:t>
            </a:r>
            <a:r>
              <a:rPr lang="tr-TR" sz="2300" dirty="0" err="1" smtClean="0">
                <a:latin typeface="+mj-lt"/>
              </a:rPr>
              <a:t>Solanas</a:t>
            </a:r>
            <a:r>
              <a:rPr lang="tr-TR" sz="2300" dirty="0" smtClean="0">
                <a:latin typeface="+mj-lt"/>
              </a:rPr>
              <a:t> ve </a:t>
            </a:r>
            <a:r>
              <a:rPr lang="tr-TR" sz="2300" dirty="0" err="1" smtClean="0">
                <a:latin typeface="+mj-lt"/>
              </a:rPr>
              <a:t>Octavio</a:t>
            </a:r>
            <a:r>
              <a:rPr lang="tr-TR" sz="2300" dirty="0" smtClean="0">
                <a:latin typeface="+mj-lt"/>
              </a:rPr>
              <a:t> </a:t>
            </a:r>
            <a:r>
              <a:rPr lang="tr-TR" sz="2300" dirty="0" err="1" smtClean="0">
                <a:latin typeface="+mj-lt"/>
              </a:rPr>
              <a:t>Getino</a:t>
            </a:r>
            <a:r>
              <a:rPr lang="tr-TR" sz="2300" dirty="0" smtClean="0">
                <a:latin typeface="+mj-lt"/>
              </a:rPr>
              <a:t> gibi yönetmenler tarafından oluşturulmuştur. Amaçları devrimci filmler </a:t>
            </a:r>
            <a:r>
              <a:rPr lang="tr-TR" sz="2300" dirty="0" smtClean="0">
                <a:latin typeface="+mj-lt"/>
              </a:rPr>
              <a:t>çekmektir</a:t>
            </a:r>
            <a:r>
              <a:rPr lang="tr-TR" sz="2300" dirty="0" smtClean="0">
                <a:latin typeface="+mj-lt"/>
              </a:rPr>
              <a:t>. 1968 yılında grup, 4.5 saat uzunluğundaki </a:t>
            </a:r>
            <a:r>
              <a:rPr lang="tr-TR" sz="2300" i="1" dirty="0" smtClean="0">
                <a:latin typeface="+mj-lt"/>
              </a:rPr>
              <a:t>Kızgın Fırınların Saati</a:t>
            </a:r>
            <a:r>
              <a:rPr lang="tr-TR" sz="2300" dirty="0" smtClean="0">
                <a:latin typeface="+mj-lt"/>
              </a:rPr>
              <a:t> adlı belgesel filmi </a:t>
            </a:r>
            <a:r>
              <a:rPr lang="tr-TR" sz="2300" dirty="0" smtClean="0">
                <a:latin typeface="+mj-lt"/>
              </a:rPr>
              <a:t>gerçekleştirmiştir. </a:t>
            </a:r>
            <a:r>
              <a:rPr lang="tr-TR" sz="2300" dirty="0" smtClean="0">
                <a:latin typeface="+mj-lt"/>
              </a:rPr>
              <a:t>Film, 1966 askeri darbesinden sonra </a:t>
            </a:r>
            <a:r>
              <a:rPr lang="tr-TR" sz="2300" dirty="0" err="1" smtClean="0">
                <a:latin typeface="+mj-lt"/>
              </a:rPr>
              <a:t>Peronist</a:t>
            </a:r>
            <a:r>
              <a:rPr lang="tr-TR" sz="2300" dirty="0" smtClean="0">
                <a:latin typeface="+mj-lt"/>
              </a:rPr>
              <a:t> muhalefetin örgütlü desteği </a:t>
            </a:r>
            <a:r>
              <a:rPr lang="tr-TR" sz="2300" dirty="0" smtClean="0">
                <a:latin typeface="+mj-lt"/>
              </a:rPr>
              <a:t>sayesinde çekilmiştir. </a:t>
            </a:r>
            <a:r>
              <a:rPr lang="tr-TR" sz="2300" dirty="0" smtClean="0">
                <a:latin typeface="+mj-lt"/>
              </a:rPr>
              <a:t>Robert </a:t>
            </a:r>
            <a:r>
              <a:rPr lang="tr-TR" sz="2300" dirty="0" err="1" smtClean="0">
                <a:latin typeface="+mj-lt"/>
              </a:rPr>
              <a:t>Stam</a:t>
            </a:r>
            <a:r>
              <a:rPr lang="tr-TR" sz="2300" dirty="0" smtClean="0">
                <a:latin typeface="+mj-lt"/>
              </a:rPr>
              <a:t> filmi, “yapım bakımından bağımsız,siyasette militan ve dilde deneysel” olarak tanımlamıştır (</a:t>
            </a:r>
            <a:r>
              <a:rPr lang="tr-TR" sz="2300" dirty="0" err="1" smtClean="0">
                <a:latin typeface="+mj-lt"/>
              </a:rPr>
              <a:t>Chanan</a:t>
            </a:r>
            <a:r>
              <a:rPr lang="tr-TR" sz="2300" dirty="0" smtClean="0">
                <a:latin typeface="+mj-lt"/>
              </a:rPr>
              <a:t>, 2003, s. 846).</a:t>
            </a:r>
          </a:p>
          <a:p>
            <a:pPr algn="just"/>
            <a:r>
              <a:rPr lang="tr-TR" sz="2300" dirty="0" err="1" smtClean="0">
                <a:latin typeface="+mj-lt"/>
              </a:rPr>
              <a:t>Fernando</a:t>
            </a:r>
            <a:r>
              <a:rPr lang="tr-TR" sz="2300" dirty="0" smtClean="0">
                <a:latin typeface="+mj-lt"/>
              </a:rPr>
              <a:t> </a:t>
            </a:r>
            <a:r>
              <a:rPr lang="tr-TR" sz="2300" dirty="0" err="1" smtClean="0">
                <a:latin typeface="+mj-lt"/>
              </a:rPr>
              <a:t>Solanas</a:t>
            </a:r>
            <a:r>
              <a:rPr lang="tr-TR" sz="2300" dirty="0" smtClean="0">
                <a:latin typeface="+mj-lt"/>
              </a:rPr>
              <a:t> ve </a:t>
            </a:r>
            <a:r>
              <a:rPr lang="tr-TR" sz="2300" dirty="0" err="1" smtClean="0">
                <a:latin typeface="+mj-lt"/>
              </a:rPr>
              <a:t>Octavio</a:t>
            </a:r>
            <a:r>
              <a:rPr lang="tr-TR" sz="2300" dirty="0" smtClean="0">
                <a:latin typeface="+mj-lt"/>
              </a:rPr>
              <a:t> </a:t>
            </a:r>
            <a:r>
              <a:rPr lang="tr-TR" sz="2300" dirty="0" err="1" smtClean="0">
                <a:latin typeface="+mj-lt"/>
              </a:rPr>
              <a:t>Getino</a:t>
            </a:r>
            <a:r>
              <a:rPr lang="tr-TR" sz="2300" dirty="0" smtClean="0">
                <a:latin typeface="+mj-lt"/>
              </a:rPr>
              <a:t>, daha sonra </a:t>
            </a:r>
            <a:r>
              <a:rPr lang="tr-TR" sz="2300" i="1" dirty="0" smtClean="0">
                <a:latin typeface="+mj-lt"/>
              </a:rPr>
              <a:t>Kızgın Fırınların Saati </a:t>
            </a:r>
            <a:r>
              <a:rPr lang="tr-TR" sz="2300" dirty="0" smtClean="0">
                <a:latin typeface="+mj-lt"/>
              </a:rPr>
              <a:t>filminin yapım koşullarından yola çıkarak “</a:t>
            </a:r>
            <a:r>
              <a:rPr lang="tr-TR" sz="2300" i="1" dirty="0" smtClean="0">
                <a:latin typeface="+mj-lt"/>
              </a:rPr>
              <a:t>Üçüncü Bir Sinemaya Doğru”</a:t>
            </a:r>
            <a:r>
              <a:rPr lang="tr-TR" sz="2300" dirty="0" smtClean="0">
                <a:latin typeface="+mj-lt"/>
              </a:rPr>
              <a:t> adlı manifestoyu yayımlamıştır. Manifestoda Birinci Sinema, İkinci Sinema ve Üçüncü Sinema ifadelerini kullanmışlardır. Buna göre Birinci Sinema Hollywood tarzı film üretim </a:t>
            </a:r>
            <a:r>
              <a:rPr lang="tr-TR" sz="2300" dirty="0" smtClean="0">
                <a:latin typeface="+mj-lt"/>
              </a:rPr>
              <a:t>biçimi, </a:t>
            </a:r>
            <a:r>
              <a:rPr lang="tr-TR" sz="2300" dirty="0" smtClean="0">
                <a:latin typeface="+mj-lt"/>
              </a:rPr>
              <a:t>yani ticari sinema olarak nitelendirilmiştir. İkinci Sinema sanat ya da </a:t>
            </a:r>
            <a:r>
              <a:rPr lang="tr-TR" sz="2300" i="1" dirty="0" err="1" smtClean="0">
                <a:latin typeface="+mj-lt"/>
              </a:rPr>
              <a:t>auteur</a:t>
            </a:r>
            <a:r>
              <a:rPr lang="tr-TR" sz="2300" dirty="0" smtClean="0">
                <a:latin typeface="+mj-lt"/>
              </a:rPr>
              <a:t> sineması olarak tanımlanmıştır.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669360"/>
          </a:xfrm>
        </p:spPr>
        <p:txBody>
          <a:bodyPr>
            <a:noAutofit/>
          </a:bodyPr>
          <a:lstStyle/>
          <a:p>
            <a:pPr algn="just"/>
            <a:r>
              <a:rPr lang="tr-TR" sz="2200" dirty="0" smtClean="0">
                <a:latin typeface="+mj-lt"/>
              </a:rPr>
              <a:t>Üçüncü Sinema ise Birinci ve İkinci Sinema karşısında önerilen film yapma pratiğidir. Üçüncü sinemanın sistemin asimile edemediği ya da sistemle açıkça kavga eden filmlerden oluşması gerektiği söylenmiştir.</a:t>
            </a:r>
          </a:p>
          <a:p>
            <a:pPr algn="ctr">
              <a:buNone/>
            </a:pPr>
            <a:r>
              <a:rPr lang="tr-TR" sz="2200" b="1" dirty="0" smtClean="0">
                <a:latin typeface="+mj-lt"/>
              </a:rPr>
              <a:t>ŞİLİ </a:t>
            </a:r>
            <a:r>
              <a:rPr lang="tr-TR" sz="2200" b="1" dirty="0" smtClean="0">
                <a:latin typeface="+mj-lt"/>
              </a:rPr>
              <a:t>YENİ SİNEMASI</a:t>
            </a:r>
          </a:p>
          <a:p>
            <a:pPr algn="just"/>
            <a:r>
              <a:rPr lang="tr-TR" sz="2200" dirty="0" smtClean="0">
                <a:latin typeface="+mj-lt"/>
              </a:rPr>
              <a:t>“Şili’de yeni sinemacılar 1960’larda Halk Birliği olarak bilinen  solcu partilerin koalisyonunu desteklemek üzere bir araya gelirler” (</a:t>
            </a:r>
            <a:r>
              <a:rPr lang="tr-TR" sz="2200" dirty="0" err="1" smtClean="0">
                <a:latin typeface="+mj-lt"/>
              </a:rPr>
              <a:t>Chanan</a:t>
            </a:r>
            <a:r>
              <a:rPr lang="tr-TR" sz="2200" dirty="0" smtClean="0">
                <a:latin typeface="+mj-lt"/>
              </a:rPr>
              <a:t>, 2003, s.848).</a:t>
            </a:r>
          </a:p>
          <a:p>
            <a:pPr algn="just"/>
            <a:r>
              <a:rPr lang="tr-TR" sz="2200" dirty="0" err="1" smtClean="0">
                <a:latin typeface="+mj-lt"/>
              </a:rPr>
              <a:t>Raul</a:t>
            </a:r>
            <a:r>
              <a:rPr lang="tr-TR" sz="2200" dirty="0" smtClean="0">
                <a:latin typeface="+mj-lt"/>
              </a:rPr>
              <a:t> </a:t>
            </a:r>
            <a:r>
              <a:rPr lang="tr-TR" sz="2200" dirty="0" err="1" smtClean="0">
                <a:latin typeface="+mj-lt"/>
              </a:rPr>
              <a:t>Ruiz</a:t>
            </a:r>
            <a:r>
              <a:rPr lang="tr-TR" sz="2200" dirty="0" smtClean="0">
                <a:latin typeface="+mj-lt"/>
              </a:rPr>
              <a:t>, </a:t>
            </a:r>
            <a:r>
              <a:rPr lang="tr-TR" sz="2200" dirty="0" err="1" smtClean="0">
                <a:latin typeface="+mj-lt"/>
              </a:rPr>
              <a:t>Aldo</a:t>
            </a:r>
            <a:r>
              <a:rPr lang="tr-TR" sz="2200" dirty="0" smtClean="0">
                <a:latin typeface="+mj-lt"/>
              </a:rPr>
              <a:t> </a:t>
            </a:r>
            <a:r>
              <a:rPr lang="tr-TR" sz="2200" dirty="0" err="1" smtClean="0">
                <a:latin typeface="+mj-lt"/>
              </a:rPr>
              <a:t>Francia</a:t>
            </a:r>
            <a:r>
              <a:rPr lang="tr-TR" sz="2200" dirty="0" smtClean="0">
                <a:latin typeface="+mj-lt"/>
              </a:rPr>
              <a:t> ve </a:t>
            </a:r>
            <a:r>
              <a:rPr lang="tr-TR" sz="2200" dirty="0" err="1" smtClean="0">
                <a:latin typeface="+mj-lt"/>
              </a:rPr>
              <a:t>Miguel</a:t>
            </a:r>
            <a:r>
              <a:rPr lang="tr-TR" sz="2200" dirty="0" smtClean="0">
                <a:latin typeface="+mj-lt"/>
              </a:rPr>
              <a:t> </a:t>
            </a:r>
            <a:r>
              <a:rPr lang="tr-TR" sz="2200" dirty="0" err="1" smtClean="0">
                <a:latin typeface="+mj-lt"/>
              </a:rPr>
              <a:t>Littin’in</a:t>
            </a:r>
            <a:r>
              <a:rPr lang="tr-TR" sz="2200" dirty="0" smtClean="0">
                <a:latin typeface="+mj-lt"/>
              </a:rPr>
              <a:t> </a:t>
            </a:r>
            <a:r>
              <a:rPr lang="tr-TR" sz="2200" dirty="0" err="1" smtClean="0">
                <a:latin typeface="+mj-lt"/>
              </a:rPr>
              <a:t>temsilcilsi</a:t>
            </a:r>
            <a:r>
              <a:rPr lang="tr-TR" sz="2200" dirty="0" smtClean="0">
                <a:latin typeface="+mj-lt"/>
              </a:rPr>
              <a:t> olduğu bu sinema hareketi 1973 darbesiyle kesintiye uğramıştır. Çoğu yönetmen darbe döneminde sürüne gitmiş ve uluslararası dayanışma sayesinde sürgün sinemasının uygulayıcıları haline gelmiştir (</a:t>
            </a:r>
            <a:r>
              <a:rPr lang="tr-TR" sz="2200" dirty="0" err="1" smtClean="0">
                <a:latin typeface="+mj-lt"/>
              </a:rPr>
              <a:t>Chanan</a:t>
            </a:r>
            <a:r>
              <a:rPr lang="tr-TR" sz="2200" dirty="0" smtClean="0">
                <a:latin typeface="+mj-lt"/>
              </a:rPr>
              <a:t>, 2003, s.848).</a:t>
            </a:r>
          </a:p>
          <a:p>
            <a:pPr algn="just"/>
            <a:r>
              <a:rPr lang="tr-TR" sz="2200" i="1" dirty="0" err="1" smtClean="0">
                <a:latin typeface="+mj-lt"/>
              </a:rPr>
              <a:t>Marusia</a:t>
            </a:r>
            <a:r>
              <a:rPr lang="tr-TR" sz="2200" i="1" dirty="0" smtClean="0">
                <a:latin typeface="+mj-lt"/>
              </a:rPr>
              <a:t> Mektupları </a:t>
            </a:r>
            <a:r>
              <a:rPr lang="tr-TR" sz="2200" dirty="0" smtClean="0">
                <a:latin typeface="+mj-lt"/>
              </a:rPr>
              <a:t>(</a:t>
            </a:r>
            <a:r>
              <a:rPr lang="tr-TR" sz="2200" dirty="0" err="1" smtClean="0">
                <a:latin typeface="+mj-lt"/>
              </a:rPr>
              <a:t>Miguel</a:t>
            </a:r>
            <a:r>
              <a:rPr lang="tr-TR" sz="2200" dirty="0" smtClean="0">
                <a:latin typeface="+mj-lt"/>
              </a:rPr>
              <a:t> </a:t>
            </a:r>
            <a:r>
              <a:rPr lang="tr-TR" sz="2200" dirty="0" err="1" smtClean="0">
                <a:latin typeface="+mj-lt"/>
              </a:rPr>
              <a:t>Littin</a:t>
            </a:r>
            <a:r>
              <a:rPr lang="tr-TR" sz="2200" dirty="0" smtClean="0">
                <a:latin typeface="+mj-lt"/>
              </a:rPr>
              <a:t>, 1975): 1907’de Şili’de bir madencinin katliamına ilişkin </a:t>
            </a:r>
            <a:r>
              <a:rPr lang="tr-TR" sz="2200" dirty="0" smtClean="0">
                <a:latin typeface="+mj-lt"/>
              </a:rPr>
              <a:t>öyküyle </a:t>
            </a:r>
            <a:r>
              <a:rPr lang="tr-TR" sz="2200" dirty="0" smtClean="0">
                <a:latin typeface="+mj-lt"/>
              </a:rPr>
              <a:t>darbe alegorisi sunmuştur.</a:t>
            </a:r>
          </a:p>
          <a:p>
            <a:pPr algn="just"/>
            <a:r>
              <a:rPr lang="tr-TR" sz="2200" i="1" dirty="0" smtClean="0">
                <a:latin typeface="+mj-lt"/>
              </a:rPr>
              <a:t>Sürgünlerin </a:t>
            </a:r>
            <a:r>
              <a:rPr lang="tr-TR" sz="2200" i="1" dirty="0" err="1" smtClean="0">
                <a:latin typeface="+mj-lt"/>
              </a:rPr>
              <a:t>Diyaloğu</a:t>
            </a:r>
            <a:r>
              <a:rPr lang="tr-TR" sz="2200" i="1" dirty="0" smtClean="0">
                <a:latin typeface="+mj-lt"/>
              </a:rPr>
              <a:t> </a:t>
            </a:r>
            <a:r>
              <a:rPr lang="tr-TR" sz="2200" dirty="0" smtClean="0">
                <a:latin typeface="+mj-lt"/>
              </a:rPr>
              <a:t>(</a:t>
            </a:r>
            <a:r>
              <a:rPr lang="tr-TR" sz="2200" dirty="0" err="1" smtClean="0">
                <a:latin typeface="+mj-lt"/>
              </a:rPr>
              <a:t>Raul</a:t>
            </a:r>
            <a:r>
              <a:rPr lang="tr-TR" sz="2200" dirty="0" smtClean="0">
                <a:latin typeface="+mj-lt"/>
              </a:rPr>
              <a:t> </a:t>
            </a:r>
            <a:r>
              <a:rPr lang="tr-TR" sz="2200" dirty="0" err="1" smtClean="0">
                <a:latin typeface="+mj-lt"/>
              </a:rPr>
              <a:t>Ruiz</a:t>
            </a:r>
            <a:r>
              <a:rPr lang="tr-TR" sz="2200" dirty="0" smtClean="0">
                <a:latin typeface="+mj-lt"/>
              </a:rPr>
              <a:t>, 1974).</a:t>
            </a:r>
            <a:endParaRPr lang="tr-TR" sz="22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994122"/>
          </a:xfrm>
        </p:spPr>
        <p:txBody>
          <a:bodyPr>
            <a:normAutofit/>
          </a:bodyPr>
          <a:lstStyle/>
          <a:p>
            <a:r>
              <a:rPr lang="tr-TR" sz="2800" b="1" dirty="0" smtClean="0"/>
              <a:t>KAYNAKÇA</a:t>
            </a:r>
            <a:endParaRPr lang="tr-TR" sz="2800" b="1" dirty="0"/>
          </a:p>
        </p:txBody>
      </p:sp>
      <p:sp>
        <p:nvSpPr>
          <p:cNvPr id="3" name="2 İçerik Yer Tutucusu"/>
          <p:cNvSpPr>
            <a:spLocks noGrp="1"/>
          </p:cNvSpPr>
          <p:nvPr>
            <p:ph idx="1"/>
          </p:nvPr>
        </p:nvSpPr>
        <p:spPr>
          <a:xfrm>
            <a:off x="457200" y="1412776"/>
            <a:ext cx="8229600" cy="4713387"/>
          </a:xfrm>
        </p:spPr>
        <p:txBody>
          <a:bodyPr>
            <a:normAutofit/>
          </a:bodyPr>
          <a:lstStyle/>
          <a:p>
            <a:pPr algn="just"/>
            <a:r>
              <a:rPr lang="tr-TR" sz="2400" dirty="0" err="1" smtClean="0">
                <a:latin typeface="+mj-lt"/>
              </a:rPr>
              <a:t>Solanas</a:t>
            </a:r>
            <a:r>
              <a:rPr lang="tr-TR" sz="2400" dirty="0" smtClean="0">
                <a:latin typeface="+mj-lt"/>
              </a:rPr>
              <a:t>, </a:t>
            </a:r>
            <a:r>
              <a:rPr lang="tr-TR" sz="2400" dirty="0" err="1" smtClean="0">
                <a:latin typeface="+mj-lt"/>
              </a:rPr>
              <a:t>Fernando</a:t>
            </a:r>
            <a:r>
              <a:rPr lang="tr-TR" sz="2400" dirty="0" smtClean="0">
                <a:latin typeface="+mj-lt"/>
              </a:rPr>
              <a:t>  &amp; </a:t>
            </a:r>
            <a:r>
              <a:rPr lang="tr-TR" sz="2400" dirty="0" err="1" smtClean="0">
                <a:latin typeface="+mj-lt"/>
              </a:rPr>
              <a:t>Getino</a:t>
            </a:r>
            <a:r>
              <a:rPr lang="tr-TR" sz="2400" dirty="0" smtClean="0">
                <a:latin typeface="+mj-lt"/>
              </a:rPr>
              <a:t>, </a:t>
            </a:r>
            <a:r>
              <a:rPr lang="tr-TR" sz="2400" dirty="0" err="1" smtClean="0">
                <a:latin typeface="+mj-lt"/>
              </a:rPr>
              <a:t>Octavio</a:t>
            </a:r>
            <a:r>
              <a:rPr lang="tr-TR" sz="2400" dirty="0" smtClean="0">
                <a:latin typeface="+mj-lt"/>
              </a:rPr>
              <a:t> (2004). Üçüncü Bir Sinemaya Doğru. </a:t>
            </a:r>
            <a:r>
              <a:rPr lang="tr-TR" sz="2400" i="1" dirty="0" smtClean="0">
                <a:latin typeface="+mj-lt"/>
              </a:rPr>
              <a:t>Sinemasal</a:t>
            </a:r>
            <a:r>
              <a:rPr lang="tr-TR" sz="2400" dirty="0" smtClean="0">
                <a:latin typeface="+mj-lt"/>
              </a:rPr>
              <a:t>, 11-12, 152-170.</a:t>
            </a:r>
          </a:p>
          <a:p>
            <a:pPr algn="just"/>
            <a:r>
              <a:rPr lang="tr-TR" sz="2400" dirty="0" err="1" smtClean="0">
                <a:latin typeface="+mj-lt"/>
              </a:rPr>
              <a:t>Chanan</a:t>
            </a:r>
            <a:r>
              <a:rPr lang="tr-TR" sz="2400" dirty="0" smtClean="0">
                <a:latin typeface="+mj-lt"/>
              </a:rPr>
              <a:t>, Michael (2003). Latin Amerika’da Sinema. </a:t>
            </a:r>
            <a:r>
              <a:rPr lang="tr-TR" sz="2400" i="1" dirty="0" smtClean="0">
                <a:latin typeface="+mj-lt"/>
              </a:rPr>
              <a:t>Dünya Sinema Tarihi</a:t>
            </a:r>
            <a:r>
              <a:rPr lang="tr-TR" sz="2400" dirty="0" smtClean="0">
                <a:latin typeface="+mj-lt"/>
              </a:rPr>
              <a:t> (A. Fethi, </a:t>
            </a:r>
            <a:r>
              <a:rPr lang="tr-TR" sz="2400" dirty="0" err="1" smtClean="0">
                <a:latin typeface="+mj-lt"/>
              </a:rPr>
              <a:t>Çev</a:t>
            </a:r>
            <a:r>
              <a:rPr lang="tr-TR" sz="2400" dirty="0" smtClean="0">
                <a:latin typeface="+mj-lt"/>
              </a:rPr>
              <a:t>.).  İstanbul: </a:t>
            </a:r>
            <a:r>
              <a:rPr lang="tr-TR" sz="2400" dirty="0" err="1" smtClean="0">
                <a:latin typeface="+mj-lt"/>
              </a:rPr>
              <a:t>Kabalcı</a:t>
            </a:r>
            <a:r>
              <a:rPr lang="tr-TR" sz="2400" dirty="0" smtClean="0">
                <a:latin typeface="+mj-lt"/>
              </a:rPr>
              <a:t>. 486-495.</a:t>
            </a:r>
          </a:p>
          <a:p>
            <a:pPr algn="just"/>
            <a:r>
              <a:rPr lang="tr-TR" sz="2400" dirty="0" err="1" smtClean="0">
                <a:latin typeface="+mj-lt"/>
              </a:rPr>
              <a:t>Chanan</a:t>
            </a:r>
            <a:r>
              <a:rPr lang="tr-TR" sz="2400" dirty="0" smtClean="0">
                <a:latin typeface="+mj-lt"/>
              </a:rPr>
              <a:t>, Michael (2003). Latin Amerika’da Yeni Sinemalar. </a:t>
            </a:r>
            <a:r>
              <a:rPr lang="tr-TR" sz="2400" i="1" dirty="0" smtClean="0">
                <a:latin typeface="+mj-lt"/>
              </a:rPr>
              <a:t>Dünya Sinema Tarihi (</a:t>
            </a:r>
            <a:r>
              <a:rPr lang="tr-TR" sz="2400" dirty="0" smtClean="0">
                <a:latin typeface="+mj-lt"/>
              </a:rPr>
              <a:t>A. Fethi, </a:t>
            </a:r>
            <a:r>
              <a:rPr lang="tr-TR" sz="2400" dirty="0" err="1" smtClean="0">
                <a:latin typeface="+mj-lt"/>
              </a:rPr>
              <a:t>Çev</a:t>
            </a:r>
            <a:r>
              <a:rPr lang="tr-TR" sz="2400" dirty="0" smtClean="0">
                <a:latin typeface="+mj-lt"/>
              </a:rPr>
              <a:t>.). İstanbul: </a:t>
            </a:r>
            <a:r>
              <a:rPr lang="tr-TR" sz="2400" dirty="0" err="1" smtClean="0">
                <a:latin typeface="+mj-lt"/>
              </a:rPr>
              <a:t>Kabalcı</a:t>
            </a:r>
            <a:r>
              <a:rPr lang="tr-TR" sz="2400" dirty="0" smtClean="0">
                <a:latin typeface="+mj-lt"/>
              </a:rPr>
              <a:t>. 841-850</a:t>
            </a:r>
            <a:r>
              <a:rPr lang="tr-TR" sz="2400" b="1" dirty="0" smtClean="0">
                <a:latin typeface="+mj-lt"/>
              </a:rPr>
              <a:t>.</a:t>
            </a:r>
            <a:endParaRPr lang="tr-TR" sz="2400" dirty="0" smtClean="0">
              <a:latin typeface="+mj-lt"/>
            </a:endParaRP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2177</TotalTime>
  <Words>1014</Words>
  <Application>Microsoft Office PowerPoint</Application>
  <PresentationFormat>Ekran Gösterisi (4:3)</PresentationFormat>
  <Paragraphs>35</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Latin Amerika Sineması</vt:lpstr>
      <vt:lpstr>Slayt 2</vt:lpstr>
      <vt:lpstr>Slayt 3</vt:lpstr>
      <vt:lpstr>Slayt 4</vt:lpstr>
      <vt:lpstr>Slayt 5</vt:lpstr>
      <vt:lpstr>Slayt 6</vt:lpstr>
      <vt:lpstr>Slayt 7</vt:lpstr>
      <vt:lpstr>KAYNAKÇA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232</cp:revision>
  <dcterms:created xsi:type="dcterms:W3CDTF">2018-10-25T18:01:29Z</dcterms:created>
  <dcterms:modified xsi:type="dcterms:W3CDTF">2020-05-11T23:27:52Z</dcterms:modified>
</cp:coreProperties>
</file>