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48"/>
  </p:notesMasterIdLst>
  <p:sldIdLst>
    <p:sldId id="258" r:id="rId2"/>
    <p:sldId id="259" r:id="rId3"/>
    <p:sldId id="352" r:id="rId4"/>
    <p:sldId id="350" r:id="rId5"/>
    <p:sldId id="349" r:id="rId6"/>
    <p:sldId id="264" r:id="rId7"/>
    <p:sldId id="265" r:id="rId8"/>
    <p:sldId id="266" r:id="rId9"/>
    <p:sldId id="267" r:id="rId10"/>
    <p:sldId id="268" r:id="rId11"/>
    <p:sldId id="269" r:id="rId12"/>
    <p:sldId id="271" r:id="rId13"/>
    <p:sldId id="272" r:id="rId14"/>
    <p:sldId id="273" r:id="rId15"/>
    <p:sldId id="274" r:id="rId16"/>
    <p:sldId id="275" r:id="rId17"/>
    <p:sldId id="276" r:id="rId18"/>
    <p:sldId id="277" r:id="rId19"/>
    <p:sldId id="278" r:id="rId20"/>
    <p:sldId id="279" r:id="rId21"/>
    <p:sldId id="281" r:id="rId22"/>
    <p:sldId id="282" r:id="rId23"/>
    <p:sldId id="284" r:id="rId24"/>
    <p:sldId id="285" r:id="rId25"/>
    <p:sldId id="288" r:id="rId26"/>
    <p:sldId id="290" r:id="rId27"/>
    <p:sldId id="293" r:id="rId28"/>
    <p:sldId id="294" r:id="rId29"/>
    <p:sldId id="296" r:id="rId30"/>
    <p:sldId id="299" r:id="rId31"/>
    <p:sldId id="300" r:id="rId32"/>
    <p:sldId id="301" r:id="rId33"/>
    <p:sldId id="302" r:id="rId34"/>
    <p:sldId id="303" r:id="rId35"/>
    <p:sldId id="305" r:id="rId36"/>
    <p:sldId id="306" r:id="rId37"/>
    <p:sldId id="307" r:id="rId38"/>
    <p:sldId id="309" r:id="rId39"/>
    <p:sldId id="311" r:id="rId40"/>
    <p:sldId id="312" r:id="rId41"/>
    <p:sldId id="313" r:id="rId42"/>
    <p:sldId id="316" r:id="rId43"/>
    <p:sldId id="318" r:id="rId44"/>
    <p:sldId id="319" r:id="rId45"/>
    <p:sldId id="325" r:id="rId46"/>
    <p:sldId id="327"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6" autoAdjust="0"/>
    <p:restoredTop sz="91892" autoAdjust="0"/>
  </p:normalViewPr>
  <p:slideViewPr>
    <p:cSldViewPr>
      <p:cViewPr varScale="1">
        <p:scale>
          <a:sx n="76" d="100"/>
          <a:sy n="76" d="100"/>
        </p:scale>
        <p:origin x="355"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EA04DF-68AA-464E-BC53-2A73580EA044}" type="datetimeFigureOut">
              <a:rPr lang="en-US" smtClean="0"/>
              <a:pPr/>
              <a:t>6/12/2018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655D07-B06A-45DF-B0D6-442B060F849D}" type="slidenum">
              <a:rPr lang="en-US" smtClean="0"/>
              <a:pPr/>
              <a:t>‹#›</a:t>
            </a:fld>
            <a:endParaRPr lang="en-US"/>
          </a:p>
        </p:txBody>
      </p:sp>
    </p:spTree>
    <p:extLst>
      <p:ext uri="{BB962C8B-B14F-4D97-AF65-F5344CB8AC3E}">
        <p14:creationId xmlns:p14="http://schemas.microsoft.com/office/powerpoint/2010/main" val="2880189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06059F-4BAC-4BE3-9ADB-0DB26DB6ABAE}" type="slidenum">
              <a:rPr lang="tr-TR"/>
              <a:pPr/>
              <a:t>1</a:t>
            </a:fld>
            <a:endParaRPr lang="tr-T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12928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9EFD5-C1F8-4DBE-9429-EFD104490674}" type="slidenum">
              <a:rPr lang="tr-TR"/>
              <a:pPr/>
              <a:t>13</a:t>
            </a:fld>
            <a:endParaRPr lang="tr-T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8440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599592-E314-4DA7-AFD3-C2117C8E1920}" type="slidenum">
              <a:rPr lang="tr-TR"/>
              <a:pPr/>
              <a:t>14</a:t>
            </a:fld>
            <a:endParaRPr lang="tr-T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88643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52F6B-1BD4-4090-B962-DC4E9F505CD5}" type="slidenum">
              <a:rPr lang="tr-TR"/>
              <a:pPr/>
              <a:t>15</a:t>
            </a:fld>
            <a:endParaRPr lang="tr-T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7512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338D0B-58F6-4DFB-901F-3BD8682A7F24}" type="slidenum">
              <a:rPr lang="tr-TR"/>
              <a:pPr/>
              <a:t>16</a:t>
            </a:fld>
            <a:endParaRPr lang="tr-T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90496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F31EC2-AC30-4E62-9ED9-7908E21F6CC4}" type="slidenum">
              <a:rPr lang="tr-TR"/>
              <a:pPr/>
              <a:t>17</a:t>
            </a:fld>
            <a:endParaRPr lang="tr-T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6466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9F2429-D6BA-4B2A-BB1A-42B4F86D5ED9}" type="slidenum">
              <a:rPr lang="tr-TR"/>
              <a:pPr/>
              <a:t>18</a:t>
            </a:fld>
            <a:endParaRPr lang="tr-T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9479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A54C86-F569-4ABF-A6B4-77EB1C0031E6}" type="slidenum">
              <a:rPr lang="tr-TR"/>
              <a:pPr/>
              <a:t>19</a:t>
            </a:fld>
            <a:endParaRPr lang="tr-T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12409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AD1114-86E2-4347-828E-F8F51D8B4D95}" type="slidenum">
              <a:rPr lang="tr-TR"/>
              <a:pPr/>
              <a:t>20</a:t>
            </a:fld>
            <a:endParaRPr lang="tr-T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75081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104019-3197-4F0C-A57F-906D94D16182}" type="slidenum">
              <a:rPr lang="tr-TR"/>
              <a:pPr/>
              <a:t>21</a:t>
            </a:fld>
            <a:endParaRPr lang="tr-T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51837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E9ED9-5964-485F-8550-F773FF5375A9}" type="slidenum">
              <a:rPr lang="tr-TR"/>
              <a:pPr/>
              <a:t>22</a:t>
            </a:fld>
            <a:endParaRPr lang="tr-T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94346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4069B1-1B6C-47D5-9802-992B1318F5BE}" type="slidenum">
              <a:rPr lang="tr-TR"/>
              <a:pPr/>
              <a:t>2</a:t>
            </a:fld>
            <a:endParaRPr lang="tr-T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73009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11C776-CB1D-4FD9-955B-1544ED3D43BD}" type="slidenum">
              <a:rPr lang="tr-TR"/>
              <a:pPr/>
              <a:t>23</a:t>
            </a:fld>
            <a:endParaRPr lang="tr-T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7851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206DAB-2256-4E5C-A31A-4E3690A19F59}" type="slidenum">
              <a:rPr lang="tr-TR"/>
              <a:pPr/>
              <a:t>24</a:t>
            </a:fld>
            <a:endParaRPr lang="tr-T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60481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003075-462A-478A-8123-8CD36BF10AA6}" type="slidenum">
              <a:rPr lang="tr-TR"/>
              <a:pPr/>
              <a:t>25</a:t>
            </a:fld>
            <a:endParaRPr lang="tr-T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82372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E5180A-40B1-411E-8E76-355296D28E5E}" type="slidenum">
              <a:rPr lang="tr-TR"/>
              <a:pPr/>
              <a:t>26</a:t>
            </a:fld>
            <a:endParaRPr lang="tr-T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7617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19ADF-858A-4381-AB2E-773F7EFAADEE}" type="slidenum">
              <a:rPr lang="tr-TR"/>
              <a:pPr/>
              <a:t>27</a:t>
            </a:fld>
            <a:endParaRPr lang="tr-T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93192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077A6E-E9FF-4F96-A019-15BD767E0C38}" type="slidenum">
              <a:rPr lang="tr-TR"/>
              <a:pPr/>
              <a:t>28</a:t>
            </a:fld>
            <a:endParaRPr lang="tr-T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4138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650F71-64F5-4999-8C4C-AB8E396201AB}" type="slidenum">
              <a:rPr lang="tr-TR"/>
              <a:pPr/>
              <a:t>29</a:t>
            </a:fld>
            <a:endParaRPr lang="tr-T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7422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2C86A9-6B11-46A7-B7D6-D1006E025EE3}" type="slidenum">
              <a:rPr lang="tr-TR"/>
              <a:pPr/>
              <a:t>30</a:t>
            </a:fld>
            <a:endParaRPr lang="tr-T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86907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901424-2A2B-452A-A136-4FA901A56D61}" type="slidenum">
              <a:rPr lang="tr-TR"/>
              <a:pPr/>
              <a:t>31</a:t>
            </a:fld>
            <a:endParaRPr lang="tr-T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20254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BB1CF8-7C3A-474F-903F-6FFA661577A8}" type="slidenum">
              <a:rPr lang="tr-TR"/>
              <a:pPr/>
              <a:t>32</a:t>
            </a:fld>
            <a:endParaRPr lang="tr-T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41210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EAA8EC-1CF1-4D4A-9EB3-C0B81C91FCA3}" type="slidenum">
              <a:rPr lang="tr-TR"/>
              <a:pPr/>
              <a:t>6</a:t>
            </a:fld>
            <a:endParaRPr lang="tr-T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46825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12AB41-FA34-4202-A49E-77625FB6C76C}" type="slidenum">
              <a:rPr lang="tr-TR"/>
              <a:pPr/>
              <a:t>33</a:t>
            </a:fld>
            <a:endParaRPr lang="tr-T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11265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3F7E27-4799-4D1A-9E8D-88ED4DD26480}" type="slidenum">
              <a:rPr lang="tr-TR"/>
              <a:pPr/>
              <a:t>34</a:t>
            </a:fld>
            <a:endParaRPr lang="tr-T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17335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20C076-67DE-436A-9E4E-D49FDAF1E30C}" type="slidenum">
              <a:rPr lang="tr-TR"/>
              <a:pPr/>
              <a:t>35</a:t>
            </a:fld>
            <a:endParaRPr lang="tr-T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6454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4FB4D1-2F87-4A4B-BB44-977937AC7BC1}" type="slidenum">
              <a:rPr lang="tr-TR"/>
              <a:pPr/>
              <a:t>36</a:t>
            </a:fld>
            <a:endParaRPr lang="tr-T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73297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A855B8-48D4-4E64-BB8B-215683C9D724}" type="slidenum">
              <a:rPr lang="tr-TR"/>
              <a:pPr/>
              <a:t>37</a:t>
            </a:fld>
            <a:endParaRPr lang="tr-T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585721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201753-12E1-48BE-916A-BE59B81A6746}" type="slidenum">
              <a:rPr lang="tr-TR"/>
              <a:pPr/>
              <a:t>38</a:t>
            </a:fld>
            <a:endParaRPr lang="tr-T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14546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537FF7-9364-48BE-81FC-C44605837FBD}" type="slidenum">
              <a:rPr lang="tr-TR"/>
              <a:pPr/>
              <a:t>39</a:t>
            </a:fld>
            <a:endParaRPr lang="tr-T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11137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57B5F7-1084-4272-A903-4B936FAC1C5A}" type="slidenum">
              <a:rPr lang="tr-TR"/>
              <a:pPr/>
              <a:t>40</a:t>
            </a:fld>
            <a:endParaRPr lang="tr-T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72542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B6156A-5887-4E83-A312-8E88A11FD75B}" type="slidenum">
              <a:rPr lang="tr-TR"/>
              <a:pPr/>
              <a:t>41</a:t>
            </a:fld>
            <a:endParaRPr lang="tr-T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62016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C6C8B0-C0BE-4668-AF83-BDEFAA6BF16C}" type="slidenum">
              <a:rPr lang="tr-TR"/>
              <a:pPr/>
              <a:t>42</a:t>
            </a:fld>
            <a:endParaRPr lang="tr-T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06378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490136-EEAE-4CE7-8602-9D8571849326}" type="slidenum">
              <a:rPr lang="tr-TR"/>
              <a:pPr/>
              <a:t>7</a:t>
            </a:fld>
            <a:endParaRPr lang="tr-T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67418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6820E-F4DD-4D26-9DFE-A1CBFE30D896}" type="slidenum">
              <a:rPr lang="tr-TR"/>
              <a:pPr/>
              <a:t>43</a:t>
            </a:fld>
            <a:endParaRPr lang="tr-T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30182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20BD02-E08F-4A8B-998C-A18E43BCEC5A}" type="slidenum">
              <a:rPr lang="tr-TR"/>
              <a:pPr/>
              <a:t>44</a:t>
            </a:fld>
            <a:endParaRPr lang="tr-T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316108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A0009D-7C42-4CA2-A282-D04359DD3BE8}" type="slidenum">
              <a:rPr lang="tr-TR"/>
              <a:pPr/>
              <a:t>45</a:t>
            </a:fld>
            <a:endParaRPr lang="tr-T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88021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D7144E-04EF-41A2-8303-2B7C5793BE67}" type="slidenum">
              <a:rPr lang="tr-TR"/>
              <a:pPr/>
              <a:t>46</a:t>
            </a:fld>
            <a:endParaRPr lang="tr-T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85317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D18F5E-58A2-4FBA-BAD5-8F09CA8F5CDA}" type="slidenum">
              <a:rPr lang="tr-TR"/>
              <a:pPr/>
              <a:t>8</a:t>
            </a:fld>
            <a:endParaRPr lang="tr-T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07592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D45179-79DA-4B90-800A-381FDAB4BF6E}" type="slidenum">
              <a:rPr lang="tr-TR"/>
              <a:pPr/>
              <a:t>9</a:t>
            </a:fld>
            <a:endParaRPr lang="tr-T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4561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85E9A9-4E5C-44C6-B703-EE90CC9210F7}" type="slidenum">
              <a:rPr lang="tr-TR"/>
              <a:pPr/>
              <a:t>10</a:t>
            </a:fld>
            <a:endParaRPr lang="tr-T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682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75289E-4D44-4FA2-8EAB-8AA5FB094B4C}" type="slidenum">
              <a:rPr lang="tr-TR"/>
              <a:pPr/>
              <a:t>11</a:t>
            </a:fld>
            <a:endParaRPr lang="tr-T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79297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A07816-AF45-4C70-B865-7F2401D77740}" type="slidenum">
              <a:rPr lang="tr-TR"/>
              <a:pPr/>
              <a:t>12</a:t>
            </a:fld>
            <a:endParaRPr lang="tr-T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4852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519005A-9259-4D26-9B7D-4EA543CA7821}" type="datetimeFigureOut">
              <a:rPr lang="en-US" smtClean="0"/>
              <a:pPr/>
              <a:t>6/12/2018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E200443-2044-4D84-BFCD-1646C6BD508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519005A-9259-4D26-9B7D-4EA543CA7821}" type="datetimeFigureOut">
              <a:rPr lang="en-US" smtClean="0"/>
              <a:pPr/>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00443-2044-4D84-BFCD-1646C6BD508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519005A-9259-4D26-9B7D-4EA543CA7821}" type="datetimeFigureOut">
              <a:rPr lang="en-US" smtClean="0"/>
              <a:pPr/>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00443-2044-4D84-BFCD-1646C6BD508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066800" y="1981200"/>
            <a:ext cx="3695700" cy="4114800"/>
          </a:xfrm>
        </p:spPr>
        <p:txBody>
          <a:bodyPr/>
          <a:lstStyle/>
          <a:p>
            <a:endParaRPr lang="en-US"/>
          </a:p>
        </p:txBody>
      </p:sp>
      <p:sp>
        <p:nvSpPr>
          <p:cNvPr id="4" name="Text Placeholder 3"/>
          <p:cNvSpPr>
            <a:spLocks noGrp="1"/>
          </p:cNvSpPr>
          <p:nvPr>
            <p:ph type="body"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66800" y="6248400"/>
            <a:ext cx="1905000" cy="457200"/>
          </a:xfrm>
        </p:spPr>
        <p:txBody>
          <a:bodyPr/>
          <a:lstStyle>
            <a:lvl1pPr>
              <a:defRPr/>
            </a:lvl1pPr>
          </a:lstStyle>
          <a:p>
            <a:endParaRPr lang="tr-TR"/>
          </a:p>
        </p:txBody>
      </p:sp>
      <p:sp>
        <p:nvSpPr>
          <p:cNvPr id="6" name="Footer Placeholder 5"/>
          <p:cNvSpPr>
            <a:spLocks noGrp="1"/>
          </p:cNvSpPr>
          <p:nvPr>
            <p:ph type="ftr" sz="quarter" idx="11"/>
          </p:nvPr>
        </p:nvSpPr>
        <p:spPr>
          <a:xfrm>
            <a:off x="3429000" y="6248400"/>
            <a:ext cx="2895600" cy="457200"/>
          </a:xfrm>
        </p:spPr>
        <p:txBody>
          <a:bodyPr/>
          <a:lstStyle>
            <a:lvl1pPr>
              <a:defRPr/>
            </a:lvl1pPr>
          </a:lstStyle>
          <a:p>
            <a:endParaRPr lang="tr-TR"/>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AE5AD127-3415-4648-AB09-747CDE76FC22}" type="slidenum">
              <a:rPr lang="tr-TR"/>
              <a:pPr/>
              <a:t>‹#›</a:t>
            </a:fld>
            <a:endParaRPr lang="tr-T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66800" y="6248400"/>
            <a:ext cx="1905000" cy="457200"/>
          </a:xfrm>
        </p:spPr>
        <p:txBody>
          <a:bodyPr/>
          <a:lstStyle>
            <a:lvl1pPr>
              <a:defRPr/>
            </a:lvl1pPr>
          </a:lstStyle>
          <a:p>
            <a:endParaRPr lang="tr-TR"/>
          </a:p>
        </p:txBody>
      </p:sp>
      <p:sp>
        <p:nvSpPr>
          <p:cNvPr id="6" name="Footer Placeholder 5"/>
          <p:cNvSpPr>
            <a:spLocks noGrp="1"/>
          </p:cNvSpPr>
          <p:nvPr>
            <p:ph type="ftr" sz="quarter" idx="11"/>
          </p:nvPr>
        </p:nvSpPr>
        <p:spPr>
          <a:xfrm>
            <a:off x="3429000" y="6248400"/>
            <a:ext cx="2895600" cy="457200"/>
          </a:xfrm>
        </p:spPr>
        <p:txBody>
          <a:bodyPr/>
          <a:lstStyle>
            <a:lvl1pPr>
              <a:defRPr/>
            </a:lvl1pPr>
          </a:lstStyle>
          <a:p>
            <a:endParaRPr lang="tr-TR"/>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F6FF69F1-C2B0-4179-AA4B-BE05E4A0F35F}" type="slidenum">
              <a:rPr lang="tr-TR"/>
              <a:pPr/>
              <a:t>‹#›</a:t>
            </a:fld>
            <a:endParaRPr lang="tr-T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66800" y="19812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066800" y="41148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066800" y="6248400"/>
            <a:ext cx="1905000" cy="457200"/>
          </a:xfrm>
        </p:spPr>
        <p:txBody>
          <a:bodyPr/>
          <a:lstStyle>
            <a:lvl1pPr>
              <a:defRPr/>
            </a:lvl1pPr>
          </a:lstStyle>
          <a:p>
            <a:endParaRPr lang="tr-TR"/>
          </a:p>
        </p:txBody>
      </p:sp>
      <p:sp>
        <p:nvSpPr>
          <p:cNvPr id="7" name="Footer Placeholder 6"/>
          <p:cNvSpPr>
            <a:spLocks noGrp="1"/>
          </p:cNvSpPr>
          <p:nvPr>
            <p:ph type="ftr" sz="quarter" idx="11"/>
          </p:nvPr>
        </p:nvSpPr>
        <p:spPr>
          <a:xfrm>
            <a:off x="3429000" y="6248400"/>
            <a:ext cx="2895600" cy="457200"/>
          </a:xfrm>
        </p:spPr>
        <p:txBody>
          <a:bodyPr/>
          <a:lstStyle>
            <a:lvl1pPr>
              <a:defRPr/>
            </a:lvl1pPr>
          </a:lstStyle>
          <a:p>
            <a:endParaRPr lang="tr-TR"/>
          </a:p>
        </p:txBody>
      </p:sp>
      <p:sp>
        <p:nvSpPr>
          <p:cNvPr id="8" name="Slide Number Placeholder 7"/>
          <p:cNvSpPr>
            <a:spLocks noGrp="1"/>
          </p:cNvSpPr>
          <p:nvPr>
            <p:ph type="sldNum" sz="quarter" idx="12"/>
          </p:nvPr>
        </p:nvSpPr>
        <p:spPr>
          <a:xfrm>
            <a:off x="6705600" y="6248400"/>
            <a:ext cx="1905000" cy="457200"/>
          </a:xfrm>
        </p:spPr>
        <p:txBody>
          <a:bodyPr/>
          <a:lstStyle>
            <a:lvl1pPr>
              <a:defRPr/>
            </a:lvl1pPr>
          </a:lstStyle>
          <a:p>
            <a:fld id="{11C05309-8900-4BAA-A58B-8261D49432BE}" type="slidenum">
              <a:rPr lang="tr-T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519005A-9259-4D26-9B7D-4EA543CA7821}" type="datetimeFigureOut">
              <a:rPr lang="en-US" smtClean="0"/>
              <a:pPr/>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00443-2044-4D84-BFCD-1646C6BD508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519005A-9259-4D26-9B7D-4EA543CA7821}" type="datetimeFigureOut">
              <a:rPr lang="en-US" smtClean="0"/>
              <a:pPr/>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00443-2044-4D84-BFCD-1646C6BD508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519005A-9259-4D26-9B7D-4EA543CA7821}" type="datetimeFigureOut">
              <a:rPr lang="en-US" smtClean="0"/>
              <a:pPr/>
              <a:t>6/12/2018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200443-2044-4D84-BFCD-1646C6BD508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519005A-9259-4D26-9B7D-4EA543CA7821}" type="datetimeFigureOut">
              <a:rPr lang="en-US" smtClean="0"/>
              <a:pPr/>
              <a:t>6/12/2018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200443-2044-4D84-BFCD-1646C6BD508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519005A-9259-4D26-9B7D-4EA543CA7821}" type="datetimeFigureOut">
              <a:rPr lang="en-US" smtClean="0"/>
              <a:pPr/>
              <a:t>6/12/2018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200443-2044-4D84-BFCD-1646C6BD508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19005A-9259-4D26-9B7D-4EA543CA7821}" type="datetimeFigureOut">
              <a:rPr lang="en-US" smtClean="0"/>
              <a:pPr/>
              <a:t>6/12/2018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200443-2044-4D84-BFCD-1646C6BD508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519005A-9259-4D26-9B7D-4EA543CA7821}" type="datetimeFigureOut">
              <a:rPr lang="en-US" smtClean="0"/>
              <a:pPr/>
              <a:t>6/12/2018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200443-2044-4D84-BFCD-1646C6BD508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519005A-9259-4D26-9B7D-4EA543CA7821}" type="datetimeFigureOut">
              <a:rPr lang="en-US" smtClean="0"/>
              <a:pPr/>
              <a:t>6/12/2018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9E200443-2044-4D84-BFCD-1646C6BD5088}"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519005A-9259-4D26-9B7D-4EA543CA7821}" type="datetimeFigureOut">
              <a:rPr lang="en-US" smtClean="0"/>
              <a:pPr/>
              <a:t>6/12/2018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E200443-2044-4D84-BFCD-1646C6BD5088}"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tr.wikipedia.org/wiki/Belle%C4%9Fin_Azmi"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tr.wikipedia.org/wiki/Camember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hyperlink" Target="http://tr.wikipedia.org/wiki/Bilin%C3%A7alt%C4%B1" TargetMode="External"/><Relationship Id="rId4" Type="http://schemas.openxmlformats.org/officeDocument/2006/relationships/hyperlink" Target="http://tr.wikipedia.org/wiki/Sigmund_Freu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27.png"/><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http://tr.wikipedia.org/wiki/Man_Ray"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hyperlink" Target="http://tr.wikipedia.org/wiki/%C4%B0sa" TargetMode="External"/><Relationship Id="rId4" Type="http://schemas.openxmlformats.org/officeDocument/2006/relationships/hyperlink" Target="http://tr.wikipedia.org/wiki/New_Yor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331913" y="1844675"/>
            <a:ext cx="7086600" cy="3032126"/>
          </a:xfrm>
        </p:spPr>
        <p:txBody>
          <a:bodyPr/>
          <a:lstStyle/>
          <a:p>
            <a:pPr algn="l"/>
            <a:r>
              <a:rPr lang="tr-TR" sz="6000" dirty="0"/>
              <a:t>  </a:t>
            </a:r>
            <a:r>
              <a:rPr lang="tr-TR" sz="6000" dirty="0" smtClean="0"/>
              <a:t> SÜRREALİZM </a:t>
            </a:r>
            <a:r>
              <a:rPr lang="tr-TR" sz="6000" dirty="0"/>
              <a:t/>
            </a:r>
            <a:br>
              <a:rPr lang="tr-TR" sz="6000" dirty="0"/>
            </a:br>
            <a:r>
              <a:rPr lang="tr-TR" sz="6000" dirty="0"/>
              <a:t>          </a:t>
            </a:r>
            <a:r>
              <a:rPr lang="tr-TR" sz="6000" dirty="0" smtClean="0"/>
              <a:t>        </a:t>
            </a:r>
            <a:endParaRPr lang="tr-TR" sz="6000" dirty="0"/>
          </a:p>
        </p:txBody>
      </p:sp>
      <p:sp>
        <p:nvSpPr>
          <p:cNvPr id="2057" name="Rectangle 9"/>
          <p:cNvSpPr>
            <a:spLocks noGrp="1" noChangeArrowheads="1"/>
          </p:cNvSpPr>
          <p:nvPr>
            <p:ph type="subTitle" idx="1"/>
          </p:nvPr>
        </p:nvSpPr>
        <p:spPr>
          <a:xfrm rot="10800000" flipV="1">
            <a:off x="1066800" y="5105400"/>
            <a:ext cx="6400800" cy="463550"/>
          </a:xfrm>
        </p:spPr>
        <p:txBody>
          <a:bodyPr>
            <a:normAutofit/>
          </a:bodyPr>
          <a:lstStyle/>
          <a:p>
            <a:pPr algn="ctr">
              <a:lnSpc>
                <a:spcPct val="80000"/>
              </a:lnSpc>
            </a:pP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Rectangle 4"/>
          <p:cNvSpPr>
            <a:spLocks noGrp="1" noChangeArrowheads="1"/>
          </p:cNvSpPr>
          <p:nvPr>
            <p:ph type="title"/>
          </p:nvPr>
        </p:nvSpPr>
        <p:spPr>
          <a:xfrm>
            <a:off x="609600" y="0"/>
            <a:ext cx="7567612" cy="396875"/>
          </a:xfrm>
        </p:spPr>
        <p:txBody>
          <a:bodyPr>
            <a:normAutofit fontScale="90000"/>
          </a:bodyPr>
          <a:lstStyle/>
          <a:p>
            <a:r>
              <a:rPr lang="tr-TR" sz="2400" dirty="0">
                <a:solidFill>
                  <a:schemeClr val="bg1"/>
                </a:solidFill>
              </a:rPr>
              <a:t>Chirico(Bir Ayrılışın Bilmecesi,1926)</a:t>
            </a:r>
          </a:p>
        </p:txBody>
      </p:sp>
      <p:pic>
        <p:nvPicPr>
          <p:cNvPr id="175111" name="Picture 7" descr="3CA41791"/>
          <p:cNvPicPr>
            <a:picLocks noGrp="1" noChangeAspect="1" noChangeArrowheads="1"/>
          </p:cNvPicPr>
          <p:nvPr>
            <p:ph type="clipArt" sz="half" idx="1"/>
          </p:nvPr>
        </p:nvPicPr>
        <p:blipFill>
          <a:blip r:embed="rId3"/>
          <a:srcRect l="15411" t="61934" r="50117" b="3336"/>
          <a:stretch>
            <a:fillRect/>
          </a:stretch>
        </p:blipFill>
        <p:spPr>
          <a:xfrm>
            <a:off x="468313" y="1066799"/>
            <a:ext cx="3798887" cy="5181601"/>
          </a:xfrm>
          <a:noFill/>
          <a:ln/>
        </p:spPr>
      </p:pic>
      <p:sp>
        <p:nvSpPr>
          <p:cNvPr id="175110" name="Rectangle 6"/>
          <p:cNvSpPr>
            <a:spLocks noGrp="1" noChangeArrowheads="1"/>
          </p:cNvSpPr>
          <p:nvPr>
            <p:ph type="body" sz="half" idx="2"/>
          </p:nvPr>
        </p:nvSpPr>
        <p:spPr>
          <a:xfrm>
            <a:off x="4643438" y="990600"/>
            <a:ext cx="4500562" cy="5867400"/>
          </a:xfrm>
        </p:spPr>
        <p:txBody>
          <a:bodyPr/>
          <a:lstStyle/>
          <a:p>
            <a:r>
              <a:rPr lang="tr-TR" sz="2400" dirty="0">
                <a:solidFill>
                  <a:schemeClr val="bg1"/>
                </a:solidFill>
              </a:rPr>
              <a:t>Terzi  mankenleri; makas, iğne iplik gibi terzi malzemeleri; geometrik çizim araçları, koltuklar, enginarlar , torslar ve flamalar onun insanı ürperten derin  perspektifli boş mekanlarında yalın bir kurgu ile  adeta ruh kazanarak biraraya gelirler</a:t>
            </a:r>
            <a:r>
              <a:rPr lang="tr-TR" sz="2400" dirty="0" smtClean="0">
                <a:solidFill>
                  <a:schemeClr val="bg1"/>
                </a:solidFill>
              </a:rPr>
              <a:t>. Chirico,cansız </a:t>
            </a:r>
            <a:r>
              <a:rPr lang="tr-TR" sz="2400" dirty="0">
                <a:solidFill>
                  <a:schemeClr val="bg1"/>
                </a:solidFill>
              </a:rPr>
              <a:t>varlıklara taşlaşmış görünümlerine rağmen kazandırdığı derin duygusal ifade ile sürrealistlerin peşine düşeceği düşsel dünyanın kapılarını  onlara açmıştır.   </a:t>
            </a:r>
          </a:p>
          <a:p>
            <a:endParaRPr lang="tr-TR"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066800" y="304800"/>
            <a:ext cx="7543800" cy="100013"/>
          </a:xfrm>
        </p:spPr>
        <p:txBody>
          <a:bodyPr>
            <a:normAutofit fontScale="90000"/>
          </a:bodyPr>
          <a:lstStyle/>
          <a:p>
            <a:endParaRPr lang="en-US" sz="4000"/>
          </a:p>
        </p:txBody>
      </p:sp>
      <p:sp>
        <p:nvSpPr>
          <p:cNvPr id="25603" name="Rectangle 3"/>
          <p:cNvSpPr>
            <a:spLocks noGrp="1" noChangeArrowheads="1"/>
          </p:cNvSpPr>
          <p:nvPr>
            <p:ph idx="1"/>
          </p:nvPr>
        </p:nvSpPr>
        <p:spPr>
          <a:xfrm>
            <a:off x="0" y="404813"/>
            <a:ext cx="9144000" cy="6453187"/>
          </a:xfrm>
        </p:spPr>
        <p:txBody>
          <a:bodyPr>
            <a:normAutofit lnSpcReduction="10000"/>
          </a:bodyPr>
          <a:lstStyle/>
          <a:p>
            <a:r>
              <a:rPr lang="tr-TR" sz="2400" dirty="0">
                <a:solidFill>
                  <a:schemeClr val="bg1"/>
                </a:solidFill>
              </a:rPr>
              <a:t>Sürrealizm, yöntemli bir araştırma ile deneyi ön planda tutuyor, insanın kendi kendisini irdeleyip çözümlemesinde sanatın yol gösterici bir araç olduğunu vurguluyordu. Breton bu kuram çevresinde güçlü bir “birlik” oluşturulmasını istiyordu. Ne var ki 1925’te Paris’te açtıkları ortak sergiye karşın sürrealistler, etkinlikleri süresince hiçbir zaman Breton’un istediği doğrultuda bir bütün oluşturamadı. 1925’ten sonra grup içinde farklı siyasal görüşler belirdi, bu da topluluktan çıkarılmalara ya da ayrılmalara yol açtı</a:t>
            </a:r>
            <a:r>
              <a:rPr lang="tr-TR" sz="2400" dirty="0" smtClean="0">
                <a:solidFill>
                  <a:schemeClr val="bg1"/>
                </a:solidFill>
              </a:rPr>
              <a:t>.</a:t>
            </a:r>
          </a:p>
          <a:p>
            <a:r>
              <a:rPr lang="tr-TR" sz="2400" dirty="0">
                <a:solidFill>
                  <a:schemeClr val="bg1"/>
                </a:solidFill>
              </a:rPr>
              <a:t>Akımın resim alanındaki en önemli temsilcileri Jean Arp, </a:t>
            </a:r>
            <a:r>
              <a:rPr lang="tr-TR" sz="2400" dirty="0" err="1">
                <a:solidFill>
                  <a:schemeClr val="bg1"/>
                </a:solidFill>
              </a:rPr>
              <a:t>Max</a:t>
            </a:r>
            <a:r>
              <a:rPr lang="tr-TR" sz="2400" dirty="0">
                <a:solidFill>
                  <a:schemeClr val="bg1"/>
                </a:solidFill>
              </a:rPr>
              <a:t> </a:t>
            </a:r>
            <a:r>
              <a:rPr lang="tr-TR" sz="2400" dirty="0" err="1">
                <a:solidFill>
                  <a:schemeClr val="bg1"/>
                </a:solidFill>
              </a:rPr>
              <a:t>Ernst</a:t>
            </a:r>
            <a:r>
              <a:rPr lang="tr-TR" sz="2400" dirty="0">
                <a:solidFill>
                  <a:schemeClr val="bg1"/>
                </a:solidFill>
              </a:rPr>
              <a:t>, </a:t>
            </a:r>
            <a:r>
              <a:rPr lang="tr-TR" sz="2400" dirty="0" err="1">
                <a:solidFill>
                  <a:schemeClr val="bg1"/>
                </a:solidFill>
              </a:rPr>
              <a:t>André</a:t>
            </a:r>
            <a:r>
              <a:rPr lang="tr-TR" sz="2400" dirty="0">
                <a:solidFill>
                  <a:schemeClr val="bg1"/>
                </a:solidFill>
              </a:rPr>
              <a:t> </a:t>
            </a:r>
            <a:r>
              <a:rPr lang="tr-TR" sz="2400" dirty="0" err="1">
                <a:solidFill>
                  <a:schemeClr val="bg1"/>
                </a:solidFill>
              </a:rPr>
              <a:t>Masson</a:t>
            </a:r>
            <a:r>
              <a:rPr lang="tr-TR" sz="2400" dirty="0">
                <a:solidFill>
                  <a:schemeClr val="bg1"/>
                </a:solidFill>
              </a:rPr>
              <a:t>, </a:t>
            </a:r>
            <a:r>
              <a:rPr lang="tr-TR" sz="2400" dirty="0" err="1">
                <a:solidFill>
                  <a:schemeClr val="bg1"/>
                </a:solidFill>
              </a:rPr>
              <a:t>René</a:t>
            </a:r>
            <a:r>
              <a:rPr lang="tr-TR" sz="2400" dirty="0">
                <a:solidFill>
                  <a:schemeClr val="bg1"/>
                </a:solidFill>
              </a:rPr>
              <a:t> </a:t>
            </a:r>
            <a:r>
              <a:rPr lang="tr-TR" sz="2400" dirty="0" err="1">
                <a:solidFill>
                  <a:schemeClr val="bg1"/>
                </a:solidFill>
              </a:rPr>
              <a:t>Magritte</a:t>
            </a:r>
            <a:r>
              <a:rPr lang="tr-TR" sz="2400" dirty="0">
                <a:solidFill>
                  <a:schemeClr val="bg1"/>
                </a:solidFill>
              </a:rPr>
              <a:t>, </a:t>
            </a:r>
            <a:r>
              <a:rPr lang="tr-TR" sz="2400" dirty="0" err="1">
                <a:solidFill>
                  <a:schemeClr val="bg1"/>
                </a:solidFill>
              </a:rPr>
              <a:t>Yves</a:t>
            </a:r>
            <a:r>
              <a:rPr lang="tr-TR" sz="2400" dirty="0">
                <a:solidFill>
                  <a:schemeClr val="bg1"/>
                </a:solidFill>
              </a:rPr>
              <a:t> </a:t>
            </a:r>
            <a:r>
              <a:rPr lang="tr-TR" sz="2400" dirty="0" err="1">
                <a:solidFill>
                  <a:schemeClr val="bg1"/>
                </a:solidFill>
              </a:rPr>
              <a:t>Tanguy</a:t>
            </a:r>
            <a:r>
              <a:rPr lang="tr-TR" sz="2400" dirty="0">
                <a:solidFill>
                  <a:schemeClr val="bg1"/>
                </a:solidFill>
              </a:rPr>
              <a:t>, Salvador </a:t>
            </a:r>
            <a:r>
              <a:rPr lang="tr-TR" sz="2400" dirty="0" err="1">
                <a:solidFill>
                  <a:schemeClr val="bg1"/>
                </a:solidFill>
              </a:rPr>
              <a:t>Dali</a:t>
            </a:r>
            <a:r>
              <a:rPr lang="tr-TR" sz="2400" dirty="0">
                <a:solidFill>
                  <a:schemeClr val="bg1"/>
                </a:solidFill>
              </a:rPr>
              <a:t>, Pierre </a:t>
            </a:r>
            <a:r>
              <a:rPr lang="tr-TR" sz="2400" dirty="0" err="1">
                <a:solidFill>
                  <a:schemeClr val="bg1"/>
                </a:solidFill>
              </a:rPr>
              <a:t>Roy</a:t>
            </a:r>
            <a:r>
              <a:rPr lang="tr-TR" sz="2400" dirty="0">
                <a:solidFill>
                  <a:schemeClr val="bg1"/>
                </a:solidFill>
              </a:rPr>
              <a:t>, Paul </a:t>
            </a:r>
            <a:r>
              <a:rPr lang="tr-TR" sz="2400" dirty="0" err="1">
                <a:solidFill>
                  <a:schemeClr val="bg1"/>
                </a:solidFill>
              </a:rPr>
              <a:t>Delvaux</a:t>
            </a:r>
            <a:r>
              <a:rPr lang="tr-TR" sz="2400" dirty="0">
                <a:solidFill>
                  <a:schemeClr val="bg1"/>
                </a:solidFill>
              </a:rPr>
              <a:t> ve </a:t>
            </a:r>
            <a:r>
              <a:rPr lang="tr-TR" sz="2400" dirty="0" err="1">
                <a:solidFill>
                  <a:schemeClr val="bg1"/>
                </a:solidFill>
              </a:rPr>
              <a:t>Joan</a:t>
            </a:r>
            <a:r>
              <a:rPr lang="tr-TR" sz="2400" dirty="0">
                <a:solidFill>
                  <a:schemeClr val="bg1"/>
                </a:solidFill>
              </a:rPr>
              <a:t> </a:t>
            </a:r>
            <a:r>
              <a:rPr lang="tr-TR" sz="2400" dirty="0" err="1">
                <a:solidFill>
                  <a:schemeClr val="bg1"/>
                </a:solidFill>
              </a:rPr>
              <a:t>Miro’ydu</a:t>
            </a:r>
            <a:r>
              <a:rPr lang="tr-TR" sz="2400" dirty="0">
                <a:solidFill>
                  <a:schemeClr val="bg1"/>
                </a:solidFill>
              </a:rPr>
              <a:t>. Amaçlanan birliğe ve otomatizm kavramına önem verilmesine karşın hepsinin yapıtları öylesine birbirinden farklıydı ki ortak bir sürrealist üsluptan, hatta bakış açısından söz etmek neredeyse olanaksızdı. Her sanatçı kendini çözümlemede kişisel bir yol bulmuştu. Bazısı bilinçdışını usun denetiminden arındırarak açığa çıkarma çabasındaydı; bazısı da (özellikle </a:t>
            </a:r>
            <a:r>
              <a:rPr lang="tr-TR" sz="2400" dirty="0" err="1">
                <a:solidFill>
                  <a:schemeClr val="bg1"/>
                </a:solidFill>
              </a:rPr>
              <a:t>Miro</a:t>
            </a:r>
            <a:r>
              <a:rPr lang="tr-TR" sz="2400" dirty="0">
                <a:solidFill>
                  <a:schemeClr val="bg1"/>
                </a:solidFill>
              </a:rPr>
              <a:t>) sürrealizmi kişisel fantezileri araştırmada bir boşalma noktası olarak kullanıyordu. </a:t>
            </a:r>
          </a:p>
          <a:p>
            <a:endParaRPr lang="tr-TR" sz="24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Rectangle 5"/>
          <p:cNvSpPr>
            <a:spLocks noGrp="1" noChangeArrowheads="1"/>
          </p:cNvSpPr>
          <p:nvPr>
            <p:ph type="title"/>
          </p:nvPr>
        </p:nvSpPr>
        <p:spPr>
          <a:xfrm>
            <a:off x="1066800" y="457200"/>
            <a:ext cx="7543800" cy="1143000"/>
          </a:xfrm>
        </p:spPr>
        <p:txBody>
          <a:bodyPr>
            <a:noAutofit/>
          </a:bodyPr>
          <a:lstStyle/>
          <a:p>
            <a:r>
              <a:rPr lang="tr-TR" sz="2800" dirty="0" smtClean="0">
                <a:solidFill>
                  <a:schemeClr val="bg1"/>
                </a:solidFill>
              </a:rPr>
              <a:t/>
            </a:r>
            <a:br>
              <a:rPr lang="tr-TR" sz="2800" dirty="0" smtClean="0">
                <a:solidFill>
                  <a:schemeClr val="bg1"/>
                </a:solidFill>
              </a:rPr>
            </a:br>
            <a:r>
              <a:rPr lang="tr-TR" sz="2800" dirty="0" smtClean="0">
                <a:solidFill>
                  <a:schemeClr val="bg1"/>
                </a:solidFill>
              </a:rPr>
              <a:t/>
            </a:r>
            <a:br>
              <a:rPr lang="tr-TR" sz="2800" dirty="0" smtClean="0">
                <a:solidFill>
                  <a:schemeClr val="bg1"/>
                </a:solidFill>
              </a:rPr>
            </a:br>
            <a:r>
              <a:rPr lang="tr-TR" sz="2800" dirty="0" smtClean="0">
                <a:solidFill>
                  <a:schemeClr val="bg1"/>
                </a:solidFill>
              </a:rPr>
              <a:t/>
            </a:r>
            <a:br>
              <a:rPr lang="tr-TR" sz="2800" dirty="0" smtClean="0">
                <a:solidFill>
                  <a:schemeClr val="bg1"/>
                </a:solidFill>
              </a:rPr>
            </a:br>
            <a:r>
              <a:rPr lang="tr-TR" sz="2800" dirty="0" smtClean="0">
                <a:solidFill>
                  <a:schemeClr val="bg1"/>
                </a:solidFill>
              </a:rPr>
              <a:t/>
            </a:r>
            <a:br>
              <a:rPr lang="tr-TR" sz="2800" dirty="0" smtClean="0">
                <a:solidFill>
                  <a:schemeClr val="bg1"/>
                </a:solidFill>
              </a:rPr>
            </a:br>
            <a:r>
              <a:rPr lang="tr-TR" sz="2800" dirty="0" smtClean="0">
                <a:solidFill>
                  <a:schemeClr val="bg1"/>
                </a:solidFill>
              </a:rPr>
              <a:t/>
            </a:r>
            <a:br>
              <a:rPr lang="tr-TR" sz="2800" dirty="0" smtClean="0">
                <a:solidFill>
                  <a:schemeClr val="bg1"/>
                </a:solidFill>
              </a:rPr>
            </a:br>
            <a:r>
              <a:rPr lang="tr-TR" sz="2800" dirty="0" smtClean="0">
                <a:solidFill>
                  <a:schemeClr val="bg1"/>
                </a:solidFill>
              </a:rPr>
              <a:t>Miro-</a:t>
            </a:r>
            <a:r>
              <a:rPr lang="tr-TR" sz="2800" dirty="0">
                <a:solidFill>
                  <a:schemeClr val="bg1"/>
                </a:solidFill>
              </a:rPr>
              <a:t>(Gece Vakti Yollarını Salyangozların Fosforlu İzlerinden Yararlanarak Bulan İnsanlar,1940) </a:t>
            </a:r>
          </a:p>
        </p:txBody>
      </p:sp>
      <p:pic>
        <p:nvPicPr>
          <p:cNvPr id="184324" name="Picture 4" descr="1B5B2310"/>
          <p:cNvPicPr>
            <a:picLocks noGrp="1" noChangeAspect="1" noChangeArrowheads="1"/>
          </p:cNvPicPr>
          <p:nvPr>
            <p:ph idx="1"/>
          </p:nvPr>
        </p:nvPicPr>
        <p:blipFill>
          <a:blip r:embed="rId3" cstate="print"/>
          <a:stretch>
            <a:fillRect/>
          </a:stretch>
        </p:blipFill>
        <p:spPr>
          <a:xfrm>
            <a:off x="2133600" y="1676401"/>
            <a:ext cx="6019800" cy="4953000"/>
          </a:xfrm>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0" name="Rectangle 4"/>
          <p:cNvSpPr>
            <a:spLocks noGrp="1" noChangeArrowheads="1"/>
          </p:cNvSpPr>
          <p:nvPr>
            <p:ph type="title"/>
          </p:nvPr>
        </p:nvSpPr>
        <p:spPr>
          <a:xfrm>
            <a:off x="250825" y="0"/>
            <a:ext cx="8408988" cy="333375"/>
          </a:xfrm>
        </p:spPr>
        <p:txBody>
          <a:bodyPr>
            <a:normAutofit fontScale="90000"/>
          </a:bodyPr>
          <a:lstStyle/>
          <a:p>
            <a:r>
              <a:rPr lang="tr-TR" sz="2400"/>
              <a:t>Jean Arp(Amphora,1931)</a:t>
            </a:r>
          </a:p>
        </p:txBody>
      </p:sp>
      <p:pic>
        <p:nvPicPr>
          <p:cNvPr id="178182" name="Picture 6" descr="C5D7B58F"/>
          <p:cNvPicPr>
            <a:picLocks noGrp="1" noChangeAspect="1" noChangeArrowheads="1"/>
          </p:cNvPicPr>
          <p:nvPr>
            <p:ph type="clipArt" sz="half" idx="1"/>
          </p:nvPr>
        </p:nvPicPr>
        <p:blipFill>
          <a:blip r:embed="rId3"/>
          <a:srcRect l="15529" t="5219" r="34235" b="46620"/>
          <a:stretch>
            <a:fillRect/>
          </a:stretch>
        </p:blipFill>
        <p:spPr>
          <a:xfrm>
            <a:off x="179388" y="1066800"/>
            <a:ext cx="3924300" cy="5170488"/>
          </a:xfrm>
          <a:noFill/>
          <a:ln/>
        </p:spPr>
      </p:pic>
      <p:sp>
        <p:nvSpPr>
          <p:cNvPr id="178179" name="Rectangle 3"/>
          <p:cNvSpPr>
            <a:spLocks noGrp="1" noChangeArrowheads="1"/>
          </p:cNvSpPr>
          <p:nvPr>
            <p:ph type="body" sz="half" idx="2"/>
          </p:nvPr>
        </p:nvSpPr>
        <p:spPr>
          <a:xfrm>
            <a:off x="4211638" y="990600"/>
            <a:ext cx="4932362" cy="5638800"/>
          </a:xfrm>
        </p:spPr>
        <p:txBody>
          <a:bodyPr>
            <a:normAutofit/>
          </a:bodyPr>
          <a:lstStyle/>
          <a:p>
            <a:r>
              <a:rPr lang="tr-TR" sz="2400" dirty="0">
                <a:solidFill>
                  <a:schemeClr val="bg1"/>
                </a:solidFill>
              </a:rPr>
              <a:t>İki uç nokta arasında bir dizi olanak yer alıyordu. Bir uçta, en saf örnekleri Jean Arp’ın yapıtlarında görüldüğü gibi, ancak sezilebilen, ama tam olarak anlaşılamayan imgeler, özellikle de biyomorfik biçimler vardı. Bunlar resme bakanın bilinçdışını serbest çağrışımlarla harekete geçirerek düşgücünün, sonsuza uzanan bir irdeleme süreci içine girmesini sağlıyordu.</a:t>
            </a:r>
          </a:p>
          <a:p>
            <a:endParaRPr lang="tr-TR"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flipV="1">
            <a:off x="1066800" y="234950"/>
            <a:ext cx="7543800" cy="69850"/>
          </a:xfrm>
        </p:spPr>
        <p:txBody>
          <a:bodyPr>
            <a:normAutofit fontScale="90000"/>
          </a:bodyPr>
          <a:lstStyle/>
          <a:p>
            <a:endParaRPr lang="en-US" sz="4000"/>
          </a:p>
        </p:txBody>
      </p:sp>
      <p:sp>
        <p:nvSpPr>
          <p:cNvPr id="29699" name="Rectangle 3"/>
          <p:cNvSpPr>
            <a:spLocks noGrp="1" noChangeArrowheads="1"/>
          </p:cNvSpPr>
          <p:nvPr>
            <p:ph idx="1"/>
          </p:nvPr>
        </p:nvSpPr>
        <p:spPr>
          <a:xfrm>
            <a:off x="0" y="609600"/>
            <a:ext cx="9144000" cy="6248400"/>
          </a:xfrm>
        </p:spPr>
        <p:txBody>
          <a:bodyPr>
            <a:normAutofit/>
          </a:bodyPr>
          <a:lstStyle/>
          <a:p>
            <a:endParaRPr lang="tr-TR" sz="2400" dirty="0" smtClean="0">
              <a:solidFill>
                <a:schemeClr val="bg1"/>
              </a:solidFill>
            </a:endParaRPr>
          </a:p>
          <a:p>
            <a:r>
              <a:rPr lang="tr-TR" sz="2400" dirty="0" smtClean="0">
                <a:solidFill>
                  <a:schemeClr val="bg1"/>
                </a:solidFill>
              </a:rPr>
              <a:t>“</a:t>
            </a:r>
            <a:r>
              <a:rPr lang="tr-TR" sz="2400" dirty="0">
                <a:solidFill>
                  <a:schemeClr val="bg1"/>
                </a:solidFill>
              </a:rPr>
              <a:t>Organik”, “simgesel” ya da “mutlak sürrealizm” olarak anılan ve temelde otomatizm ilkesinden yola çıkan bu eğilimi en çok Ernst, Masson ve Miro uygulamıştı. Öteki uçta ise izleyici, ayrıntılarının tümünün inceden inceye tanımlanmış olmasına karşın, hiçbir usçu anlamı </a:t>
            </a:r>
            <a:r>
              <a:rPr lang="tr-TR" sz="2400" dirty="0" smtClean="0">
                <a:solidFill>
                  <a:schemeClr val="bg1"/>
                </a:solidFill>
              </a:rPr>
              <a:t>olmayan bir </a:t>
            </a:r>
            <a:r>
              <a:rPr lang="tr-TR" sz="2400" dirty="0">
                <a:solidFill>
                  <a:schemeClr val="bg1"/>
                </a:solidFill>
              </a:rPr>
              <a:t>dünya ile </a:t>
            </a:r>
            <a:r>
              <a:rPr lang="tr-TR" sz="2400" dirty="0" smtClean="0">
                <a:solidFill>
                  <a:schemeClr val="bg1"/>
                </a:solidFill>
              </a:rPr>
              <a:t>karşılaşıyordu. </a:t>
            </a:r>
            <a:r>
              <a:rPr lang="tr-TR" sz="2400" dirty="0">
                <a:solidFill>
                  <a:schemeClr val="bg1"/>
                </a:solidFill>
              </a:rPr>
              <a:t>Bu tür resimlerde, gerçekçi ve </a:t>
            </a:r>
            <a:r>
              <a:rPr lang="tr-TR" sz="2400" dirty="0" smtClean="0">
                <a:solidFill>
                  <a:schemeClr val="bg1"/>
                </a:solidFill>
              </a:rPr>
              <a:t>doğrucu bir yaklaşımla betimlenmiş, kolayca tanınan görüntüler kendi doğal çevrelerinden çıkarılıyor, usa ters düşen, şaşırtıcı, düşsel bir ortam içinde veriliyordur. </a:t>
            </a:r>
            <a:endParaRPr lang="tr-TR" sz="2400" dirty="0" smtClean="0">
              <a:solidFill>
                <a:schemeClr val="bg1"/>
              </a:solidFill>
            </a:endParaRPr>
          </a:p>
          <a:p>
            <a:r>
              <a:rPr lang="tr-TR" sz="2400" dirty="0">
                <a:solidFill>
                  <a:schemeClr val="bg1"/>
                </a:solidFill>
              </a:rPr>
              <a:t>Bu davranışa “</a:t>
            </a:r>
            <a:r>
              <a:rPr lang="tr-TR" sz="2400" dirty="0" err="1">
                <a:solidFill>
                  <a:schemeClr val="bg1"/>
                </a:solidFill>
              </a:rPr>
              <a:t>oneirizm</a:t>
            </a:r>
            <a:r>
              <a:rPr lang="tr-TR" sz="2400" dirty="0">
                <a:solidFill>
                  <a:schemeClr val="bg1"/>
                </a:solidFill>
              </a:rPr>
              <a:t>”, akımın bu koluna da “</a:t>
            </a:r>
            <a:r>
              <a:rPr lang="tr-TR" sz="2400" dirty="0" err="1">
                <a:solidFill>
                  <a:schemeClr val="bg1"/>
                </a:solidFill>
              </a:rPr>
              <a:t>veristik</a:t>
            </a:r>
            <a:r>
              <a:rPr lang="tr-TR" sz="2400" dirty="0">
                <a:solidFill>
                  <a:schemeClr val="bg1"/>
                </a:solidFill>
              </a:rPr>
              <a:t> sürrealizm” adı veriliyordu. Yapıtın izleyiciyi us ve mantıkdışının taşıdığı anlamı yakalamaya zorladığı </a:t>
            </a:r>
            <a:r>
              <a:rPr lang="tr-TR" sz="2400" dirty="0" err="1">
                <a:solidFill>
                  <a:schemeClr val="bg1"/>
                </a:solidFill>
              </a:rPr>
              <a:t>veristik</a:t>
            </a:r>
            <a:r>
              <a:rPr lang="tr-TR" sz="2400" dirty="0">
                <a:solidFill>
                  <a:schemeClr val="bg1"/>
                </a:solidFill>
              </a:rPr>
              <a:t> sürrealizmin en tipik örnekleri </a:t>
            </a:r>
            <a:r>
              <a:rPr lang="tr-TR" sz="2400" dirty="0" err="1">
                <a:solidFill>
                  <a:schemeClr val="bg1"/>
                </a:solidFill>
              </a:rPr>
              <a:t>René</a:t>
            </a:r>
            <a:r>
              <a:rPr lang="tr-TR" sz="2400" dirty="0">
                <a:solidFill>
                  <a:schemeClr val="bg1"/>
                </a:solidFill>
              </a:rPr>
              <a:t> </a:t>
            </a:r>
            <a:r>
              <a:rPr lang="tr-TR" sz="2400" dirty="0" err="1">
                <a:solidFill>
                  <a:schemeClr val="bg1"/>
                </a:solidFill>
              </a:rPr>
              <a:t>Magritte’in</a:t>
            </a:r>
            <a:r>
              <a:rPr lang="tr-TR" sz="2400" dirty="0">
                <a:solidFill>
                  <a:schemeClr val="bg1"/>
                </a:solidFill>
              </a:rPr>
              <a:t> resimleriydi. </a:t>
            </a:r>
            <a:r>
              <a:rPr lang="tr-TR" sz="2400" dirty="0" err="1">
                <a:solidFill>
                  <a:schemeClr val="bg1"/>
                </a:solidFill>
              </a:rPr>
              <a:t>Dali</a:t>
            </a:r>
            <a:r>
              <a:rPr lang="tr-TR" sz="2400" dirty="0">
                <a:solidFill>
                  <a:schemeClr val="bg1"/>
                </a:solidFill>
              </a:rPr>
              <a:t>, </a:t>
            </a:r>
            <a:r>
              <a:rPr lang="tr-TR" sz="2400" dirty="0" err="1">
                <a:solidFill>
                  <a:schemeClr val="bg1"/>
                </a:solidFill>
              </a:rPr>
              <a:t>Tanguy</a:t>
            </a:r>
            <a:r>
              <a:rPr lang="tr-TR" sz="2400" dirty="0">
                <a:solidFill>
                  <a:schemeClr val="bg1"/>
                </a:solidFill>
              </a:rPr>
              <a:t>, </a:t>
            </a:r>
            <a:r>
              <a:rPr lang="tr-TR" sz="2400" dirty="0" err="1">
                <a:solidFill>
                  <a:schemeClr val="bg1"/>
                </a:solidFill>
              </a:rPr>
              <a:t>Roy</a:t>
            </a:r>
            <a:r>
              <a:rPr lang="tr-TR" sz="2400" dirty="0">
                <a:solidFill>
                  <a:schemeClr val="bg1"/>
                </a:solidFill>
              </a:rPr>
              <a:t> ve </a:t>
            </a:r>
            <a:r>
              <a:rPr lang="tr-TR" sz="2400" dirty="0" err="1">
                <a:solidFill>
                  <a:schemeClr val="bg1"/>
                </a:solidFill>
              </a:rPr>
              <a:t>Delvaux</a:t>
            </a:r>
            <a:r>
              <a:rPr lang="tr-TR" sz="2400" dirty="0">
                <a:solidFill>
                  <a:schemeClr val="bg1"/>
                </a:solidFill>
              </a:rPr>
              <a:t> da buna benzer, ama daha karmaşık, garip, yabansı dünyalar betimlediler.</a:t>
            </a:r>
          </a:p>
          <a:p>
            <a:endParaRPr lang="tr-TR" sz="2400"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ChangeArrowheads="1"/>
          </p:cNvSpPr>
          <p:nvPr>
            <p:ph type="title"/>
          </p:nvPr>
        </p:nvSpPr>
        <p:spPr>
          <a:xfrm>
            <a:off x="1066800" y="304800"/>
            <a:ext cx="7543800" cy="603250"/>
          </a:xfrm>
        </p:spPr>
        <p:txBody>
          <a:bodyPr/>
          <a:lstStyle/>
          <a:p>
            <a:r>
              <a:rPr lang="tr-TR" sz="3200" dirty="0">
                <a:solidFill>
                  <a:schemeClr val="bg1"/>
                </a:solidFill>
              </a:rPr>
              <a:t>Andre Masson(İsimsiz)</a:t>
            </a:r>
          </a:p>
        </p:txBody>
      </p:sp>
      <p:pic>
        <p:nvPicPr>
          <p:cNvPr id="187396" name="Picture 4" descr="C42F4697"/>
          <p:cNvPicPr>
            <a:picLocks noGrp="1" noChangeAspect="1" noChangeArrowheads="1"/>
          </p:cNvPicPr>
          <p:nvPr>
            <p:ph idx="1"/>
          </p:nvPr>
        </p:nvPicPr>
        <p:blipFill>
          <a:blip r:embed="rId3" cstate="print"/>
          <a:stretch>
            <a:fillRect/>
          </a:stretch>
        </p:blipFill>
        <p:spPr>
          <a:xfrm>
            <a:off x="1905000" y="1143000"/>
            <a:ext cx="5638800" cy="5410199"/>
          </a:xfrm>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Rectangle 4"/>
          <p:cNvSpPr>
            <a:spLocks noGrp="1" noChangeArrowheads="1"/>
          </p:cNvSpPr>
          <p:nvPr>
            <p:ph type="title"/>
          </p:nvPr>
        </p:nvSpPr>
        <p:spPr>
          <a:xfrm>
            <a:off x="1066800" y="304800"/>
            <a:ext cx="7543800" cy="747713"/>
          </a:xfrm>
        </p:spPr>
        <p:txBody>
          <a:bodyPr/>
          <a:lstStyle/>
          <a:p>
            <a:r>
              <a:rPr lang="tr-TR" sz="3200" dirty="0">
                <a:solidFill>
                  <a:schemeClr val="bg1"/>
                </a:solidFill>
              </a:rPr>
              <a:t>Max Ernst(Two Sisters)</a:t>
            </a:r>
          </a:p>
        </p:txBody>
      </p:sp>
      <p:graphicFrame>
        <p:nvGraphicFramePr>
          <p:cNvPr id="189443" name="Object 3"/>
          <p:cNvGraphicFramePr>
            <a:graphicFrameLocks noGrp="1" noChangeAspect="1"/>
          </p:cNvGraphicFramePr>
          <p:nvPr>
            <p:ph idx="1"/>
          </p:nvPr>
        </p:nvGraphicFramePr>
        <p:xfrm>
          <a:off x="2443163" y="1219200"/>
          <a:ext cx="4111625" cy="5410200"/>
        </p:xfrm>
        <a:graphic>
          <a:graphicData uri="http://schemas.openxmlformats.org/presentationml/2006/ole">
            <mc:AlternateContent xmlns:mc="http://schemas.openxmlformats.org/markup-compatibility/2006">
              <mc:Choice xmlns:v="urn:schemas-microsoft-com:vml" Requires="v">
                <p:oleObj spid="_x0000_s1029" name="Photo Editor Fotoğrafı" r:id="rId4" imgW="3333333" imgH="4648849" progId="">
                  <p:embed/>
                </p:oleObj>
              </mc:Choice>
              <mc:Fallback>
                <p:oleObj name="Photo Editor Fotoğrafı" r:id="rId4" imgW="3333333" imgH="4648849"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3163" y="1219200"/>
                        <a:ext cx="4111625" cy="541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5"/>
          <p:cNvSpPr>
            <a:spLocks noGrp="1" noChangeArrowheads="1"/>
          </p:cNvSpPr>
          <p:nvPr>
            <p:ph type="title"/>
          </p:nvPr>
        </p:nvSpPr>
        <p:spPr>
          <a:xfrm>
            <a:off x="1066800" y="304800"/>
            <a:ext cx="7543800" cy="676275"/>
          </a:xfrm>
        </p:spPr>
        <p:txBody>
          <a:bodyPr/>
          <a:lstStyle/>
          <a:p>
            <a:r>
              <a:rPr lang="tr-TR" sz="2800" dirty="0">
                <a:solidFill>
                  <a:schemeClr val="bg1"/>
                </a:solidFill>
              </a:rPr>
              <a:t>Rene Magritte(Kutup Işını,1927)</a:t>
            </a:r>
          </a:p>
        </p:txBody>
      </p:sp>
      <p:pic>
        <p:nvPicPr>
          <p:cNvPr id="195588" name="Picture 4" descr="B811A3A"/>
          <p:cNvPicPr>
            <a:picLocks noGrp="1" noChangeAspect="1" noChangeArrowheads="1"/>
          </p:cNvPicPr>
          <p:nvPr>
            <p:ph idx="1"/>
          </p:nvPr>
        </p:nvPicPr>
        <p:blipFill>
          <a:blip r:embed="rId3"/>
          <a:srcRect l="52705" t="51068" r="12589" b="13943"/>
          <a:stretch>
            <a:fillRect/>
          </a:stretch>
        </p:blipFill>
        <p:spPr>
          <a:xfrm>
            <a:off x="1835150" y="1196975"/>
            <a:ext cx="4968875" cy="5356225"/>
          </a:xfrm>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1" name="Rectangle 5"/>
          <p:cNvSpPr>
            <a:spLocks noGrp="1" noChangeArrowheads="1"/>
          </p:cNvSpPr>
          <p:nvPr>
            <p:ph type="title"/>
          </p:nvPr>
        </p:nvSpPr>
        <p:spPr>
          <a:xfrm>
            <a:off x="1066800" y="304800"/>
            <a:ext cx="7543800" cy="676275"/>
          </a:xfrm>
        </p:spPr>
        <p:txBody>
          <a:bodyPr>
            <a:normAutofit fontScale="90000"/>
          </a:bodyPr>
          <a:lstStyle/>
          <a:p>
            <a:r>
              <a:rPr lang="tr-TR" sz="2800" dirty="0"/>
              <a:t>          </a:t>
            </a:r>
            <a:r>
              <a:rPr lang="tr-TR" sz="2800" dirty="0">
                <a:solidFill>
                  <a:schemeClr val="bg1"/>
                </a:solidFill>
              </a:rPr>
              <a:t>Yves Tanguy İsimsiz-1927</a:t>
            </a:r>
            <a:r>
              <a:rPr lang="tr-TR" sz="2800" dirty="0"/>
              <a:t/>
            </a:r>
            <a:br>
              <a:rPr lang="tr-TR" sz="2800" dirty="0"/>
            </a:br>
            <a:endParaRPr lang="tr-TR" sz="2800" dirty="0"/>
          </a:p>
        </p:txBody>
      </p:sp>
      <p:pic>
        <p:nvPicPr>
          <p:cNvPr id="198660" name="Picture 4" descr="CE0F1784"/>
          <p:cNvPicPr>
            <a:picLocks noGrp="1" noChangeAspect="1" noChangeArrowheads="1"/>
          </p:cNvPicPr>
          <p:nvPr>
            <p:ph idx="1"/>
          </p:nvPr>
        </p:nvPicPr>
        <p:blipFill>
          <a:blip r:embed="rId3"/>
          <a:srcRect l="21059" t="14629" r="40471" b="49443"/>
          <a:stretch>
            <a:fillRect/>
          </a:stretch>
        </p:blipFill>
        <p:spPr>
          <a:xfrm>
            <a:off x="1763713" y="981075"/>
            <a:ext cx="5472112" cy="5495925"/>
          </a:xfrm>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3" name="Rectangle 5"/>
          <p:cNvSpPr>
            <a:spLocks noGrp="1" noChangeArrowheads="1"/>
          </p:cNvSpPr>
          <p:nvPr>
            <p:ph type="title"/>
          </p:nvPr>
        </p:nvSpPr>
        <p:spPr>
          <a:xfrm>
            <a:off x="1066800" y="304800"/>
            <a:ext cx="7543800" cy="603250"/>
          </a:xfrm>
        </p:spPr>
        <p:txBody>
          <a:bodyPr/>
          <a:lstStyle/>
          <a:p>
            <a:r>
              <a:rPr lang="tr-TR" sz="2400" dirty="0">
                <a:solidFill>
                  <a:schemeClr val="bg1"/>
                </a:solidFill>
              </a:rPr>
              <a:t>Pierre Roy(Bir Yel Değirmenini Ziyaret, 1933)      </a:t>
            </a:r>
          </a:p>
        </p:txBody>
      </p:sp>
      <p:pic>
        <p:nvPicPr>
          <p:cNvPr id="201732" name="Picture 4" descr="AE5CEFEC"/>
          <p:cNvPicPr>
            <a:picLocks noGrp="1" noChangeAspect="1" noChangeArrowheads="1"/>
          </p:cNvPicPr>
          <p:nvPr>
            <p:ph idx="1"/>
          </p:nvPr>
        </p:nvPicPr>
        <p:blipFill>
          <a:blip r:embed="rId3" cstate="print"/>
          <a:stretch>
            <a:fillRect/>
          </a:stretch>
        </p:blipFill>
        <p:spPr>
          <a:xfrm>
            <a:off x="1676400" y="1524000"/>
            <a:ext cx="5715000" cy="4952999"/>
          </a:xfrm>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idx="1"/>
          </p:nvPr>
        </p:nvSpPr>
        <p:spPr>
          <a:xfrm>
            <a:off x="457200" y="685801"/>
            <a:ext cx="8153400" cy="5410200"/>
          </a:xfrm>
        </p:spPr>
        <p:txBody>
          <a:bodyPr/>
          <a:lstStyle/>
          <a:p>
            <a:r>
              <a:rPr lang="tr-TR" sz="2400" dirty="0">
                <a:solidFill>
                  <a:schemeClr val="bg1"/>
                </a:solidFill>
              </a:rPr>
              <a:t>Plastik sanatları,edebiyatı,sinemayı ve tiyatroyu aynı ölçüde etkilemiş bulunan ve zamanımızda da büyük ölçüde bu etkilerini koruyan sürrealizm 1922 yılında Fransız yazar Andre Breton’un yayınladığı ilk manifesto ile fikir ve sanat dünyasına tanıtılmıştır</a:t>
            </a:r>
            <a:r>
              <a:rPr lang="tr-TR" sz="2400" dirty="0" smtClean="0">
                <a:solidFill>
                  <a:schemeClr val="bg1"/>
                </a:solidFill>
              </a:rPr>
              <a:t>.</a:t>
            </a:r>
          </a:p>
          <a:p>
            <a:r>
              <a:rPr lang="tr-TR" sz="2400" dirty="0">
                <a:solidFill>
                  <a:schemeClr val="bg1"/>
                </a:solidFill>
              </a:rPr>
              <a:t>“Gerçeküstücülük” sözcüğünü, ilk kez 1917’lerde “</a:t>
            </a:r>
            <a:r>
              <a:rPr lang="tr-TR" sz="2400" dirty="0" err="1">
                <a:solidFill>
                  <a:schemeClr val="bg1"/>
                </a:solidFill>
              </a:rPr>
              <a:t>les</a:t>
            </a:r>
            <a:r>
              <a:rPr lang="tr-TR" sz="2400" dirty="0">
                <a:solidFill>
                  <a:schemeClr val="bg1"/>
                </a:solidFill>
              </a:rPr>
              <a:t> </a:t>
            </a:r>
            <a:r>
              <a:rPr lang="tr-TR" sz="2400" dirty="0" err="1">
                <a:solidFill>
                  <a:schemeClr val="bg1"/>
                </a:solidFill>
              </a:rPr>
              <a:t>Mamalles</a:t>
            </a:r>
            <a:r>
              <a:rPr lang="tr-TR" sz="2400" dirty="0">
                <a:solidFill>
                  <a:schemeClr val="bg1"/>
                </a:solidFill>
              </a:rPr>
              <a:t> </a:t>
            </a:r>
            <a:r>
              <a:rPr lang="tr-TR" sz="2400" dirty="0" err="1">
                <a:solidFill>
                  <a:schemeClr val="bg1"/>
                </a:solidFill>
              </a:rPr>
              <a:t>Tiresias</a:t>
            </a:r>
            <a:r>
              <a:rPr lang="tr-TR" sz="2400" dirty="0">
                <a:solidFill>
                  <a:schemeClr val="bg1"/>
                </a:solidFill>
              </a:rPr>
              <a:t>” adlı dramını vurgulamak için “alaylı bir anlamda” </a:t>
            </a:r>
            <a:r>
              <a:rPr lang="tr-TR" sz="2400" dirty="0" err="1">
                <a:solidFill>
                  <a:schemeClr val="bg1"/>
                </a:solidFill>
              </a:rPr>
              <a:t>Apollinaire</a:t>
            </a:r>
            <a:r>
              <a:rPr lang="tr-TR" sz="2400" dirty="0">
                <a:solidFill>
                  <a:schemeClr val="bg1"/>
                </a:solidFill>
              </a:rPr>
              <a:t> kullanmış, sonradan Fransa’ da, başta resim ve şiir olmak üzere bir sanat ve düşünce akımının adı olmuştur. </a:t>
            </a:r>
          </a:p>
          <a:p>
            <a:endParaRPr lang="tr-TR" sz="2400" dirty="0">
              <a:solidFill>
                <a:schemeClr val="bg1"/>
              </a:solidFill>
            </a:endParaRPr>
          </a:p>
          <a:p>
            <a:pPr>
              <a:lnSpc>
                <a:spcPct val="150000"/>
              </a:lnSpc>
            </a:pPr>
            <a:endParaRPr lang="tr-TR"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5" name="Rectangle 5"/>
          <p:cNvSpPr>
            <a:spLocks noGrp="1" noChangeArrowheads="1"/>
          </p:cNvSpPr>
          <p:nvPr>
            <p:ph type="title"/>
          </p:nvPr>
        </p:nvSpPr>
        <p:spPr>
          <a:xfrm>
            <a:off x="1066800" y="304800"/>
            <a:ext cx="7543800" cy="603250"/>
          </a:xfrm>
        </p:spPr>
        <p:txBody>
          <a:bodyPr/>
          <a:lstStyle/>
          <a:p>
            <a:r>
              <a:rPr lang="tr-TR" sz="2800" dirty="0">
                <a:solidFill>
                  <a:schemeClr val="bg1"/>
                </a:solidFill>
              </a:rPr>
              <a:t>             Paul Delvaux(Vigil,1940)</a:t>
            </a:r>
          </a:p>
        </p:txBody>
      </p:sp>
      <p:pic>
        <p:nvPicPr>
          <p:cNvPr id="204804" name="Picture 4" descr="DF5FADEA"/>
          <p:cNvPicPr>
            <a:picLocks noGrp="1" noChangeAspect="1" noChangeArrowheads="1"/>
          </p:cNvPicPr>
          <p:nvPr>
            <p:ph idx="1"/>
          </p:nvPr>
        </p:nvPicPr>
        <p:blipFill>
          <a:blip r:embed="rId3" cstate="print"/>
          <a:stretch>
            <a:fillRect/>
          </a:stretch>
        </p:blipFill>
        <p:spPr>
          <a:xfrm>
            <a:off x="1676400" y="1371600"/>
            <a:ext cx="5943600" cy="5105399"/>
          </a:xfrm>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30" name="Rectangle 6"/>
          <p:cNvSpPr>
            <a:spLocks noGrp="1" noChangeArrowheads="1"/>
          </p:cNvSpPr>
          <p:nvPr>
            <p:ph type="title"/>
          </p:nvPr>
        </p:nvSpPr>
        <p:spPr>
          <a:xfrm>
            <a:off x="1066800" y="304800"/>
            <a:ext cx="7543800" cy="685800"/>
          </a:xfrm>
        </p:spPr>
        <p:txBody>
          <a:bodyPr>
            <a:normAutofit/>
          </a:bodyPr>
          <a:lstStyle/>
          <a:p>
            <a:r>
              <a:rPr lang="tr-TR" sz="3200" dirty="0">
                <a:solidFill>
                  <a:schemeClr val="bg1"/>
                </a:solidFill>
              </a:rPr>
              <a:t>           Max Ernst-Çift (1924)</a:t>
            </a:r>
          </a:p>
        </p:txBody>
      </p:sp>
      <p:pic>
        <p:nvPicPr>
          <p:cNvPr id="180229" name="Picture 5" descr="C357C6C0"/>
          <p:cNvPicPr>
            <a:picLocks noGrp="1" noChangeAspect="1" noChangeArrowheads="1"/>
          </p:cNvPicPr>
          <p:nvPr>
            <p:ph idx="1"/>
          </p:nvPr>
        </p:nvPicPr>
        <p:blipFill>
          <a:blip r:embed="rId3" cstate="print"/>
          <a:stretch>
            <a:fillRect/>
          </a:stretch>
        </p:blipFill>
        <p:spPr>
          <a:xfrm>
            <a:off x="1524000" y="1066800"/>
            <a:ext cx="5867400" cy="5410200"/>
          </a:xfrm>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flipV="1">
            <a:off x="1066800" y="234950"/>
            <a:ext cx="7543800" cy="69850"/>
          </a:xfrm>
        </p:spPr>
        <p:txBody>
          <a:bodyPr>
            <a:normAutofit fontScale="90000"/>
          </a:bodyPr>
          <a:lstStyle/>
          <a:p>
            <a:endParaRPr lang="en-US" sz="4000"/>
          </a:p>
        </p:txBody>
      </p:sp>
      <p:sp>
        <p:nvSpPr>
          <p:cNvPr id="33795" name="Rectangle 3"/>
          <p:cNvSpPr>
            <a:spLocks noGrp="1" noChangeArrowheads="1"/>
          </p:cNvSpPr>
          <p:nvPr>
            <p:ph idx="1"/>
          </p:nvPr>
        </p:nvSpPr>
        <p:spPr>
          <a:xfrm>
            <a:off x="179388" y="685800"/>
            <a:ext cx="8964612" cy="6172200"/>
          </a:xfrm>
        </p:spPr>
        <p:txBody>
          <a:bodyPr>
            <a:normAutofit/>
          </a:bodyPr>
          <a:lstStyle/>
          <a:p>
            <a:r>
              <a:rPr lang="tr-TR" sz="2400" dirty="0">
                <a:solidFill>
                  <a:schemeClr val="bg1"/>
                </a:solidFill>
              </a:rPr>
              <a:t>Sinema, başından beri sürrealistlere çekici gelen bir alandı. 1928’de Germaine Dulac, genel olarak sürrealist sinemanın ilk filmi kabul edilen La Coquille et le Clergyman’i çekti. Bununla birlikte sinemada sürrealizmin en önemli temsilcisi Luis Bunuel, </a:t>
            </a:r>
            <a:r>
              <a:rPr lang="tr-TR" sz="2400" dirty="0" smtClean="0">
                <a:solidFill>
                  <a:schemeClr val="bg1"/>
                </a:solidFill>
              </a:rPr>
              <a:t>baş yapıtları </a:t>
            </a:r>
            <a:r>
              <a:rPr lang="tr-TR" sz="2400" dirty="0">
                <a:solidFill>
                  <a:schemeClr val="bg1"/>
                </a:solidFill>
              </a:rPr>
              <a:t>da gene onun iki filmi, senaryolarını Dali ile birlikte yazdığı Un chien andalou (1928; Bir Endülüs Köpeği) ve L’Age d’or’du (1930; Altın Çağ). </a:t>
            </a:r>
            <a:endParaRPr lang="tr-TR" sz="2400" dirty="0" smtClean="0">
              <a:solidFill>
                <a:schemeClr val="bg1"/>
              </a:solidFill>
            </a:endParaRPr>
          </a:p>
          <a:p>
            <a:r>
              <a:rPr lang="tr-TR" sz="2400" dirty="0">
                <a:solidFill>
                  <a:schemeClr val="bg1"/>
                </a:solidFill>
              </a:rPr>
              <a:t>Öteki sürrealist sinemacılar arasında Man Ray ve </a:t>
            </a:r>
            <a:r>
              <a:rPr lang="tr-TR" sz="2400" dirty="0" err="1">
                <a:solidFill>
                  <a:schemeClr val="bg1"/>
                </a:solidFill>
              </a:rPr>
              <a:t>Jacques</a:t>
            </a:r>
            <a:r>
              <a:rPr lang="tr-TR" sz="2400" dirty="0">
                <a:solidFill>
                  <a:schemeClr val="bg1"/>
                </a:solidFill>
              </a:rPr>
              <a:t> </a:t>
            </a:r>
            <a:r>
              <a:rPr lang="tr-TR" sz="2400" dirty="0" err="1">
                <a:solidFill>
                  <a:schemeClr val="bg1"/>
                </a:solidFill>
              </a:rPr>
              <a:t>Brunius</a:t>
            </a:r>
            <a:r>
              <a:rPr lang="tr-TR" sz="2400" dirty="0">
                <a:solidFill>
                  <a:schemeClr val="bg1"/>
                </a:solidFill>
              </a:rPr>
              <a:t> gibi adlar yer alıyordu. Bunun dışında, </a:t>
            </a:r>
            <a:r>
              <a:rPr lang="tr-TR" sz="2400" dirty="0" err="1">
                <a:solidFill>
                  <a:schemeClr val="bg1"/>
                </a:solidFill>
              </a:rPr>
              <a:t>Marx</a:t>
            </a:r>
            <a:r>
              <a:rPr lang="tr-TR" sz="2400" dirty="0">
                <a:solidFill>
                  <a:schemeClr val="bg1"/>
                </a:solidFill>
              </a:rPr>
              <a:t> </a:t>
            </a:r>
            <a:r>
              <a:rPr lang="tr-TR" sz="2400" dirty="0" err="1">
                <a:solidFill>
                  <a:schemeClr val="bg1"/>
                </a:solidFill>
              </a:rPr>
              <a:t>Kardeşler’in</a:t>
            </a:r>
            <a:r>
              <a:rPr lang="tr-TR" sz="2400" dirty="0">
                <a:solidFill>
                  <a:schemeClr val="bg1"/>
                </a:solidFill>
              </a:rPr>
              <a:t> komedileriyle </a:t>
            </a:r>
            <a:r>
              <a:rPr lang="tr-TR" sz="2400" dirty="0" err="1">
                <a:solidFill>
                  <a:schemeClr val="bg1"/>
                </a:solidFill>
              </a:rPr>
              <a:t>Alfred</a:t>
            </a:r>
            <a:r>
              <a:rPr lang="tr-TR" sz="2400" dirty="0">
                <a:solidFill>
                  <a:schemeClr val="bg1"/>
                </a:solidFill>
              </a:rPr>
              <a:t> </a:t>
            </a:r>
            <a:r>
              <a:rPr lang="tr-TR" sz="2400" dirty="0" err="1">
                <a:solidFill>
                  <a:schemeClr val="bg1"/>
                </a:solidFill>
              </a:rPr>
              <a:t>Hitchcock’un</a:t>
            </a:r>
            <a:r>
              <a:rPr lang="tr-TR" sz="2400" dirty="0">
                <a:solidFill>
                  <a:schemeClr val="bg1"/>
                </a:solidFill>
              </a:rPr>
              <a:t> bazı yapıtları gibi birçok filmde sürrealist etkiler görülüyordu. Türk sinemasında da başta Metin Erksan olmak üzere bazı yönetmenler yapıtlarında sürrealist öğelere yer verdiler.</a:t>
            </a:r>
          </a:p>
          <a:p>
            <a:endParaRPr lang="tr-TR" sz="2400" dirty="0">
              <a:solidFill>
                <a:schemeClr val="bg1"/>
              </a:solidFill>
            </a:endParaRPr>
          </a:p>
          <a:p>
            <a:endParaRPr lang="tr-TR" sz="2400"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p:txBody>
          <a:bodyPr/>
          <a:lstStyle/>
          <a:p>
            <a:r>
              <a:rPr lang="tr-TR" dirty="0">
                <a:solidFill>
                  <a:schemeClr val="bg1"/>
                </a:solidFill>
                <a:latin typeface="Tiranti Solid LET" pitchFamily="2" charset="0"/>
              </a:rPr>
              <a:t>Salvador Dali</a:t>
            </a:r>
          </a:p>
        </p:txBody>
      </p:sp>
      <p:pic>
        <p:nvPicPr>
          <p:cNvPr id="37895" name="Picture 7" descr="451px-Salvador_Dali_NYWTS"/>
          <p:cNvPicPr>
            <a:picLocks noGrp="1" noChangeAspect="1" noChangeArrowheads="1"/>
          </p:cNvPicPr>
          <p:nvPr>
            <p:ph type="clipArt" sz="half" idx="1"/>
          </p:nvPr>
        </p:nvPicPr>
        <p:blipFill>
          <a:blip r:embed="rId3"/>
          <a:srcRect/>
          <a:stretch>
            <a:fillRect/>
          </a:stretch>
        </p:blipFill>
        <p:spPr>
          <a:xfrm>
            <a:off x="1341438" y="1989138"/>
            <a:ext cx="3098800" cy="4114800"/>
          </a:xfrm>
        </p:spPr>
      </p:pic>
      <p:sp>
        <p:nvSpPr>
          <p:cNvPr id="37894" name="Rectangle 6"/>
          <p:cNvSpPr>
            <a:spLocks noGrp="1" noChangeArrowheads="1"/>
          </p:cNvSpPr>
          <p:nvPr>
            <p:ph type="body" sz="half" idx="2"/>
          </p:nvPr>
        </p:nvSpPr>
        <p:spPr/>
        <p:txBody>
          <a:bodyPr>
            <a:normAutofit/>
          </a:bodyPr>
          <a:lstStyle/>
          <a:p>
            <a:endParaRPr lang="tr-TR" sz="2400" dirty="0" smtClean="0">
              <a:solidFill>
                <a:schemeClr val="bg1"/>
              </a:solidFill>
            </a:endParaRPr>
          </a:p>
          <a:p>
            <a:r>
              <a:rPr lang="tr-TR" sz="2400" dirty="0" smtClean="0">
                <a:solidFill>
                  <a:schemeClr val="bg1"/>
                </a:solidFill>
              </a:rPr>
              <a:t>“</a:t>
            </a:r>
            <a:r>
              <a:rPr lang="tr-TR" sz="2400" dirty="0">
                <a:solidFill>
                  <a:schemeClr val="bg1"/>
                </a:solidFill>
              </a:rPr>
              <a:t>Her sabah uyandığımda büyük bir şenlik yaşarım: Salvador Dali olduğum için” diyordu ün ve altına düşkün Katalan ressam Dali.</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title"/>
          </p:nvPr>
        </p:nvSpPr>
        <p:spPr>
          <a:xfrm flipV="1">
            <a:off x="1042988" y="0"/>
            <a:ext cx="7543800" cy="188913"/>
          </a:xfrm>
        </p:spPr>
        <p:txBody>
          <a:bodyPr>
            <a:normAutofit fontScale="90000"/>
          </a:bodyPr>
          <a:lstStyle/>
          <a:p>
            <a:endParaRPr lang="en-US" sz="4000"/>
          </a:p>
        </p:txBody>
      </p:sp>
      <p:pic>
        <p:nvPicPr>
          <p:cNvPr id="40968" name="Picture 8" descr="Dali_Self-portrait"/>
          <p:cNvPicPr>
            <a:picLocks noGrp="1" noChangeAspect="1" noChangeArrowheads="1"/>
          </p:cNvPicPr>
          <p:nvPr>
            <p:ph type="clipArt" sz="half" idx="1"/>
          </p:nvPr>
        </p:nvPicPr>
        <p:blipFill>
          <a:blip r:embed="rId3"/>
          <a:srcRect/>
          <a:stretch>
            <a:fillRect/>
          </a:stretch>
        </p:blipFill>
        <p:spPr>
          <a:xfrm>
            <a:off x="609600" y="838200"/>
            <a:ext cx="4248150" cy="5757863"/>
          </a:xfrm>
        </p:spPr>
      </p:pic>
      <p:sp>
        <p:nvSpPr>
          <p:cNvPr id="40966" name="Rectangle 6"/>
          <p:cNvSpPr>
            <a:spLocks noGrp="1" noChangeArrowheads="1"/>
          </p:cNvSpPr>
          <p:nvPr>
            <p:ph type="body" sz="half" idx="2"/>
          </p:nvPr>
        </p:nvSpPr>
        <p:spPr>
          <a:xfrm>
            <a:off x="4914900" y="914400"/>
            <a:ext cx="3695700" cy="5610225"/>
          </a:xfrm>
        </p:spPr>
        <p:txBody>
          <a:bodyPr>
            <a:normAutofit/>
          </a:bodyPr>
          <a:lstStyle/>
          <a:p>
            <a:endParaRPr lang="tr-TR" sz="2400" dirty="0" smtClean="0">
              <a:solidFill>
                <a:schemeClr val="bg1"/>
              </a:solidFill>
            </a:endParaRPr>
          </a:p>
          <a:p>
            <a:endParaRPr lang="tr-TR" sz="2400" dirty="0">
              <a:solidFill>
                <a:schemeClr val="bg1"/>
              </a:solidFill>
            </a:endParaRPr>
          </a:p>
          <a:p>
            <a:r>
              <a:rPr lang="tr-TR" sz="2400" dirty="0" smtClean="0">
                <a:solidFill>
                  <a:schemeClr val="bg1"/>
                </a:solidFill>
              </a:rPr>
              <a:t>Yaşamı </a:t>
            </a:r>
            <a:r>
              <a:rPr lang="tr-TR" sz="2400" dirty="0">
                <a:solidFill>
                  <a:schemeClr val="bg1"/>
                </a:solidFill>
              </a:rPr>
              <a:t>boyunca çok resim yaptı, çok da konuştu</a:t>
            </a:r>
            <a:r>
              <a:rPr lang="tr-TR" sz="2400" dirty="0" smtClean="0">
                <a:solidFill>
                  <a:schemeClr val="bg1"/>
                </a:solidFill>
              </a:rPr>
              <a:t>. En </a:t>
            </a:r>
            <a:r>
              <a:rPr lang="tr-TR" sz="2400" dirty="0">
                <a:solidFill>
                  <a:schemeClr val="bg1"/>
                </a:solidFill>
              </a:rPr>
              <a:t>sevdiği </a:t>
            </a:r>
            <a:r>
              <a:rPr lang="tr-TR" sz="2400" dirty="0" smtClean="0">
                <a:solidFill>
                  <a:schemeClr val="bg1"/>
                </a:solidFill>
              </a:rPr>
              <a:t>konuşma konularından </a:t>
            </a:r>
            <a:r>
              <a:rPr lang="tr-TR" sz="2400" dirty="0">
                <a:solidFill>
                  <a:schemeClr val="bg1"/>
                </a:solidFill>
              </a:rPr>
              <a:t>biri nasıl dahi olunacağıydı</a:t>
            </a:r>
            <a:r>
              <a:rPr lang="tr-TR" sz="2400" dirty="0" smtClean="0">
                <a:solidFill>
                  <a:schemeClr val="bg1"/>
                </a:solidFill>
              </a:rPr>
              <a:t>. Reçetesi şöyleydi: “Artık </a:t>
            </a:r>
            <a:r>
              <a:rPr lang="tr-TR" sz="2400" dirty="0">
                <a:solidFill>
                  <a:schemeClr val="bg1"/>
                </a:solidFill>
              </a:rPr>
              <a:t>gerçeği kavradın</a:t>
            </a:r>
            <a:r>
              <a:rPr lang="tr-TR" sz="2400" dirty="0" smtClean="0">
                <a:solidFill>
                  <a:schemeClr val="bg1"/>
                </a:solidFill>
              </a:rPr>
              <a:t>, Salvador; dahi </a:t>
            </a:r>
            <a:r>
              <a:rPr lang="tr-TR" sz="2400" dirty="0">
                <a:solidFill>
                  <a:schemeClr val="bg1"/>
                </a:solidFill>
              </a:rPr>
              <a:t>gibi davranırsan dahi olursun.”</a:t>
            </a:r>
          </a:p>
        </p:txBody>
      </p:sp>
      <p:sp>
        <p:nvSpPr>
          <p:cNvPr id="40967" name="Rectangle 7"/>
          <p:cNvSpPr>
            <a:spLocks noChangeArrowheads="1"/>
          </p:cNvSpPr>
          <p:nvPr/>
        </p:nvSpPr>
        <p:spPr bwMode="auto">
          <a:xfrm>
            <a:off x="1042988" y="1989138"/>
            <a:ext cx="3695700" cy="4114800"/>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Char char="n"/>
            </a:pPr>
            <a:endParaRPr lang="en-US" sz="2400" b="0">
              <a:solidFill>
                <a:schemeClr val="tx1"/>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Grp="1" noChangeArrowheads="1"/>
          </p:cNvSpPr>
          <p:nvPr>
            <p:ph type="title"/>
          </p:nvPr>
        </p:nvSpPr>
        <p:spPr>
          <a:xfrm>
            <a:off x="1066800" y="304800"/>
            <a:ext cx="7543800" cy="100013"/>
          </a:xfrm>
        </p:spPr>
        <p:txBody>
          <a:bodyPr>
            <a:normAutofit fontScale="90000"/>
          </a:bodyPr>
          <a:lstStyle/>
          <a:p>
            <a:endParaRPr lang="en-US" sz="4000"/>
          </a:p>
        </p:txBody>
      </p:sp>
      <p:pic>
        <p:nvPicPr>
          <p:cNvPr id="99336" name="Picture 8" descr="971A25BE"/>
          <p:cNvPicPr>
            <a:picLocks noGrp="1" noChangeAspect="1" noChangeArrowheads="1"/>
          </p:cNvPicPr>
          <p:nvPr>
            <p:ph type="clipArt" sz="half" idx="1"/>
          </p:nvPr>
        </p:nvPicPr>
        <p:blipFill>
          <a:blip r:embed="rId3"/>
          <a:srcRect l="17609" t="14047" r="14607" b="17636"/>
          <a:stretch>
            <a:fillRect/>
          </a:stretch>
        </p:blipFill>
        <p:spPr>
          <a:xfrm>
            <a:off x="2078831" y="972344"/>
            <a:ext cx="3690938" cy="5334000"/>
          </a:xfrm>
          <a:noFill/>
          <a:ln/>
        </p:spPr>
      </p:pic>
      <p:sp>
        <p:nvSpPr>
          <p:cNvPr id="99334" name="Rectangle 6"/>
          <p:cNvSpPr>
            <a:spLocks noGrp="1" noChangeArrowheads="1"/>
          </p:cNvSpPr>
          <p:nvPr>
            <p:ph type="body" sz="half" idx="2"/>
          </p:nvPr>
        </p:nvSpPr>
        <p:spPr>
          <a:xfrm>
            <a:off x="3924300" y="609600"/>
            <a:ext cx="4968875" cy="6059488"/>
          </a:xfrm>
        </p:spPr>
        <p:txBody>
          <a:bodyPr>
            <a:normAutofit/>
          </a:bodyPr>
          <a:lstStyle/>
          <a:p>
            <a:pPr>
              <a:lnSpc>
                <a:spcPct val="150000"/>
              </a:lnSpc>
            </a:pPr>
            <a:endParaRPr lang="tr-TR" sz="2400" dirty="0"/>
          </a:p>
        </p:txBody>
      </p:sp>
      <p:sp>
        <p:nvSpPr>
          <p:cNvPr id="99335" name="Rectangle 7"/>
          <p:cNvSpPr>
            <a:spLocks noChangeArrowheads="1"/>
          </p:cNvSpPr>
          <p:nvPr/>
        </p:nvSpPr>
        <p:spPr bwMode="auto">
          <a:xfrm>
            <a:off x="1042988" y="1989138"/>
            <a:ext cx="3695700" cy="4114800"/>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Char char="n"/>
            </a:pPr>
            <a:endParaRPr lang="en-US" sz="2800" b="0">
              <a:solidFill>
                <a:schemeClr val="tx1"/>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Rectangle 4"/>
          <p:cNvSpPr>
            <a:spLocks noGrp="1" noChangeArrowheads="1"/>
          </p:cNvSpPr>
          <p:nvPr>
            <p:ph type="title"/>
          </p:nvPr>
        </p:nvSpPr>
        <p:spPr>
          <a:xfrm>
            <a:off x="1066800" y="304800"/>
            <a:ext cx="7543800" cy="820738"/>
          </a:xfrm>
        </p:spPr>
        <p:txBody>
          <a:bodyPr/>
          <a:lstStyle/>
          <a:p>
            <a:r>
              <a:rPr lang="tr-TR" altLang="zh-CN" dirty="0">
                <a:solidFill>
                  <a:schemeClr val="bg1"/>
                </a:solidFill>
                <a:latin typeface="+mn-lt"/>
              </a:rPr>
              <a:t>Madrid, Paris ve ABD</a:t>
            </a:r>
            <a:endParaRPr lang="tr-TR" dirty="0">
              <a:solidFill>
                <a:schemeClr val="bg1"/>
              </a:solidFill>
              <a:latin typeface="+mn-lt"/>
            </a:endParaRPr>
          </a:p>
        </p:txBody>
      </p:sp>
      <p:pic>
        <p:nvPicPr>
          <p:cNvPr id="103431" name="Picture 7" descr="97CA5065"/>
          <p:cNvPicPr>
            <a:picLocks noGrp="1" noChangeAspect="1" noChangeArrowheads="1"/>
          </p:cNvPicPr>
          <p:nvPr>
            <p:ph sz="half" idx="1"/>
          </p:nvPr>
        </p:nvPicPr>
        <p:blipFill>
          <a:blip r:embed="rId3"/>
          <a:srcRect l="16235" t="25749" r="37177" b="52548"/>
          <a:stretch>
            <a:fillRect/>
          </a:stretch>
        </p:blipFill>
        <p:spPr>
          <a:xfrm>
            <a:off x="2286000" y="1217909"/>
            <a:ext cx="3816350" cy="4968875"/>
          </a:xfrm>
          <a:noFill/>
          <a:ln/>
        </p:spPr>
      </p:pic>
      <p:sp>
        <p:nvSpPr>
          <p:cNvPr id="103430" name="Rectangle 6"/>
          <p:cNvSpPr>
            <a:spLocks noGrp="1" noChangeArrowheads="1"/>
          </p:cNvSpPr>
          <p:nvPr>
            <p:ph type="body" sz="half" idx="2"/>
          </p:nvPr>
        </p:nvSpPr>
        <p:spPr>
          <a:xfrm>
            <a:off x="4572000" y="1196975"/>
            <a:ext cx="4392613" cy="5256213"/>
          </a:xfrm>
        </p:spPr>
        <p:txBody>
          <a:bodyPr/>
          <a:lstStyle/>
          <a:p>
            <a:endParaRPr lang="tr-TR" sz="28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8" name="Picture 4" descr="5C4CCE23"/>
          <p:cNvPicPr>
            <a:picLocks noChangeAspect="1" noChangeArrowheads="1"/>
          </p:cNvPicPr>
          <p:nvPr/>
        </p:nvPicPr>
        <p:blipFill>
          <a:blip r:embed="rId3"/>
          <a:srcRect l="5882" t="21214" r="22298" b="27486"/>
          <a:stretch>
            <a:fillRect/>
          </a:stretch>
        </p:blipFill>
        <p:spPr bwMode="auto">
          <a:xfrm>
            <a:off x="990600" y="838200"/>
            <a:ext cx="7315200" cy="5715000"/>
          </a:xfrm>
          <a:prstGeom prst="rect">
            <a:avLst/>
          </a:prstGeom>
          <a:noFill/>
          <a:ln w="9525">
            <a:noFill/>
            <a:miter lim="800000"/>
            <a:headEnd/>
            <a:tailEnd/>
          </a:ln>
        </p:spPr>
      </p:pic>
      <p:sp>
        <p:nvSpPr>
          <p:cNvPr id="129029" name="Rectangle 5"/>
          <p:cNvSpPr>
            <a:spLocks noGrp="1" noChangeArrowheads="1"/>
          </p:cNvSpPr>
          <p:nvPr>
            <p:ph type="title"/>
          </p:nvPr>
        </p:nvSpPr>
        <p:spPr>
          <a:xfrm>
            <a:off x="1066800" y="304800"/>
            <a:ext cx="7543800" cy="315913"/>
          </a:xfrm>
        </p:spPr>
        <p:txBody>
          <a:bodyPr>
            <a:normAutofit fontScale="90000"/>
          </a:bodyPr>
          <a:lstStyle/>
          <a:p>
            <a:r>
              <a:rPr lang="tr-TR" sz="2400">
                <a:solidFill>
                  <a:schemeClr val="bg1"/>
                </a:solidFill>
              </a:rPr>
              <a:t>Venüs ve Aşk,1925</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066800" y="304800"/>
            <a:ext cx="7543800" cy="100013"/>
          </a:xfrm>
        </p:spPr>
        <p:txBody>
          <a:bodyPr>
            <a:normAutofit fontScale="90000"/>
          </a:bodyPr>
          <a:lstStyle/>
          <a:p>
            <a:endParaRPr lang="en-US" sz="4000"/>
          </a:p>
        </p:txBody>
      </p:sp>
      <p:sp>
        <p:nvSpPr>
          <p:cNvPr id="121859" name="Rectangle 3"/>
          <p:cNvSpPr>
            <a:spLocks noGrp="1" noChangeArrowheads="1"/>
          </p:cNvSpPr>
          <p:nvPr>
            <p:ph idx="1"/>
          </p:nvPr>
        </p:nvSpPr>
        <p:spPr>
          <a:xfrm>
            <a:off x="304800" y="990600"/>
            <a:ext cx="8534400" cy="5867400"/>
          </a:xfrm>
        </p:spPr>
        <p:txBody>
          <a:bodyPr>
            <a:normAutofit/>
          </a:bodyPr>
          <a:lstStyle/>
          <a:p>
            <a:r>
              <a:rPr lang="tr-TR" sz="2400" dirty="0">
                <a:solidFill>
                  <a:schemeClr val="bg1"/>
                </a:solidFill>
              </a:rPr>
              <a:t>Zamanın tüm akımları Dali’ye çocuk oyuncağı gibi geliyordu. İzlenimciliği, noktacılığı</a:t>
            </a:r>
            <a:r>
              <a:rPr lang="tr-TR" sz="2400" dirty="0" smtClean="0">
                <a:solidFill>
                  <a:schemeClr val="bg1"/>
                </a:solidFill>
              </a:rPr>
              <a:t>, kübizmi</a:t>
            </a:r>
            <a:r>
              <a:rPr lang="tr-TR" sz="2400" dirty="0">
                <a:solidFill>
                  <a:schemeClr val="bg1"/>
                </a:solidFill>
              </a:rPr>
              <a:t>, yeni-kübizmi</a:t>
            </a:r>
            <a:r>
              <a:rPr lang="tr-TR" sz="2400" dirty="0" smtClean="0">
                <a:solidFill>
                  <a:schemeClr val="bg1"/>
                </a:solidFill>
              </a:rPr>
              <a:t>, gelecekçiliği </a:t>
            </a:r>
            <a:r>
              <a:rPr lang="tr-TR" sz="2400" dirty="0">
                <a:solidFill>
                  <a:schemeClr val="bg1"/>
                </a:solidFill>
              </a:rPr>
              <a:t>ve çiğrenkçiliği(fovizm) incelemiş, resimlerinde kimi zaman Picasso’ya kimi zaman Matisse’e şaşırtıcı bir ustalıkla göndermelerde bulunarak onlara saygısını göstermişti</a:t>
            </a:r>
            <a:r>
              <a:rPr lang="tr-TR" sz="2400" dirty="0" smtClean="0">
                <a:solidFill>
                  <a:schemeClr val="bg1"/>
                </a:solidFill>
              </a:rPr>
              <a:t>.</a:t>
            </a:r>
          </a:p>
          <a:p>
            <a:r>
              <a:rPr lang="tr-TR" sz="2400" dirty="0">
                <a:solidFill>
                  <a:schemeClr val="bg1"/>
                </a:solidFill>
              </a:rPr>
              <a:t>Etkilendiği kaynakları saklama gereği duymuyordu. Bunların her biri, onu peşinde olduğu görüntülere götüren adımlardı. Hevesi ise pek çabuk geçiyor, birkaç hafta sonra yeni arayışlara girişiyordu.</a:t>
            </a:r>
          </a:p>
          <a:p>
            <a:endParaRPr lang="tr-TR" sz="2400"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52" name="Rectangle 8"/>
          <p:cNvSpPr>
            <a:spLocks noGrp="1" noChangeArrowheads="1"/>
          </p:cNvSpPr>
          <p:nvPr>
            <p:ph type="title"/>
          </p:nvPr>
        </p:nvSpPr>
        <p:spPr>
          <a:xfrm>
            <a:off x="0" y="6308725"/>
            <a:ext cx="9144000" cy="360363"/>
          </a:xfrm>
        </p:spPr>
        <p:txBody>
          <a:bodyPr>
            <a:normAutofit fontScale="90000"/>
          </a:bodyPr>
          <a:lstStyle/>
          <a:p>
            <a:r>
              <a:rPr lang="tr-TR" sz="2000" dirty="0" smtClean="0">
                <a:solidFill>
                  <a:schemeClr val="bg1"/>
                </a:solidFill>
              </a:rPr>
              <a:t>             Gala,1945</a:t>
            </a:r>
            <a:r>
              <a:rPr lang="tr-TR" sz="4000" dirty="0">
                <a:solidFill>
                  <a:srgbClr val="FFFF00"/>
                </a:solidFill>
              </a:rPr>
              <a:t>		</a:t>
            </a:r>
            <a:r>
              <a:rPr lang="tr-TR" sz="2000" dirty="0">
                <a:solidFill>
                  <a:srgbClr val="FFFF00"/>
                </a:solidFill>
              </a:rPr>
              <a:t>		</a:t>
            </a:r>
            <a:r>
              <a:rPr lang="tr-TR" sz="2000" dirty="0" smtClean="0">
                <a:solidFill>
                  <a:srgbClr val="FFFF00"/>
                </a:solidFill>
              </a:rPr>
              <a:t>           </a:t>
            </a:r>
            <a:r>
              <a:rPr lang="tr-TR" sz="2000" dirty="0" smtClean="0">
                <a:solidFill>
                  <a:schemeClr val="bg1"/>
                </a:solidFill>
              </a:rPr>
              <a:t>Ampudan’lı </a:t>
            </a:r>
            <a:r>
              <a:rPr lang="tr-TR" sz="2000" dirty="0">
                <a:solidFill>
                  <a:schemeClr val="bg1"/>
                </a:solidFill>
              </a:rPr>
              <a:t>Kız,1926</a:t>
            </a:r>
            <a:r>
              <a:rPr lang="tr-TR" sz="4000" dirty="0">
                <a:solidFill>
                  <a:srgbClr val="FFFF00"/>
                </a:solidFill>
              </a:rPr>
              <a:t>	</a:t>
            </a:r>
          </a:p>
        </p:txBody>
      </p:sp>
      <p:pic>
        <p:nvPicPr>
          <p:cNvPr id="236548" name="Picture 4" descr="8541C56F"/>
          <p:cNvPicPr>
            <a:picLocks noGrp="1" noChangeAspect="1" noChangeArrowheads="1"/>
          </p:cNvPicPr>
          <p:nvPr>
            <p:ph sz="half" idx="1"/>
          </p:nvPr>
        </p:nvPicPr>
        <p:blipFill>
          <a:blip r:embed="rId3"/>
          <a:srcRect l="36000" t="24123" r="17059" b="33789"/>
          <a:stretch>
            <a:fillRect/>
          </a:stretch>
        </p:blipFill>
        <p:spPr>
          <a:xfrm>
            <a:off x="0" y="333375"/>
            <a:ext cx="4502150" cy="6048375"/>
          </a:xfrm>
          <a:noFill/>
          <a:ln/>
        </p:spPr>
      </p:pic>
      <p:pic>
        <p:nvPicPr>
          <p:cNvPr id="236551" name="Picture 7" descr="A7C55364"/>
          <p:cNvPicPr>
            <a:picLocks noGrp="1" noChangeAspect="1" noChangeArrowheads="1"/>
          </p:cNvPicPr>
          <p:nvPr>
            <p:ph sz="half" idx="2"/>
          </p:nvPr>
        </p:nvPicPr>
        <p:blipFill>
          <a:blip r:embed="rId4"/>
          <a:srcRect l="19058" t="11891" r="34000" b="44824"/>
          <a:stretch>
            <a:fillRect/>
          </a:stretch>
        </p:blipFill>
        <p:spPr>
          <a:xfrm>
            <a:off x="4641850" y="333375"/>
            <a:ext cx="4502150" cy="6048375"/>
          </a:xfrm>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4112"/>
          </a:xfrm>
        </p:spPr>
        <p:txBody>
          <a:bodyPr>
            <a:normAutofit fontScale="90000"/>
          </a:bodyPr>
          <a:lstStyle/>
          <a:p>
            <a:endParaRPr lang="en-US" dirty="0"/>
          </a:p>
        </p:txBody>
      </p:sp>
      <p:sp>
        <p:nvSpPr>
          <p:cNvPr id="3" name="Content Placeholder 2"/>
          <p:cNvSpPr>
            <a:spLocks noGrp="1"/>
          </p:cNvSpPr>
          <p:nvPr>
            <p:ph idx="1"/>
          </p:nvPr>
        </p:nvSpPr>
        <p:spPr>
          <a:xfrm>
            <a:off x="457200" y="704088"/>
            <a:ext cx="8229600" cy="5620512"/>
          </a:xfrm>
        </p:spPr>
        <p:txBody>
          <a:bodyPr>
            <a:normAutofit lnSpcReduction="10000"/>
          </a:bodyPr>
          <a:lstStyle/>
          <a:p>
            <a:r>
              <a:rPr lang="tr-TR" sz="2400" dirty="0" smtClean="0">
                <a:solidFill>
                  <a:schemeClr val="bg1"/>
                </a:solidFill>
                <a:latin typeface="Times New Roman" pitchFamily="18" charset="0"/>
                <a:cs typeface="Times New Roman" pitchFamily="18" charset="0"/>
              </a:rPr>
              <a:t>Savaş sonrasında Avrupa’da toplumsal ve siyasal durum kendine özgü bir gelişim içindeydi(1919).</a:t>
            </a:r>
          </a:p>
          <a:p>
            <a:r>
              <a:rPr lang="tr-TR" sz="2400" dirty="0" smtClean="0">
                <a:solidFill>
                  <a:schemeClr val="bg1"/>
                </a:solidFill>
                <a:latin typeface="Times New Roman" pitchFamily="18" charset="0"/>
                <a:cs typeface="Times New Roman" pitchFamily="18" charset="0"/>
              </a:rPr>
              <a:t>Dört yıllık kıyımın her türlüsünden sonra yönetime güven sorunu  ortaya çıkmıştı. İnsanın yıkılışına ve küçülüşüne gücünü harcayan bir yönetim çöküşün eşiğindeydi.</a:t>
            </a:r>
          </a:p>
          <a:p>
            <a:r>
              <a:rPr lang="tr-TR" sz="2400" dirty="0" smtClean="0">
                <a:solidFill>
                  <a:schemeClr val="bg1"/>
                </a:solidFill>
                <a:latin typeface="Times New Roman" pitchFamily="18" charset="0"/>
                <a:cs typeface="Times New Roman" pitchFamily="18" charset="0"/>
              </a:rPr>
              <a:t>1914-18 savaşı ertesinde, bu felaketi yüceltenlerin propagandalarına bir takım genç insanlar karşı çıktılar.</a:t>
            </a:r>
          </a:p>
          <a:p>
            <a:r>
              <a:rPr lang="tr-TR" sz="2400" dirty="0" smtClean="0">
                <a:solidFill>
                  <a:schemeClr val="bg1"/>
                </a:solidFill>
                <a:latin typeface="Times New Roman" pitchFamily="18" charset="0"/>
                <a:cs typeface="Times New Roman" pitchFamily="18" charset="0"/>
              </a:rPr>
              <a:t>Avrupa’nın kültür alanındaki canlı ve devingen taşıyıcıları da onlar olacaktır</a:t>
            </a:r>
            <a:r>
              <a:rPr lang="tr-TR" sz="2400" dirty="0" smtClean="0">
                <a:solidFill>
                  <a:schemeClr val="bg1"/>
                </a:solidFill>
                <a:latin typeface="Times New Roman" pitchFamily="18" charset="0"/>
                <a:cs typeface="Times New Roman" pitchFamily="18" charset="0"/>
              </a:rPr>
              <a:t>.</a:t>
            </a:r>
          </a:p>
          <a:p>
            <a:r>
              <a:rPr lang="en-US" sz="2400" dirty="0">
                <a:solidFill>
                  <a:schemeClr val="bg1"/>
                </a:solidFill>
                <a:latin typeface="Times New Roman" pitchFamily="18" charset="0"/>
                <a:cs typeface="Times New Roman" pitchFamily="18" charset="0"/>
              </a:rPr>
              <a:t>Breton, </a:t>
            </a:r>
            <a:r>
              <a:rPr lang="en-US" sz="2400" dirty="0" err="1">
                <a:solidFill>
                  <a:schemeClr val="bg1"/>
                </a:solidFill>
                <a:latin typeface="Times New Roman" pitchFamily="18" charset="0"/>
                <a:cs typeface="Times New Roman" pitchFamily="18" charset="0"/>
              </a:rPr>
              <a:t>Eluard</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Peret</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Poupault</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savaşa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isteksiz</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bir</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biçimde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katılmışlar</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tiksinmiş</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bir</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biçimde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çıkmışlardı</a:t>
            </a:r>
            <a:r>
              <a:rPr lang="en-US" sz="2400" dirty="0" smtClean="0">
                <a:solidFill>
                  <a:schemeClr val="bg1"/>
                </a:solidFill>
                <a:latin typeface="Times New Roman" pitchFamily="18" charset="0"/>
                <a:cs typeface="Times New Roman" pitchFamily="18" charset="0"/>
              </a:rPr>
              <a:t>.</a:t>
            </a:r>
            <a:endParaRPr lang="en-US" sz="2400" dirty="0">
              <a:solidFill>
                <a:schemeClr val="bg1"/>
              </a:solidFill>
              <a:latin typeface="Times New Roman" pitchFamily="18" charset="0"/>
              <a:cs typeface="Times New Roman" pitchFamily="18" charset="0"/>
            </a:endParaRPr>
          </a:p>
          <a:p>
            <a:r>
              <a:rPr lang="en-US" sz="2400" dirty="0" err="1">
                <a:solidFill>
                  <a:schemeClr val="bg1"/>
                </a:solidFill>
                <a:latin typeface="Times New Roman" pitchFamily="18" charset="0"/>
                <a:cs typeface="Times New Roman" pitchFamily="18" charset="0"/>
              </a:rPr>
              <a:t>Kendilerini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ezen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öldüren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bu</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uygarlıkla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ortak</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noktalarının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bulunmasını</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istemiyorlardı</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onları</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canlandıran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köklü</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hiçcilik</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yalnızca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sanata</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değil</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aynı</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zamanda</a:t>
            </a:r>
            <a:r>
              <a:rPr lang="en-US" sz="2400" dirty="0">
                <a:solidFill>
                  <a:schemeClr val="bg1"/>
                </a:solidFill>
                <a:latin typeface="Times New Roman" pitchFamily="18" charset="0"/>
                <a:cs typeface="Times New Roman" pitchFamily="18" charset="0"/>
              </a:rPr>
              <a:t> da </a:t>
            </a:r>
            <a:r>
              <a:rPr lang="en-US" sz="2400" dirty="0" err="1">
                <a:solidFill>
                  <a:schemeClr val="bg1"/>
                </a:solidFill>
                <a:latin typeface="Times New Roman" pitchFamily="18" charset="0"/>
                <a:cs typeface="Times New Roman" pitchFamily="18" charset="0"/>
              </a:rPr>
              <a:t>bu</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uygarlığın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bütün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belirtilerine</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yönelikti</a:t>
            </a:r>
            <a:r>
              <a:rPr lang="en-US" sz="2400" dirty="0">
                <a:solidFill>
                  <a:schemeClr val="bg1"/>
                </a:solidFill>
                <a:latin typeface="Times New Roman" pitchFamily="18" charset="0"/>
                <a:cs typeface="Times New Roman" pitchFamily="18" charset="0"/>
              </a:rPr>
              <a:t>. </a:t>
            </a:r>
          </a:p>
          <a:p>
            <a:endParaRPr lang="en-US" sz="2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p:cNvSpPr>
            <a:spLocks noGrp="1" noChangeArrowheads="1"/>
          </p:cNvSpPr>
          <p:nvPr>
            <p:ph type="title"/>
          </p:nvPr>
        </p:nvSpPr>
        <p:spPr>
          <a:xfrm>
            <a:off x="152400" y="228600"/>
            <a:ext cx="7681912" cy="446087"/>
          </a:xfrm>
        </p:spPr>
        <p:txBody>
          <a:bodyPr>
            <a:noAutofit/>
          </a:bodyPr>
          <a:lstStyle/>
          <a:p>
            <a:r>
              <a:rPr lang="tr-TR" sz="2800" dirty="0" smtClean="0">
                <a:solidFill>
                  <a:schemeClr val="bg1"/>
                </a:solidFill>
                <a:latin typeface="+mn-lt"/>
              </a:rPr>
              <a:t>                 Hazin </a:t>
            </a:r>
            <a:r>
              <a:rPr lang="tr-TR" sz="2800" dirty="0">
                <a:solidFill>
                  <a:schemeClr val="bg1"/>
                </a:solidFill>
                <a:latin typeface="+mn-lt"/>
              </a:rPr>
              <a:t>Oyun,1929</a:t>
            </a:r>
          </a:p>
        </p:txBody>
      </p:sp>
      <p:pic>
        <p:nvPicPr>
          <p:cNvPr id="135175" name="Picture 7" descr="6F75F296"/>
          <p:cNvPicPr>
            <a:picLocks noGrp="1" noChangeAspect="1" noChangeArrowheads="1"/>
          </p:cNvPicPr>
          <p:nvPr>
            <p:ph type="clipArt" sz="half" idx="1"/>
          </p:nvPr>
        </p:nvPicPr>
        <p:blipFill>
          <a:blip r:embed="rId3"/>
          <a:srcRect l="21530" t="17879" r="23294" b="19504"/>
          <a:stretch>
            <a:fillRect/>
          </a:stretch>
        </p:blipFill>
        <p:spPr>
          <a:xfrm>
            <a:off x="395289" y="1219200"/>
            <a:ext cx="3871912" cy="5105400"/>
          </a:xfrm>
          <a:noFill/>
          <a:ln/>
        </p:spPr>
      </p:pic>
      <p:sp>
        <p:nvSpPr>
          <p:cNvPr id="135174" name="Rectangle 6"/>
          <p:cNvSpPr>
            <a:spLocks noGrp="1" noChangeArrowheads="1"/>
          </p:cNvSpPr>
          <p:nvPr>
            <p:ph type="body" sz="half" idx="2"/>
          </p:nvPr>
        </p:nvSpPr>
        <p:spPr>
          <a:xfrm>
            <a:off x="4914900" y="914400"/>
            <a:ext cx="3695700" cy="5943600"/>
          </a:xfrm>
        </p:spPr>
        <p:txBody>
          <a:bodyPr>
            <a:normAutofit/>
          </a:bodyPr>
          <a:lstStyle/>
          <a:p>
            <a:pPr>
              <a:lnSpc>
                <a:spcPct val="90000"/>
              </a:lnSpc>
            </a:pPr>
            <a:endParaRPr lang="tr-TR" sz="2400" dirty="0" smtClean="0">
              <a:solidFill>
                <a:schemeClr val="bg1"/>
              </a:solidFill>
            </a:endParaRPr>
          </a:p>
          <a:p>
            <a:pPr>
              <a:lnSpc>
                <a:spcPct val="90000"/>
              </a:lnSpc>
            </a:pPr>
            <a:r>
              <a:rPr lang="tr-TR" sz="2400" dirty="0" smtClean="0">
                <a:solidFill>
                  <a:schemeClr val="bg1"/>
                </a:solidFill>
              </a:rPr>
              <a:t>Gerçeküstücülerin </a:t>
            </a:r>
            <a:r>
              <a:rPr lang="tr-TR" sz="2400" dirty="0">
                <a:solidFill>
                  <a:schemeClr val="bg1"/>
                </a:solidFill>
              </a:rPr>
              <a:t>tepkisini çeken bu resimde, Dali’nin Koprofili hastası olup olmadığı tartışılmaya başlanmıştı. Her şeyin ötesinde bu resim, Dali’nin tüm fobilerinin bir araya geldiği ve dolayısıyla tipik Dali motiflerinin sergilendiği bir yapıttı.</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4"/>
          <p:cNvSpPr>
            <a:spLocks noGrp="1" noChangeArrowheads="1"/>
          </p:cNvSpPr>
          <p:nvPr>
            <p:ph type="title"/>
          </p:nvPr>
        </p:nvSpPr>
        <p:spPr>
          <a:xfrm>
            <a:off x="323850" y="0"/>
            <a:ext cx="7543800" cy="504825"/>
          </a:xfrm>
        </p:spPr>
        <p:txBody>
          <a:bodyPr>
            <a:normAutofit/>
          </a:bodyPr>
          <a:lstStyle/>
          <a:p>
            <a:r>
              <a:rPr lang="tr-TR" sz="2800" dirty="0">
                <a:solidFill>
                  <a:schemeClr val="bg1"/>
                </a:solidFill>
                <a:latin typeface="+mn-lt"/>
              </a:rPr>
              <a:t>Büyük Mastürbatör,1929</a:t>
            </a:r>
          </a:p>
        </p:txBody>
      </p:sp>
      <p:pic>
        <p:nvPicPr>
          <p:cNvPr id="141319" name="Picture 7" descr="F790F432"/>
          <p:cNvPicPr>
            <a:picLocks noGrp="1" noChangeAspect="1" noChangeArrowheads="1"/>
          </p:cNvPicPr>
          <p:nvPr>
            <p:ph type="clipArt" sz="half" idx="1"/>
          </p:nvPr>
        </p:nvPicPr>
        <p:blipFill>
          <a:blip r:embed="rId3"/>
          <a:srcRect l="13412" t="20102" r="14587" b="41916"/>
          <a:stretch>
            <a:fillRect/>
          </a:stretch>
        </p:blipFill>
        <p:spPr>
          <a:xfrm>
            <a:off x="0" y="476250"/>
            <a:ext cx="4716463" cy="6192838"/>
          </a:xfrm>
          <a:noFill/>
          <a:ln/>
        </p:spPr>
      </p:pic>
      <p:sp>
        <p:nvSpPr>
          <p:cNvPr id="141318" name="Rectangle 6"/>
          <p:cNvSpPr>
            <a:spLocks noGrp="1" noChangeArrowheads="1"/>
          </p:cNvSpPr>
          <p:nvPr>
            <p:ph type="body" sz="half" idx="2"/>
          </p:nvPr>
        </p:nvSpPr>
        <p:spPr>
          <a:xfrm>
            <a:off x="4914900" y="838200"/>
            <a:ext cx="3695700" cy="5830888"/>
          </a:xfrm>
        </p:spPr>
        <p:txBody>
          <a:bodyPr>
            <a:normAutofit/>
          </a:bodyPr>
          <a:lstStyle/>
          <a:p>
            <a:endParaRPr lang="tr-TR" sz="2400" dirty="0" smtClean="0">
              <a:solidFill>
                <a:schemeClr val="bg1"/>
              </a:solidFill>
            </a:endParaRPr>
          </a:p>
          <a:p>
            <a:r>
              <a:rPr lang="tr-TR" sz="2400" dirty="0" smtClean="0">
                <a:solidFill>
                  <a:schemeClr val="bg1"/>
                </a:solidFill>
              </a:rPr>
              <a:t>Sevgilisi Gala </a:t>
            </a:r>
            <a:r>
              <a:rPr lang="tr-TR" sz="2400" dirty="0">
                <a:solidFill>
                  <a:schemeClr val="bg1"/>
                </a:solidFill>
              </a:rPr>
              <a:t>ile kısa süren buluşmalarının etkileri görülen bu resim bir çeşit otoportredir. Acılar ve korkulara gömülmüş olan Dali’ye bir umut ve heyecan veren kadın.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flipV="1">
            <a:off x="1066800" y="234950"/>
            <a:ext cx="7543800" cy="69850"/>
          </a:xfrm>
        </p:spPr>
        <p:txBody>
          <a:bodyPr>
            <a:normAutofit fontScale="90000"/>
          </a:bodyPr>
          <a:lstStyle/>
          <a:p>
            <a:endParaRPr lang="en-US" sz="4000"/>
          </a:p>
        </p:txBody>
      </p:sp>
      <p:sp>
        <p:nvSpPr>
          <p:cNvPr id="58371" name="Rectangle 3"/>
          <p:cNvSpPr>
            <a:spLocks noGrp="1" noChangeArrowheads="1"/>
          </p:cNvSpPr>
          <p:nvPr>
            <p:ph idx="1"/>
          </p:nvPr>
        </p:nvSpPr>
        <p:spPr>
          <a:xfrm>
            <a:off x="1066800" y="1371600"/>
            <a:ext cx="7543800" cy="5297488"/>
          </a:xfrm>
        </p:spPr>
        <p:txBody>
          <a:bodyPr>
            <a:normAutofit/>
          </a:bodyPr>
          <a:lstStyle/>
          <a:p>
            <a:r>
              <a:rPr lang="tr-TR" sz="2400" dirty="0">
                <a:solidFill>
                  <a:schemeClr val="bg1"/>
                </a:solidFill>
              </a:rPr>
              <a:t>1931 yılında Dalí, en meşhur eseri olan </a:t>
            </a:r>
            <a:r>
              <a:rPr lang="tr-TR" sz="2400" i="1" dirty="0">
                <a:solidFill>
                  <a:schemeClr val="bg1"/>
                </a:solidFill>
                <a:hlinkClick r:id="rId3" tooltip="Belleğin Azmi"/>
              </a:rPr>
              <a:t>Belleğin Azmi</a:t>
            </a:r>
            <a:r>
              <a:rPr lang="tr-TR" sz="2400" dirty="0">
                <a:solidFill>
                  <a:schemeClr val="bg1"/>
                </a:solidFill>
              </a:rPr>
              <a:t>,ni yaptı. </a:t>
            </a:r>
            <a:r>
              <a:rPr lang="tr-TR" sz="2400" i="1" dirty="0">
                <a:solidFill>
                  <a:schemeClr val="bg1"/>
                </a:solidFill>
              </a:rPr>
              <a:t>Yumuşak Saatler</a:t>
            </a:r>
            <a:r>
              <a:rPr lang="tr-TR" sz="2400" dirty="0">
                <a:solidFill>
                  <a:schemeClr val="bg1"/>
                </a:solidFill>
              </a:rPr>
              <a:t> ya da </a:t>
            </a:r>
            <a:r>
              <a:rPr lang="tr-TR" sz="2400" i="1" dirty="0">
                <a:solidFill>
                  <a:schemeClr val="bg1"/>
                </a:solidFill>
              </a:rPr>
              <a:t>Eriyen Saatler</a:t>
            </a:r>
            <a:r>
              <a:rPr lang="tr-TR" sz="2400" dirty="0">
                <a:solidFill>
                  <a:schemeClr val="bg1"/>
                </a:solidFill>
              </a:rPr>
              <a:t> olarak da bilinen eserde, geniş bir kumsal manzarası önünde eriyen cep saatleri resmedilmiştir. Eser genel olarak, katı ve değişmez zaman kavramına karşı bir protesto olarak yorumlanır. Dalí sonradan bu resmin ilhamını, sıcak Ağustos güneşi altında erimekte olan bir </a:t>
            </a:r>
            <a:r>
              <a:rPr lang="tr-TR" sz="2400" dirty="0">
                <a:solidFill>
                  <a:schemeClr val="bg1"/>
                </a:solidFill>
                <a:hlinkClick r:id="rId4" tooltip="Camembert"/>
              </a:rPr>
              <a:t>Camembert</a:t>
            </a:r>
            <a:r>
              <a:rPr lang="tr-TR" sz="2400" dirty="0">
                <a:solidFill>
                  <a:schemeClr val="bg1"/>
                </a:solidFill>
              </a:rPr>
              <a:t> peynirinden aldığını yazacaktı.</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3" name="Rectangle 5"/>
          <p:cNvSpPr>
            <a:spLocks noGrp="1" noChangeArrowheads="1"/>
          </p:cNvSpPr>
          <p:nvPr>
            <p:ph type="title"/>
          </p:nvPr>
        </p:nvSpPr>
        <p:spPr>
          <a:xfrm flipV="1">
            <a:off x="1066800" y="234950"/>
            <a:ext cx="7543800" cy="69850"/>
          </a:xfrm>
        </p:spPr>
        <p:txBody>
          <a:bodyPr>
            <a:normAutofit fontScale="90000"/>
          </a:bodyPr>
          <a:lstStyle/>
          <a:p>
            <a:endParaRPr lang="en-US" sz="4000"/>
          </a:p>
        </p:txBody>
      </p:sp>
      <p:pic>
        <p:nvPicPr>
          <p:cNvPr id="63492" name="Picture 4" descr="The_Persistence_of_Memory"/>
          <p:cNvPicPr>
            <a:picLocks noGrp="1" noChangeAspect="1" noChangeArrowheads="1"/>
          </p:cNvPicPr>
          <p:nvPr>
            <p:ph idx="1"/>
          </p:nvPr>
        </p:nvPicPr>
        <p:blipFill>
          <a:blip r:embed="rId3"/>
          <a:srcRect/>
          <a:stretch>
            <a:fillRect/>
          </a:stretch>
        </p:blipFill>
        <p:spPr>
          <a:xfrm>
            <a:off x="0" y="549275"/>
            <a:ext cx="9144000" cy="6192838"/>
          </a:xfrm>
          <a:noFill/>
          <a:ln/>
        </p:spPr>
      </p:pic>
      <p:pic>
        <p:nvPicPr>
          <p:cNvPr id="63495" name="Picture 7" descr="The_Persistence_of_Memory"/>
          <p:cNvPicPr>
            <a:picLocks noChangeAspect="1" noChangeArrowheads="1"/>
          </p:cNvPicPr>
          <p:nvPr/>
        </p:nvPicPr>
        <p:blipFill>
          <a:blip r:embed="rId3"/>
          <a:srcRect/>
          <a:stretch>
            <a:fillRect/>
          </a:stretch>
        </p:blipFill>
        <p:spPr bwMode="auto">
          <a:xfrm>
            <a:off x="0" y="665163"/>
            <a:ext cx="9144000" cy="6192837"/>
          </a:xfrm>
          <a:prstGeom prst="rect">
            <a:avLst/>
          </a:prstGeom>
          <a:noFill/>
          <a:ln w="9525">
            <a:noFill/>
            <a:miter lim="800000"/>
            <a:headEnd/>
            <a:tailEnd/>
          </a:ln>
        </p:spPr>
      </p:pic>
      <p:pic>
        <p:nvPicPr>
          <p:cNvPr id="63496" name="Picture 8" descr="The_Persistence_of_Memory"/>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 -0.04838 L 0.0 0.28495 " pathEditMode="relative" rAng="0" ptsTypes="AA">
                                      <p:cBhvr>
                                        <p:cTn id="6" dur="2000" fill="hold"/>
                                        <p:tgtEl>
                                          <p:spTgt spid="63492"/>
                                        </p:tgtEl>
                                        <p:attrNameLst>
                                          <p:attrName>ppt_x</p:attrName>
                                          <p:attrName>ppt_y</p:attrName>
                                        </p:attrNameLst>
                                      </p:cBhvr>
                                      <p:rCtr x="0" y="16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 -0.04838 L 0.0 0.28495 " pathEditMode="relative" rAng="0" ptsTypes="AA">
                                      <p:cBhvr>
                                        <p:cTn id="10" dur="2000" fill="hold"/>
                                        <p:tgtEl>
                                          <p:spTgt spid="63495"/>
                                        </p:tgtEl>
                                        <p:attrNameLst>
                                          <p:attrName>ppt_x</p:attrName>
                                          <p:attrName>ppt_y</p:attrName>
                                        </p:attrNameLst>
                                      </p:cBhvr>
                                      <p:rCtr x="0" y="16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 -0.04838 L 0.0 0.28495 " pathEditMode="relative" rAng="0" ptsTypes="AA">
                                      <p:cBhvr>
                                        <p:cTn id="14" dur="2000" fill="hold"/>
                                        <p:tgtEl>
                                          <p:spTgt spid="63496"/>
                                        </p:tgtEl>
                                        <p:attrNameLst>
                                          <p:attrName>ppt_x</p:attrName>
                                          <p:attrName>ppt_y</p:attrName>
                                        </p:attrNameLst>
                                      </p:cBhvr>
                                      <p:rCtr x="0" y="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p:cNvSpPr>
            <a:spLocks noGrp="1" noChangeArrowheads="1"/>
          </p:cNvSpPr>
          <p:nvPr>
            <p:ph type="title"/>
          </p:nvPr>
        </p:nvSpPr>
        <p:spPr>
          <a:xfrm>
            <a:off x="179388" y="152400"/>
            <a:ext cx="7543800" cy="762000"/>
          </a:xfrm>
        </p:spPr>
        <p:txBody>
          <a:bodyPr>
            <a:normAutofit fontScale="90000"/>
          </a:bodyPr>
          <a:lstStyle/>
          <a:p>
            <a:r>
              <a:rPr lang="tr-TR" sz="2400" dirty="0" smtClean="0">
                <a:solidFill>
                  <a:schemeClr val="bg1"/>
                </a:solidFill>
              </a:rPr>
              <a:t/>
            </a:r>
            <a:br>
              <a:rPr lang="tr-TR" sz="2400" dirty="0" smtClean="0">
                <a:solidFill>
                  <a:schemeClr val="bg1"/>
                </a:solidFill>
              </a:rPr>
            </a:br>
            <a:r>
              <a:rPr lang="tr-TR" sz="2400" dirty="0" smtClean="0">
                <a:solidFill>
                  <a:schemeClr val="bg1"/>
                </a:solidFill>
              </a:rPr>
              <a:t/>
            </a:r>
            <a:br>
              <a:rPr lang="tr-TR" sz="2400" dirty="0" smtClean="0">
                <a:solidFill>
                  <a:schemeClr val="bg1"/>
                </a:solidFill>
              </a:rPr>
            </a:br>
            <a:r>
              <a:rPr lang="tr-TR" sz="2400" dirty="0" smtClean="0">
                <a:solidFill>
                  <a:schemeClr val="bg1"/>
                </a:solidFill>
              </a:rPr>
              <a:t/>
            </a:r>
            <a:br>
              <a:rPr lang="tr-TR" sz="2400" dirty="0" smtClean="0">
                <a:solidFill>
                  <a:schemeClr val="bg1"/>
                </a:solidFill>
              </a:rPr>
            </a:br>
            <a:r>
              <a:rPr lang="tr-TR" sz="2400" dirty="0" smtClean="0">
                <a:solidFill>
                  <a:schemeClr val="bg1"/>
                </a:solidFill>
              </a:rPr>
              <a:t/>
            </a:r>
            <a:br>
              <a:rPr lang="tr-TR" sz="2400" dirty="0" smtClean="0">
                <a:solidFill>
                  <a:schemeClr val="bg1"/>
                </a:solidFill>
              </a:rPr>
            </a:br>
            <a:r>
              <a:rPr lang="tr-TR" sz="2400" dirty="0" smtClean="0">
                <a:solidFill>
                  <a:schemeClr val="bg1"/>
                </a:solidFill>
              </a:rPr>
              <a:t/>
            </a:r>
            <a:br>
              <a:rPr lang="tr-TR" sz="2400" dirty="0" smtClean="0">
                <a:solidFill>
                  <a:schemeClr val="bg1"/>
                </a:solidFill>
              </a:rPr>
            </a:br>
            <a:r>
              <a:rPr lang="tr-TR" sz="2400" dirty="0" smtClean="0">
                <a:solidFill>
                  <a:schemeClr val="bg1"/>
                </a:solidFill>
              </a:rPr>
              <a:t>Millet’nin </a:t>
            </a:r>
            <a:r>
              <a:rPr lang="tr-TR" sz="2400" dirty="0">
                <a:solidFill>
                  <a:schemeClr val="bg1"/>
                </a:solidFill>
              </a:rPr>
              <a:t>dua’sına arkeolojik anımsamalar,1935</a:t>
            </a:r>
          </a:p>
        </p:txBody>
      </p:sp>
      <p:pic>
        <p:nvPicPr>
          <p:cNvPr id="144391" name="Picture 7" descr="89324839"/>
          <p:cNvPicPr>
            <a:picLocks noGrp="1" noChangeAspect="1" noChangeArrowheads="1"/>
          </p:cNvPicPr>
          <p:nvPr>
            <p:ph type="clipArt" sz="half" idx="1"/>
          </p:nvPr>
        </p:nvPicPr>
        <p:blipFill>
          <a:blip r:embed="rId3"/>
          <a:srcRect l="17647" t="15569" r="11295" b="45168"/>
          <a:stretch>
            <a:fillRect/>
          </a:stretch>
        </p:blipFill>
        <p:spPr>
          <a:xfrm>
            <a:off x="179388" y="1295400"/>
            <a:ext cx="4321175" cy="5181600"/>
          </a:xfrm>
          <a:noFill/>
          <a:ln/>
        </p:spPr>
      </p:pic>
      <p:sp>
        <p:nvSpPr>
          <p:cNvPr id="144390" name="Rectangle 6"/>
          <p:cNvSpPr>
            <a:spLocks noGrp="1" noChangeArrowheads="1"/>
          </p:cNvSpPr>
          <p:nvPr>
            <p:ph type="body" sz="half" idx="2"/>
          </p:nvPr>
        </p:nvSpPr>
        <p:spPr>
          <a:xfrm>
            <a:off x="4643438" y="1219200"/>
            <a:ext cx="3967162" cy="5181600"/>
          </a:xfrm>
        </p:spPr>
        <p:txBody>
          <a:bodyPr>
            <a:normAutofit/>
          </a:bodyPr>
          <a:lstStyle/>
          <a:p>
            <a:endParaRPr lang="tr-TR" sz="2400" dirty="0" smtClean="0">
              <a:solidFill>
                <a:schemeClr val="bg1"/>
              </a:solidFill>
            </a:endParaRPr>
          </a:p>
          <a:p>
            <a:r>
              <a:rPr lang="tr-TR" sz="2400" dirty="0" err="1" smtClean="0">
                <a:solidFill>
                  <a:schemeClr val="bg1"/>
                </a:solidFill>
              </a:rPr>
              <a:t>Dali’nin</a:t>
            </a:r>
            <a:r>
              <a:rPr lang="tr-TR" sz="2400" dirty="0" smtClean="0">
                <a:solidFill>
                  <a:schemeClr val="bg1"/>
                </a:solidFill>
              </a:rPr>
              <a:t> </a:t>
            </a:r>
            <a:r>
              <a:rPr lang="tr-TR" sz="2400" dirty="0">
                <a:solidFill>
                  <a:schemeClr val="bg1"/>
                </a:solidFill>
              </a:rPr>
              <a:t>Millet’ye Saygı resimleri çocukluğunda sınıfın duvarında gördüğü bir takvimden kaynaklanıyordu ve yaşadığı yer olan Cadagues’ deki kayalıklar  deniz ve  çöl görüntüleriyle yansımıştır.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noGrp="1" noChangeArrowheads="1"/>
          </p:cNvSpPr>
          <p:nvPr>
            <p:ph type="title"/>
          </p:nvPr>
        </p:nvSpPr>
        <p:spPr>
          <a:xfrm flipV="1">
            <a:off x="1066800" y="234950"/>
            <a:ext cx="7543800" cy="69850"/>
          </a:xfrm>
        </p:spPr>
        <p:txBody>
          <a:bodyPr>
            <a:normAutofit fontScale="90000"/>
          </a:bodyPr>
          <a:lstStyle/>
          <a:p>
            <a:endParaRPr lang="en-US" sz="4000"/>
          </a:p>
        </p:txBody>
      </p:sp>
      <p:pic>
        <p:nvPicPr>
          <p:cNvPr id="110599" name="Picture 7" descr="556648BF"/>
          <p:cNvPicPr>
            <a:picLocks noGrp="1" noChangeAspect="1" noChangeArrowheads="1"/>
          </p:cNvPicPr>
          <p:nvPr>
            <p:ph type="clipArt" sz="half" idx="1"/>
          </p:nvPr>
        </p:nvPicPr>
        <p:blipFill>
          <a:blip r:embed="rId3"/>
          <a:srcRect l="30705" t="31651" r="46588" b="45137"/>
          <a:stretch>
            <a:fillRect/>
          </a:stretch>
        </p:blipFill>
        <p:spPr>
          <a:xfrm>
            <a:off x="539750" y="908050"/>
            <a:ext cx="3929063" cy="5195888"/>
          </a:xfrm>
          <a:noFill/>
          <a:ln/>
        </p:spPr>
      </p:pic>
      <p:sp>
        <p:nvSpPr>
          <p:cNvPr id="110598" name="Rectangle 6"/>
          <p:cNvSpPr>
            <a:spLocks noGrp="1" noChangeArrowheads="1"/>
          </p:cNvSpPr>
          <p:nvPr>
            <p:ph type="body" sz="half" idx="2"/>
          </p:nvPr>
        </p:nvSpPr>
        <p:spPr>
          <a:xfrm>
            <a:off x="4643438" y="914400"/>
            <a:ext cx="3967162" cy="5538788"/>
          </a:xfrm>
        </p:spPr>
        <p:txBody>
          <a:bodyPr/>
          <a:lstStyle/>
          <a:p>
            <a:pPr>
              <a:lnSpc>
                <a:spcPct val="80000"/>
              </a:lnSpc>
            </a:pPr>
            <a:r>
              <a:rPr lang="tr-TR" sz="2800" dirty="0">
                <a:solidFill>
                  <a:srgbClr val="FF0000"/>
                </a:solidFill>
              </a:rPr>
              <a:t>1938 yazında ise Londra'da, hayranı olduğu </a:t>
            </a:r>
            <a:r>
              <a:rPr lang="tr-TR" sz="2800" dirty="0">
                <a:solidFill>
                  <a:srgbClr val="FF0000"/>
                </a:solidFill>
                <a:hlinkClick r:id="rId4" tooltip="Sigmund Freud"/>
              </a:rPr>
              <a:t>Sigmund Freud</a:t>
            </a:r>
            <a:r>
              <a:rPr lang="tr-TR" sz="2800" dirty="0">
                <a:solidFill>
                  <a:srgbClr val="FF0000"/>
                </a:solidFill>
              </a:rPr>
              <a:t> ile tanıştı ve ünlü psikoloğun birkaç portresini yaptı. Tüm sürrealistler gibi Dalí de </a:t>
            </a:r>
            <a:r>
              <a:rPr lang="tr-TR" sz="2800" dirty="0">
                <a:solidFill>
                  <a:srgbClr val="FF0000"/>
                </a:solidFill>
                <a:hlinkClick r:id="rId5" tooltip="Bilinçaltı"/>
              </a:rPr>
              <a:t>bilinçaltının</a:t>
            </a:r>
            <a:r>
              <a:rPr lang="tr-TR" sz="2800" dirty="0">
                <a:solidFill>
                  <a:srgbClr val="FF0000"/>
                </a:solidFill>
              </a:rPr>
              <a:t> dışavurumuyla ilgileniyor, ve Freud'un bilinçaltı konusundaki yazılarını ilgiyle takip ediyordu</a:t>
            </a:r>
            <a:r>
              <a:rPr lang="tr-TR" sz="2400" dirty="0">
                <a:solidFill>
                  <a:srgbClr val="FF0000"/>
                </a:solidFill>
              </a:rPr>
              <a:t>.</a:t>
            </a:r>
          </a:p>
          <a:p>
            <a:pPr>
              <a:lnSpc>
                <a:spcPct val="80000"/>
              </a:lnSpc>
            </a:pPr>
            <a:endParaRPr lang="tr-TR"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4"/>
          <p:cNvSpPr>
            <a:spLocks noGrp="1" noChangeArrowheads="1"/>
          </p:cNvSpPr>
          <p:nvPr>
            <p:ph type="title"/>
          </p:nvPr>
        </p:nvSpPr>
        <p:spPr>
          <a:xfrm flipV="1">
            <a:off x="1066800" y="234950"/>
            <a:ext cx="7543800" cy="69850"/>
          </a:xfrm>
        </p:spPr>
        <p:txBody>
          <a:bodyPr>
            <a:normAutofit fontScale="90000"/>
          </a:bodyPr>
          <a:lstStyle/>
          <a:p>
            <a:endParaRPr lang="en-US" sz="4000"/>
          </a:p>
        </p:txBody>
      </p:sp>
      <p:pic>
        <p:nvPicPr>
          <p:cNvPr id="155655" name="Picture 7" descr="8FFB0437"/>
          <p:cNvPicPr>
            <a:picLocks noGrp="1" noChangeAspect="1" noChangeArrowheads="1"/>
          </p:cNvPicPr>
          <p:nvPr>
            <p:ph type="clipArt" sz="half" idx="1"/>
          </p:nvPr>
        </p:nvPicPr>
        <p:blipFill>
          <a:blip r:embed="rId3"/>
          <a:srcRect l="6581" t="46202" r="22493" b="24297"/>
          <a:stretch>
            <a:fillRect/>
          </a:stretch>
        </p:blipFill>
        <p:spPr>
          <a:xfrm>
            <a:off x="304800" y="1219200"/>
            <a:ext cx="4191000" cy="4876800"/>
          </a:xfrm>
          <a:noFill/>
          <a:ln/>
        </p:spPr>
      </p:pic>
      <p:sp>
        <p:nvSpPr>
          <p:cNvPr id="155654" name="Rectangle 6"/>
          <p:cNvSpPr>
            <a:spLocks noGrp="1" noChangeArrowheads="1"/>
          </p:cNvSpPr>
          <p:nvPr>
            <p:ph type="body" sz="half" idx="2"/>
          </p:nvPr>
        </p:nvSpPr>
        <p:spPr>
          <a:xfrm>
            <a:off x="4953000" y="1125538"/>
            <a:ext cx="3746500" cy="4978400"/>
          </a:xfrm>
        </p:spPr>
        <p:txBody>
          <a:bodyPr>
            <a:normAutofit/>
          </a:bodyPr>
          <a:lstStyle/>
          <a:p>
            <a:pPr>
              <a:lnSpc>
                <a:spcPct val="150000"/>
              </a:lnSpc>
            </a:pPr>
            <a:endParaRPr lang="tr-TR" sz="2400" dirty="0" smtClean="0">
              <a:solidFill>
                <a:schemeClr val="bg1"/>
              </a:solidFill>
            </a:endParaRPr>
          </a:p>
          <a:p>
            <a:pPr>
              <a:lnSpc>
                <a:spcPct val="150000"/>
              </a:lnSpc>
            </a:pPr>
            <a:r>
              <a:rPr lang="tr-TR" sz="2400" dirty="0" smtClean="0">
                <a:solidFill>
                  <a:schemeClr val="bg1"/>
                </a:solidFill>
              </a:rPr>
              <a:t>Viyanalı </a:t>
            </a:r>
            <a:r>
              <a:rPr lang="tr-TR" sz="2400" dirty="0">
                <a:solidFill>
                  <a:schemeClr val="bg1"/>
                </a:solidFill>
              </a:rPr>
              <a:t>Profesörün psikanaliz kuramlarını görsel bir dille anlatmak için çekmece imgelerini kullanıyordu.</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51" name="Rectangle 7"/>
          <p:cNvSpPr>
            <a:spLocks noGrp="1" noChangeArrowheads="1"/>
          </p:cNvSpPr>
          <p:nvPr>
            <p:ph type="title"/>
          </p:nvPr>
        </p:nvSpPr>
        <p:spPr>
          <a:xfrm>
            <a:off x="1066800" y="304800"/>
            <a:ext cx="7543800" cy="171450"/>
          </a:xfrm>
        </p:spPr>
        <p:txBody>
          <a:bodyPr>
            <a:normAutofit fontScale="90000"/>
          </a:bodyPr>
          <a:lstStyle/>
          <a:p>
            <a:endParaRPr lang="en-US" sz="4000"/>
          </a:p>
        </p:txBody>
      </p:sp>
      <p:graphicFrame>
        <p:nvGraphicFramePr>
          <p:cNvPr id="159749" name="Object 5"/>
          <p:cNvGraphicFramePr>
            <a:graphicFrameLocks noGrp="1" noChangeAspect="1"/>
          </p:cNvGraphicFramePr>
          <p:nvPr>
            <p:ph sz="quarter" idx="1"/>
          </p:nvPr>
        </p:nvGraphicFramePr>
        <p:xfrm>
          <a:off x="228600" y="1004888"/>
          <a:ext cx="4572000" cy="5349875"/>
        </p:xfrm>
        <a:graphic>
          <a:graphicData uri="http://schemas.openxmlformats.org/presentationml/2006/ole">
            <mc:AlternateContent xmlns:mc="http://schemas.openxmlformats.org/markup-compatibility/2006">
              <mc:Choice xmlns:v="urn:schemas-microsoft-com:vml" Requires="v">
                <p:oleObj spid="_x0000_s2053" name="Photo Editor Fotoğrafı" r:id="rId4" imgW="1905266" imgH="1952898" progId="">
                  <p:embed/>
                </p:oleObj>
              </mc:Choice>
              <mc:Fallback>
                <p:oleObj name="Photo Editor Fotoğrafı" r:id="rId4" imgW="1905266" imgH="1952898"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04888"/>
                        <a:ext cx="4572000" cy="5349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9750" name="Rectangle 6"/>
          <p:cNvSpPr>
            <a:spLocks noGrp="1" noChangeArrowheads="1"/>
          </p:cNvSpPr>
          <p:nvPr>
            <p:ph type="body" sz="half" idx="3"/>
          </p:nvPr>
        </p:nvSpPr>
        <p:spPr>
          <a:xfrm>
            <a:off x="4914900" y="1066800"/>
            <a:ext cx="3695700" cy="5386388"/>
          </a:xfrm>
        </p:spPr>
        <p:txBody>
          <a:bodyPr>
            <a:normAutofit/>
          </a:bodyPr>
          <a:lstStyle/>
          <a:p>
            <a:pPr>
              <a:lnSpc>
                <a:spcPct val="90000"/>
              </a:lnSpc>
            </a:pPr>
            <a:endParaRPr lang="tr-TR" sz="2400" dirty="0" smtClean="0">
              <a:solidFill>
                <a:schemeClr val="bg1"/>
              </a:solidFill>
            </a:endParaRPr>
          </a:p>
          <a:p>
            <a:pPr>
              <a:lnSpc>
                <a:spcPct val="90000"/>
              </a:lnSpc>
            </a:pPr>
            <a:r>
              <a:rPr lang="tr-TR" sz="2400" dirty="0" err="1" smtClean="0">
                <a:solidFill>
                  <a:schemeClr val="bg1"/>
                </a:solidFill>
              </a:rPr>
              <a:t>Dali</a:t>
            </a:r>
            <a:r>
              <a:rPr lang="tr-TR" sz="2400" dirty="0" smtClean="0">
                <a:solidFill>
                  <a:schemeClr val="bg1"/>
                </a:solidFill>
              </a:rPr>
              <a:t> </a:t>
            </a:r>
            <a:r>
              <a:rPr lang="tr-TR" sz="2400" dirty="0">
                <a:solidFill>
                  <a:schemeClr val="bg1"/>
                </a:solidFill>
              </a:rPr>
              <a:t>bu resmiyle ilgili olarak şöyle yazıyordu:”İç savaşa ilişkin ön sezilerim aklımı başımdan alıyordu</a:t>
            </a:r>
            <a:r>
              <a:rPr lang="tr-TR" sz="2400" dirty="0" smtClean="0">
                <a:solidFill>
                  <a:schemeClr val="bg1"/>
                </a:solidFill>
              </a:rPr>
              <a:t>. Ayaklanan </a:t>
            </a:r>
            <a:r>
              <a:rPr lang="tr-TR" sz="2400" dirty="0">
                <a:solidFill>
                  <a:schemeClr val="bg1"/>
                </a:solidFill>
              </a:rPr>
              <a:t>bağırsakların ressamı olarak, İç Savaş Sezgisi adlı resmimi savaşın başlamasından altı ay önce tamamlamıştım.”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Rectangle 4"/>
          <p:cNvSpPr>
            <a:spLocks noGrp="1" noChangeArrowheads="1"/>
          </p:cNvSpPr>
          <p:nvPr>
            <p:ph type="title"/>
          </p:nvPr>
        </p:nvSpPr>
        <p:spPr>
          <a:xfrm>
            <a:off x="539750" y="0"/>
            <a:ext cx="7543800" cy="685800"/>
          </a:xfrm>
        </p:spPr>
        <p:txBody>
          <a:bodyPr>
            <a:normAutofit/>
          </a:bodyPr>
          <a:lstStyle/>
          <a:p>
            <a:r>
              <a:rPr lang="tr-TR" sz="2800" dirty="0">
                <a:solidFill>
                  <a:schemeClr val="bg1"/>
                </a:solidFill>
              </a:rPr>
              <a:t>Dali(Savaşın Yüzü,1941)</a:t>
            </a:r>
          </a:p>
        </p:txBody>
      </p:sp>
      <p:pic>
        <p:nvPicPr>
          <p:cNvPr id="215047" name="Picture 7" descr="9B798905"/>
          <p:cNvPicPr>
            <a:picLocks noGrp="1" noChangeAspect="1" noChangeArrowheads="1"/>
          </p:cNvPicPr>
          <p:nvPr>
            <p:ph type="clipArt" sz="half" idx="1"/>
          </p:nvPr>
        </p:nvPicPr>
        <p:blipFill>
          <a:blip r:embed="rId3"/>
          <a:srcRect l="15765" t="13174" r="37646" b="58940"/>
          <a:stretch>
            <a:fillRect/>
          </a:stretch>
        </p:blipFill>
        <p:spPr>
          <a:xfrm>
            <a:off x="228600" y="1066800"/>
            <a:ext cx="4343400" cy="4724400"/>
          </a:xfrm>
          <a:noFill/>
          <a:ln/>
        </p:spPr>
      </p:pic>
      <p:sp>
        <p:nvSpPr>
          <p:cNvPr id="215046" name="Rectangle 6"/>
          <p:cNvSpPr>
            <a:spLocks noGrp="1" noChangeArrowheads="1"/>
          </p:cNvSpPr>
          <p:nvPr>
            <p:ph type="body" sz="half" idx="2"/>
          </p:nvPr>
        </p:nvSpPr>
        <p:spPr>
          <a:xfrm>
            <a:off x="4572000" y="1125538"/>
            <a:ext cx="4572000" cy="5732462"/>
          </a:xfrm>
        </p:spPr>
        <p:txBody>
          <a:bodyPr>
            <a:noAutofit/>
          </a:bodyPr>
          <a:lstStyle/>
          <a:p>
            <a:r>
              <a:rPr lang="tr-TR" sz="2400" dirty="0" smtClean="0">
                <a:solidFill>
                  <a:schemeClr val="bg1"/>
                </a:solidFill>
              </a:rPr>
              <a:t>Salvador </a:t>
            </a:r>
            <a:r>
              <a:rPr lang="tr-TR" sz="2400" dirty="0">
                <a:solidFill>
                  <a:schemeClr val="bg1"/>
                </a:solidFill>
              </a:rPr>
              <a:t>Dali’nin üretken sanatsal zekasına itici gücü oluşturan iki motor, libido yada cinsel dürtü,sonra ölüm </a:t>
            </a:r>
            <a:r>
              <a:rPr lang="tr-TR" sz="2400" dirty="0" smtClean="0">
                <a:solidFill>
                  <a:schemeClr val="bg1"/>
                </a:solidFill>
              </a:rPr>
              <a:t>korkusudur. Kutsal</a:t>
            </a:r>
            <a:r>
              <a:rPr lang="tr-TR" sz="2400" dirty="0">
                <a:solidFill>
                  <a:schemeClr val="bg1"/>
                </a:solidFill>
              </a:rPr>
              <a:t>, Katolik, havarilere ve Roma’ya özgü ölüm heyulası, </a:t>
            </a:r>
            <a:r>
              <a:rPr lang="tr-TR" sz="2400" dirty="0" smtClean="0">
                <a:solidFill>
                  <a:schemeClr val="bg1"/>
                </a:solidFill>
              </a:rPr>
              <a:t>“en </a:t>
            </a:r>
            <a:r>
              <a:rPr lang="tr-TR" sz="2400" dirty="0">
                <a:solidFill>
                  <a:schemeClr val="bg1"/>
                </a:solidFill>
              </a:rPr>
              <a:t>cin fikirli ve kaprisli fantezilerimin en miniciğinin bile yanından ayrılmaz</a:t>
            </a:r>
            <a:r>
              <a:rPr lang="tr-TR" sz="2400" dirty="0" smtClean="0">
                <a:solidFill>
                  <a:schemeClr val="bg1"/>
                </a:solidFill>
              </a:rPr>
              <a:t>.”</a:t>
            </a:r>
            <a:r>
              <a:rPr lang="tr-TR" sz="2400" dirty="0" smtClean="0"/>
              <a:t> </a:t>
            </a:r>
            <a:endParaRPr lang="tr-TR" sz="2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4"/>
          <p:cNvSpPr>
            <a:spLocks noGrp="1" noChangeArrowheads="1"/>
          </p:cNvSpPr>
          <p:nvPr>
            <p:ph type="title"/>
          </p:nvPr>
        </p:nvSpPr>
        <p:spPr>
          <a:xfrm>
            <a:off x="1066800" y="304800"/>
            <a:ext cx="7543800" cy="603250"/>
          </a:xfrm>
        </p:spPr>
        <p:txBody>
          <a:bodyPr/>
          <a:lstStyle/>
          <a:p>
            <a:r>
              <a:rPr lang="tr-TR" sz="2800" dirty="0">
                <a:solidFill>
                  <a:schemeClr val="bg1"/>
                </a:solidFill>
              </a:rPr>
              <a:t>Picasso,1947</a:t>
            </a:r>
          </a:p>
        </p:txBody>
      </p:sp>
      <p:pic>
        <p:nvPicPr>
          <p:cNvPr id="113672" name="Picture 8" descr="45C3B232"/>
          <p:cNvPicPr>
            <a:picLocks noGrp="1" noChangeAspect="1" noChangeArrowheads="1"/>
          </p:cNvPicPr>
          <p:nvPr>
            <p:ph type="clipArt" sz="half" idx="1"/>
          </p:nvPr>
        </p:nvPicPr>
        <p:blipFill>
          <a:blip r:embed="rId3"/>
          <a:srcRect l="19412" t="13602" r="34000" b="45937"/>
          <a:stretch>
            <a:fillRect/>
          </a:stretch>
        </p:blipFill>
        <p:spPr>
          <a:xfrm>
            <a:off x="304800" y="1125538"/>
            <a:ext cx="4411663" cy="5427662"/>
          </a:xfrm>
          <a:noFill/>
          <a:ln/>
        </p:spPr>
      </p:pic>
      <p:sp>
        <p:nvSpPr>
          <p:cNvPr id="113670" name="Rectangle 6"/>
          <p:cNvSpPr>
            <a:spLocks noGrp="1" noChangeArrowheads="1"/>
          </p:cNvSpPr>
          <p:nvPr>
            <p:ph type="body" sz="half" idx="2"/>
          </p:nvPr>
        </p:nvSpPr>
        <p:spPr>
          <a:xfrm>
            <a:off x="4914900" y="1196975"/>
            <a:ext cx="4049713" cy="5661025"/>
          </a:xfrm>
        </p:spPr>
        <p:txBody>
          <a:bodyPr/>
          <a:lstStyle/>
          <a:p>
            <a:r>
              <a:rPr lang="tr-TR" sz="2800" dirty="0">
                <a:solidFill>
                  <a:schemeClr val="bg1"/>
                </a:solidFill>
              </a:rPr>
              <a:t>Dali’ye göre Picasso güzellikle değil çirkinlikle ilgileniyordu. Picasso’nun tutkulu akılcılığı, burnundan çıkan ve sonra çevresindeki her şeyi yalayıp yutan bir kaşığa dönüşen beyniyle simgeleniyor</a:t>
            </a:r>
            <a:r>
              <a:rPr lang="tr-TR" sz="2400" dirty="0">
                <a:solidFill>
                  <a:schemeClr val="bg1"/>
                </a:solidFill>
              </a:rPr>
              <a:t>.</a:t>
            </a:r>
          </a:p>
        </p:txBody>
      </p:sp>
      <p:sp>
        <p:nvSpPr>
          <p:cNvPr id="113671" name="Rectangle 7"/>
          <p:cNvSpPr>
            <a:spLocks noChangeArrowheads="1"/>
          </p:cNvSpPr>
          <p:nvPr/>
        </p:nvSpPr>
        <p:spPr bwMode="auto">
          <a:xfrm>
            <a:off x="1042988" y="1989138"/>
            <a:ext cx="3695700" cy="4114800"/>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Char char="n"/>
            </a:pPr>
            <a:endParaRPr lang="en-US" sz="2800" b="0">
              <a:solidFill>
                <a:schemeClr val="tx1"/>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33400"/>
            <a:ext cx="8229600" cy="5791200"/>
          </a:xfrm>
        </p:spPr>
        <p:txBody>
          <a:bodyPr>
            <a:normAutofit/>
          </a:bodyPr>
          <a:lstStyle/>
          <a:p>
            <a:r>
              <a:rPr lang="tr-TR" sz="2400" dirty="0" smtClean="0">
                <a:solidFill>
                  <a:schemeClr val="bg1"/>
                </a:solidFill>
                <a:latin typeface="Times New Roman" pitchFamily="18" charset="0"/>
                <a:cs typeface="Times New Roman" pitchFamily="18" charset="0"/>
              </a:rPr>
              <a:t>Bir edebiyat ve resim hareketi olarak Dada, 1921 yılında Dadacılar grubunun kendi içerisindeki anlaşmazlıkları yüzünden dağıldı. Bu  anlaşmazlığın arkasında, sadece menfiliğe ve yıkıcılığa bağlanmış olan Dadanın günlerinin tamamlandığına inanan yeni bir gerçeküstücü grubun ortaya çıkışı yol açtı. Bu yeni grup artık yıkıcılıktan vazgeçmek ve yapıcı bir şeyler ortaya koymak zamanı geldiğinde inanıyorlardı</a:t>
            </a:r>
            <a:r>
              <a:rPr lang="tr-TR" sz="2400" dirty="0" smtClean="0">
                <a:solidFill>
                  <a:schemeClr val="bg1"/>
                </a:solidFill>
                <a:latin typeface="Times New Roman" pitchFamily="18" charset="0"/>
                <a:cs typeface="Times New Roman" pitchFamily="18" charset="0"/>
              </a:rPr>
              <a:t>.</a:t>
            </a:r>
          </a:p>
          <a:p>
            <a:r>
              <a:rPr lang="tr-TR" sz="2400" dirty="0">
                <a:solidFill>
                  <a:schemeClr val="bg1"/>
                </a:solidFill>
                <a:latin typeface="Times New Roman" pitchFamily="18" charset="0"/>
                <a:cs typeface="Times New Roman" pitchFamily="18" charset="0"/>
              </a:rPr>
              <a:t>1922’de </a:t>
            </a:r>
            <a:r>
              <a:rPr lang="tr-TR" sz="2400" dirty="0" err="1">
                <a:solidFill>
                  <a:schemeClr val="bg1"/>
                </a:solidFill>
                <a:latin typeface="Times New Roman" pitchFamily="18" charset="0"/>
                <a:cs typeface="Times New Roman" pitchFamily="18" charset="0"/>
              </a:rPr>
              <a:t>dadacı</a:t>
            </a:r>
            <a:r>
              <a:rPr lang="tr-TR" sz="2400" dirty="0">
                <a:solidFill>
                  <a:schemeClr val="bg1"/>
                </a:solidFill>
                <a:latin typeface="Times New Roman" pitchFamily="18" charset="0"/>
                <a:cs typeface="Times New Roman" pitchFamily="18" charset="0"/>
              </a:rPr>
              <a:t> hareketten ayrılan </a:t>
            </a:r>
            <a:r>
              <a:rPr lang="tr-TR" sz="2400" dirty="0" err="1">
                <a:solidFill>
                  <a:schemeClr val="bg1"/>
                </a:solidFill>
                <a:latin typeface="Times New Roman" pitchFamily="18" charset="0"/>
                <a:cs typeface="Times New Roman" pitchFamily="18" charset="0"/>
              </a:rPr>
              <a:t>Breton</a:t>
            </a:r>
            <a:r>
              <a:rPr lang="tr-TR" sz="2400" dirty="0">
                <a:solidFill>
                  <a:schemeClr val="bg1"/>
                </a:solidFill>
                <a:latin typeface="Times New Roman" pitchFamily="18" charset="0"/>
                <a:cs typeface="Times New Roman" pitchFamily="18" charset="0"/>
              </a:rPr>
              <a:t>, Paul </a:t>
            </a:r>
            <a:r>
              <a:rPr lang="tr-TR" sz="2400" dirty="0" err="1">
                <a:solidFill>
                  <a:schemeClr val="bg1"/>
                </a:solidFill>
                <a:latin typeface="Times New Roman" pitchFamily="18" charset="0"/>
                <a:cs typeface="Times New Roman" pitchFamily="18" charset="0"/>
              </a:rPr>
              <a:t>Éluard</a:t>
            </a:r>
            <a:r>
              <a:rPr lang="tr-TR" sz="2400" dirty="0">
                <a:solidFill>
                  <a:schemeClr val="bg1"/>
                </a:solidFill>
                <a:latin typeface="Times New Roman" pitchFamily="18" charset="0"/>
                <a:cs typeface="Times New Roman" pitchFamily="18" charset="0"/>
              </a:rPr>
              <a:t>, Louis </a:t>
            </a:r>
            <a:r>
              <a:rPr lang="tr-TR" sz="2400" dirty="0" err="1">
                <a:solidFill>
                  <a:schemeClr val="bg1"/>
                </a:solidFill>
                <a:latin typeface="Times New Roman" pitchFamily="18" charset="0"/>
                <a:cs typeface="Times New Roman" pitchFamily="18" charset="0"/>
              </a:rPr>
              <a:t>Aragon</a:t>
            </a:r>
            <a:r>
              <a:rPr lang="tr-TR" sz="2400" dirty="0">
                <a:solidFill>
                  <a:schemeClr val="bg1"/>
                </a:solidFill>
                <a:latin typeface="Times New Roman" pitchFamily="18" charset="0"/>
                <a:cs typeface="Times New Roman" pitchFamily="18" charset="0"/>
              </a:rPr>
              <a:t> ve Benjamin </a:t>
            </a:r>
            <a:r>
              <a:rPr lang="tr-TR" sz="2400" dirty="0" err="1">
                <a:solidFill>
                  <a:schemeClr val="bg1"/>
                </a:solidFill>
                <a:latin typeface="Times New Roman" pitchFamily="18" charset="0"/>
                <a:cs typeface="Times New Roman" pitchFamily="18" charset="0"/>
              </a:rPr>
              <a:t>Péret’nin</a:t>
            </a:r>
            <a:r>
              <a:rPr lang="tr-TR" sz="2400" dirty="0">
                <a:solidFill>
                  <a:schemeClr val="bg1"/>
                </a:solidFill>
                <a:latin typeface="Times New Roman" pitchFamily="18" charset="0"/>
                <a:cs typeface="Times New Roman" pitchFamily="18" charset="0"/>
              </a:rPr>
              <a:t>, çeşitli otomatik yazı yöntemleri üzerinde deneylerini sürdürdü ve “gerçeküstü” dünyanın düşsel imgelerini geliştirmeye başladı. Bu şairlerin dizelerinde sözcükler, mantıksal bir sıra izlemek yerine bilinçdışı psikolojik süreçlerle bir araya geldiği için, insanı irkiltiyordu. </a:t>
            </a:r>
          </a:p>
          <a:p>
            <a:pPr marL="0" indent="0">
              <a:buNone/>
            </a:pPr>
            <a:endParaRPr lang="tr-TR" sz="2400" dirty="0" smtClean="0">
              <a:solidFill>
                <a:schemeClr val="bg1"/>
              </a:solidFill>
              <a:latin typeface="Times New Roman" pitchFamily="18" charset="0"/>
              <a:cs typeface="Times New Roman" pitchFamily="18" charset="0"/>
            </a:endParaRPr>
          </a:p>
          <a:p>
            <a:endParaRPr lang="en-US" sz="2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4"/>
          <p:cNvSpPr>
            <a:spLocks noGrp="1" noChangeArrowheads="1"/>
          </p:cNvSpPr>
          <p:nvPr>
            <p:ph type="title"/>
          </p:nvPr>
        </p:nvSpPr>
        <p:spPr>
          <a:xfrm>
            <a:off x="1066800" y="304800"/>
            <a:ext cx="7543800" cy="460375"/>
          </a:xfrm>
        </p:spPr>
        <p:txBody>
          <a:bodyPr>
            <a:normAutofit fontScale="90000"/>
          </a:bodyPr>
          <a:lstStyle/>
          <a:p>
            <a:endParaRPr lang="en-US" sz="4000"/>
          </a:p>
        </p:txBody>
      </p:sp>
      <p:pic>
        <p:nvPicPr>
          <p:cNvPr id="116743" name="Picture 7" descr="2837F9A5"/>
          <p:cNvPicPr>
            <a:picLocks noGrp="1" noChangeAspect="1" noChangeArrowheads="1"/>
          </p:cNvPicPr>
          <p:nvPr>
            <p:ph sz="half" idx="1"/>
          </p:nvPr>
        </p:nvPicPr>
        <p:blipFill>
          <a:blip r:embed="rId3"/>
          <a:srcRect l="48354" t="36612" r="18353" b="28143"/>
          <a:stretch>
            <a:fillRect/>
          </a:stretch>
        </p:blipFill>
        <p:spPr>
          <a:xfrm>
            <a:off x="395288" y="1052513"/>
            <a:ext cx="4176712" cy="5545137"/>
          </a:xfrm>
          <a:noFill/>
          <a:ln/>
        </p:spPr>
      </p:pic>
      <p:sp>
        <p:nvSpPr>
          <p:cNvPr id="116742" name="Rectangle 6"/>
          <p:cNvSpPr>
            <a:spLocks noGrp="1" noChangeArrowheads="1"/>
          </p:cNvSpPr>
          <p:nvPr>
            <p:ph type="body" sz="half" idx="2"/>
          </p:nvPr>
        </p:nvSpPr>
        <p:spPr>
          <a:xfrm>
            <a:off x="4914900" y="1125538"/>
            <a:ext cx="3905250" cy="5256212"/>
          </a:xfrm>
        </p:spPr>
        <p:txBody>
          <a:bodyPr/>
          <a:lstStyle/>
          <a:p>
            <a:endParaRPr lang="tr-TR" dirty="0" smtClean="0">
              <a:solidFill>
                <a:schemeClr val="bg1"/>
              </a:solidFill>
            </a:endParaRPr>
          </a:p>
          <a:p>
            <a:endParaRPr lang="tr-TR" dirty="0">
              <a:solidFill>
                <a:schemeClr val="bg1"/>
              </a:solidFill>
            </a:endParaRPr>
          </a:p>
          <a:p>
            <a:r>
              <a:rPr lang="tr-TR" dirty="0" err="1" smtClean="0">
                <a:solidFill>
                  <a:schemeClr val="bg1"/>
                </a:solidFill>
              </a:rPr>
              <a:t>Dali</a:t>
            </a:r>
            <a:r>
              <a:rPr lang="tr-TR" dirty="0" smtClean="0">
                <a:solidFill>
                  <a:schemeClr val="bg1"/>
                </a:solidFill>
              </a:rPr>
              <a:t> </a:t>
            </a:r>
            <a:r>
              <a:rPr lang="tr-TR" dirty="0">
                <a:solidFill>
                  <a:schemeClr val="bg1"/>
                </a:solidFill>
              </a:rPr>
              <a:t>Picasso’nun kominist eğilimleriyle alay ediyor.Resme şöyle bir cümle yazmış:”Picasso komünisttir…ben de değilim.”</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4" name="Rectangle 4"/>
          <p:cNvSpPr>
            <a:spLocks noGrp="1" noChangeArrowheads="1"/>
          </p:cNvSpPr>
          <p:nvPr>
            <p:ph type="title"/>
          </p:nvPr>
        </p:nvSpPr>
        <p:spPr>
          <a:xfrm>
            <a:off x="1066800" y="304800"/>
            <a:ext cx="7543800" cy="387350"/>
          </a:xfrm>
        </p:spPr>
        <p:txBody>
          <a:bodyPr>
            <a:normAutofit fontScale="90000"/>
          </a:bodyPr>
          <a:lstStyle/>
          <a:p>
            <a:r>
              <a:rPr lang="tr-TR" sz="2800" dirty="0">
                <a:solidFill>
                  <a:schemeClr val="bg1"/>
                </a:solidFill>
              </a:rPr>
              <a:t>Amerika’nın Şiiri-Komik Atletler,1943</a:t>
            </a:r>
          </a:p>
        </p:txBody>
      </p:sp>
      <p:pic>
        <p:nvPicPr>
          <p:cNvPr id="163848" name="Picture 8" descr="83640D2D"/>
          <p:cNvPicPr>
            <a:picLocks noGrp="1" noChangeAspect="1" noChangeArrowheads="1"/>
          </p:cNvPicPr>
          <p:nvPr>
            <p:ph type="clipArt" sz="half" idx="1"/>
          </p:nvPr>
        </p:nvPicPr>
        <p:blipFill>
          <a:blip r:embed="rId3"/>
          <a:srcRect l="17882" t="8383" r="18471" b="22754"/>
          <a:stretch>
            <a:fillRect/>
          </a:stretch>
        </p:blipFill>
        <p:spPr>
          <a:xfrm>
            <a:off x="323850" y="836613"/>
            <a:ext cx="4537075" cy="6021387"/>
          </a:xfrm>
          <a:noFill/>
          <a:ln/>
        </p:spPr>
      </p:pic>
      <p:sp>
        <p:nvSpPr>
          <p:cNvPr id="163846" name="Rectangle 6"/>
          <p:cNvSpPr>
            <a:spLocks noGrp="1" noChangeArrowheads="1"/>
          </p:cNvSpPr>
          <p:nvPr>
            <p:ph type="body" sz="half" idx="2"/>
          </p:nvPr>
        </p:nvSpPr>
        <p:spPr>
          <a:xfrm>
            <a:off x="5076825" y="1098550"/>
            <a:ext cx="3695700" cy="5759450"/>
          </a:xfrm>
        </p:spPr>
        <p:txBody>
          <a:bodyPr/>
          <a:lstStyle/>
          <a:p>
            <a:r>
              <a:rPr lang="tr-TR" sz="2400" dirty="0">
                <a:solidFill>
                  <a:schemeClr val="bg1"/>
                </a:solidFill>
              </a:rPr>
              <a:t>Katalonya anıları ve Amerika izlenimlerinin bir karışımı, ama her şeyden önce siyahın beyaza karşı zaferine ilişkin önseziler ve buruşmuş boş bir kabukla gösterilen Afrika’nın çöküşü…</a:t>
            </a:r>
          </a:p>
          <a:p>
            <a:r>
              <a:rPr lang="tr-TR" sz="2400" dirty="0">
                <a:solidFill>
                  <a:schemeClr val="bg1"/>
                </a:solidFill>
              </a:rPr>
              <a:t>Coca-cola şişesi, ilk kez bir resimde görünüyor.’pop’ sanattan ve Andy Warhol’dan yirmi yıl önce!</a:t>
            </a:r>
          </a:p>
        </p:txBody>
      </p:sp>
      <p:sp>
        <p:nvSpPr>
          <p:cNvPr id="163847" name="Rectangle 7"/>
          <p:cNvSpPr>
            <a:spLocks noChangeArrowheads="1"/>
          </p:cNvSpPr>
          <p:nvPr/>
        </p:nvSpPr>
        <p:spPr bwMode="auto">
          <a:xfrm>
            <a:off x="1042988" y="1989138"/>
            <a:ext cx="3695700" cy="4114800"/>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Char char="n"/>
            </a:pPr>
            <a:endParaRPr lang="en-US" sz="2800" b="0">
              <a:solidFill>
                <a:schemeClr val="tx1"/>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4"/>
          <p:cNvSpPr>
            <a:spLocks noGrp="1" noChangeArrowheads="1"/>
          </p:cNvSpPr>
          <p:nvPr>
            <p:ph type="title"/>
          </p:nvPr>
        </p:nvSpPr>
        <p:spPr>
          <a:xfrm>
            <a:off x="1066800" y="304800"/>
            <a:ext cx="7543800" cy="747713"/>
          </a:xfrm>
        </p:spPr>
        <p:txBody>
          <a:bodyPr/>
          <a:lstStyle/>
          <a:p>
            <a:r>
              <a:rPr lang="tr-TR" sz="2800" dirty="0">
                <a:solidFill>
                  <a:schemeClr val="bg1"/>
                </a:solidFill>
              </a:rPr>
              <a:t>Ermiş Juan’ın İsa’sı,1951</a:t>
            </a:r>
          </a:p>
        </p:txBody>
      </p:sp>
      <p:pic>
        <p:nvPicPr>
          <p:cNvPr id="218119" name="Picture 7" descr="DAF4523"/>
          <p:cNvPicPr>
            <a:picLocks noGrp="1" noChangeAspect="1" noChangeArrowheads="1"/>
          </p:cNvPicPr>
          <p:nvPr>
            <p:ph type="clipArt" sz="half" idx="1"/>
          </p:nvPr>
        </p:nvPicPr>
        <p:blipFill>
          <a:blip r:embed="rId3"/>
          <a:srcRect l="22118" t="24893" r="25647" b="8212"/>
          <a:stretch>
            <a:fillRect/>
          </a:stretch>
        </p:blipFill>
        <p:spPr>
          <a:xfrm>
            <a:off x="179388" y="1125538"/>
            <a:ext cx="4216400" cy="5427662"/>
          </a:xfrm>
          <a:noFill/>
          <a:ln/>
        </p:spPr>
      </p:pic>
      <p:sp>
        <p:nvSpPr>
          <p:cNvPr id="218118" name="Rectangle 6"/>
          <p:cNvSpPr>
            <a:spLocks noGrp="1" noChangeArrowheads="1"/>
          </p:cNvSpPr>
          <p:nvPr>
            <p:ph type="body" sz="half" idx="2"/>
          </p:nvPr>
        </p:nvSpPr>
        <p:spPr>
          <a:xfrm>
            <a:off x="4572000" y="1196975"/>
            <a:ext cx="4038600" cy="5472113"/>
          </a:xfrm>
        </p:spPr>
        <p:txBody>
          <a:bodyPr>
            <a:normAutofit/>
          </a:bodyPr>
          <a:lstStyle/>
          <a:p>
            <a:pPr marL="0" indent="0">
              <a:buNone/>
            </a:pPr>
            <a:endParaRPr lang="tr-TR" sz="2400" dirty="0" smtClean="0">
              <a:solidFill>
                <a:schemeClr val="bg1"/>
              </a:solidFill>
            </a:endParaRPr>
          </a:p>
          <a:p>
            <a:pPr marL="0" indent="0">
              <a:buNone/>
            </a:pPr>
            <a:r>
              <a:rPr lang="tr-TR" sz="2400" dirty="0" smtClean="0">
                <a:solidFill>
                  <a:schemeClr val="bg1"/>
                </a:solidFill>
              </a:rPr>
              <a:t>“</a:t>
            </a:r>
            <a:r>
              <a:rPr lang="tr-TR" sz="2400" dirty="0">
                <a:solidFill>
                  <a:schemeClr val="bg1"/>
                </a:solidFill>
              </a:rPr>
              <a:t>Kozmik bir düşte,” Dali, “atomun çekirdeğinin” evrensel uyumun İsa’nın kendisi olduğunu gördü</a:t>
            </a:r>
            <a:r>
              <a:rPr lang="tr-TR" sz="2400" dirty="0" smtClean="0">
                <a:solidFill>
                  <a:schemeClr val="bg1"/>
                </a:solidFill>
              </a:rPr>
              <a:t>. Bu </a:t>
            </a:r>
            <a:r>
              <a:rPr lang="tr-TR" sz="2400" dirty="0">
                <a:solidFill>
                  <a:schemeClr val="bg1"/>
                </a:solidFill>
              </a:rPr>
              <a:t>düşünün Ermiş Juan’ın yaptığı ve Dali’nin “daire içinde bir üçgen” diye şemalaştırdığı resimle de desteklendiğini fark etti.</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4"/>
          <p:cNvSpPr>
            <a:spLocks noGrp="1" noChangeArrowheads="1"/>
          </p:cNvSpPr>
          <p:nvPr>
            <p:ph type="title"/>
          </p:nvPr>
        </p:nvSpPr>
        <p:spPr>
          <a:xfrm>
            <a:off x="1066800" y="304800"/>
            <a:ext cx="7543800" cy="171450"/>
          </a:xfrm>
        </p:spPr>
        <p:txBody>
          <a:bodyPr>
            <a:normAutofit fontScale="90000"/>
          </a:bodyPr>
          <a:lstStyle/>
          <a:p>
            <a:endParaRPr lang="en-US" sz="4000"/>
          </a:p>
        </p:txBody>
      </p:sp>
      <p:pic>
        <p:nvPicPr>
          <p:cNvPr id="166919" name="Picture 7" descr="Dali%206_small"/>
          <p:cNvPicPr>
            <a:picLocks noGrp="1" noChangeAspect="1" noChangeArrowheads="1"/>
          </p:cNvPicPr>
          <p:nvPr>
            <p:ph type="clipArt" sz="half" idx="1"/>
          </p:nvPr>
        </p:nvPicPr>
        <p:blipFill>
          <a:blip r:embed="rId3"/>
          <a:srcRect/>
          <a:stretch>
            <a:fillRect/>
          </a:stretch>
        </p:blipFill>
        <p:spPr>
          <a:xfrm>
            <a:off x="323850" y="620713"/>
            <a:ext cx="4248150" cy="5832475"/>
          </a:xfrm>
        </p:spPr>
      </p:pic>
      <p:sp>
        <p:nvSpPr>
          <p:cNvPr id="166918" name="Rectangle 6"/>
          <p:cNvSpPr>
            <a:spLocks noGrp="1" noChangeArrowheads="1"/>
          </p:cNvSpPr>
          <p:nvPr>
            <p:ph type="body" sz="half" idx="2"/>
          </p:nvPr>
        </p:nvSpPr>
        <p:spPr>
          <a:xfrm>
            <a:off x="4643438" y="692150"/>
            <a:ext cx="4249737" cy="5832475"/>
          </a:xfrm>
        </p:spPr>
        <p:txBody>
          <a:bodyPr>
            <a:noAutofit/>
          </a:bodyPr>
          <a:lstStyle/>
          <a:p>
            <a:endParaRPr lang="tr-TR" sz="2400" dirty="0" smtClean="0">
              <a:solidFill>
                <a:schemeClr val="bg1"/>
              </a:solidFill>
            </a:endParaRPr>
          </a:p>
          <a:p>
            <a:r>
              <a:rPr lang="tr-TR" sz="2400" dirty="0" smtClean="0">
                <a:solidFill>
                  <a:schemeClr val="bg1"/>
                </a:solidFill>
              </a:rPr>
              <a:t>Bu </a:t>
            </a:r>
            <a:r>
              <a:rPr lang="tr-TR" sz="2400" dirty="0">
                <a:solidFill>
                  <a:schemeClr val="bg1"/>
                </a:solidFill>
              </a:rPr>
              <a:t>resim Dali’ye göre, “neşenin doruk noktası(…) anarşik bir monarşi(…)evrenin birliği”dir. Her ne ise mistik düzeyde derin bir kendinden geçmişliğe ve saflığın doruklarına ulaşan bir teknik gösterisi olduğu yadsınamaz. Tıpkı Mozart gibi, insan “sirenlerin dansla eşlik ettiği o kürelerin müziğini” duyar gibi oluyor.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4"/>
          <p:cNvSpPr>
            <a:spLocks noGrp="1" noChangeArrowheads="1"/>
          </p:cNvSpPr>
          <p:nvPr>
            <p:ph type="title"/>
          </p:nvPr>
        </p:nvSpPr>
        <p:spPr>
          <a:xfrm>
            <a:off x="1066800" y="304800"/>
            <a:ext cx="7543800" cy="676275"/>
          </a:xfrm>
        </p:spPr>
        <p:txBody>
          <a:bodyPr/>
          <a:lstStyle/>
          <a:p>
            <a:r>
              <a:rPr lang="tr-TR" sz="2800" dirty="0">
                <a:solidFill>
                  <a:schemeClr val="bg1"/>
                </a:solidFill>
              </a:rPr>
              <a:t>Leda Atomica,1949</a:t>
            </a:r>
          </a:p>
        </p:txBody>
      </p:sp>
      <p:pic>
        <p:nvPicPr>
          <p:cNvPr id="208903" name="Picture 7" descr="7F588C27"/>
          <p:cNvPicPr>
            <a:picLocks noGrp="1" noChangeAspect="1" noChangeArrowheads="1"/>
          </p:cNvPicPr>
          <p:nvPr>
            <p:ph type="clipArt" sz="half" idx="1"/>
          </p:nvPr>
        </p:nvPicPr>
        <p:blipFill>
          <a:blip r:embed="rId3"/>
          <a:srcRect l="17177" t="20787" r="14235" b="13002"/>
          <a:stretch>
            <a:fillRect/>
          </a:stretch>
        </p:blipFill>
        <p:spPr>
          <a:xfrm>
            <a:off x="228600" y="981075"/>
            <a:ext cx="4271963" cy="5648325"/>
          </a:xfrm>
          <a:noFill/>
          <a:ln/>
        </p:spPr>
      </p:pic>
      <p:sp>
        <p:nvSpPr>
          <p:cNvPr id="208902" name="Rectangle 6"/>
          <p:cNvSpPr>
            <a:spLocks noGrp="1" noChangeArrowheads="1"/>
          </p:cNvSpPr>
          <p:nvPr>
            <p:ph type="body" sz="half" idx="2"/>
          </p:nvPr>
        </p:nvSpPr>
        <p:spPr>
          <a:xfrm>
            <a:off x="4572000" y="1066800"/>
            <a:ext cx="4572000" cy="5791200"/>
          </a:xfrm>
        </p:spPr>
        <p:txBody>
          <a:bodyPr/>
          <a:lstStyle/>
          <a:p>
            <a:pPr>
              <a:lnSpc>
                <a:spcPct val="80000"/>
              </a:lnSpc>
            </a:pPr>
            <a:r>
              <a:rPr lang="tr-TR" sz="1800" dirty="0">
                <a:solidFill>
                  <a:schemeClr val="bg1"/>
                </a:solidFill>
              </a:rPr>
              <a:t>“</a:t>
            </a:r>
            <a:r>
              <a:rPr lang="tr-TR" sz="2800" dirty="0">
                <a:solidFill>
                  <a:schemeClr val="bg1"/>
                </a:solidFill>
              </a:rPr>
              <a:t>Dahice düşüncelerimin sonu gelmiyordu. Bu nedenle, dikkatimi kuantum kuramının görsel çözümlemesine vermeye çalıştım ve yer çekiminin üstesinden gelebilmek için kuantum gerçekçiliğini yarattım…Benim kendi metafiziğimin tanrıçası olan Gala’ya adadığım Leda Atomica resminde ‘boşlukta asılı’ hissi uyandırmayı başardım.” Dali</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066800" y="304800"/>
            <a:ext cx="7543800" cy="838200"/>
          </a:xfrm>
        </p:spPr>
        <p:txBody>
          <a:bodyPr>
            <a:normAutofit/>
          </a:bodyPr>
          <a:lstStyle/>
          <a:p>
            <a:r>
              <a:rPr lang="tr-TR" sz="3600" dirty="0">
                <a:solidFill>
                  <a:schemeClr val="bg1"/>
                </a:solidFill>
              </a:rPr>
              <a:t>Eserleri</a:t>
            </a:r>
          </a:p>
        </p:txBody>
      </p:sp>
      <p:sp>
        <p:nvSpPr>
          <p:cNvPr id="84995" name="Rectangle 3"/>
          <p:cNvSpPr>
            <a:spLocks noGrp="1" noChangeArrowheads="1"/>
          </p:cNvSpPr>
          <p:nvPr>
            <p:ph idx="1"/>
          </p:nvPr>
        </p:nvSpPr>
        <p:spPr>
          <a:xfrm>
            <a:off x="323850" y="1295400"/>
            <a:ext cx="8569325" cy="5302250"/>
          </a:xfrm>
        </p:spPr>
        <p:txBody>
          <a:bodyPr>
            <a:normAutofit/>
          </a:bodyPr>
          <a:lstStyle/>
          <a:p>
            <a:r>
              <a:rPr lang="tr-TR" sz="2400" dirty="0">
                <a:solidFill>
                  <a:schemeClr val="bg1"/>
                </a:solidFill>
              </a:rPr>
              <a:t>Dalí hayatı boyunca, 1500'den fazla resim ve onlarca heykelin yanı sıra, çeşitli taş baskı eserler, kitap illüstrasyonları, tiyatro dekorları ve kostümleri üretmiştir. Ayrıca, </a:t>
            </a:r>
            <a:r>
              <a:rPr lang="tr-TR" sz="2400" dirty="0">
                <a:solidFill>
                  <a:schemeClr val="bg1"/>
                </a:solidFill>
                <a:hlinkClick r:id="rId3" tooltip="Man Ray"/>
              </a:rPr>
              <a:t>Man Ray</a:t>
            </a:r>
            <a:r>
              <a:rPr lang="tr-TR" sz="2400" dirty="0">
                <a:solidFill>
                  <a:schemeClr val="bg1"/>
                </a:solidFill>
              </a:rPr>
              <a:t>, Brassaï, Cecil Beaton ve Philippe Halsman gibi fotoğraf sanatçılarıyla ve Elsa Schiaparelli, Christian Dior gibi moda tasarımcılarıyla beraber çalışmıştır</a:t>
            </a:r>
            <a:r>
              <a:rPr lang="tr-TR" sz="2400" dirty="0" smtClean="0">
                <a:solidFill>
                  <a:schemeClr val="bg1"/>
                </a:solidFill>
              </a:rPr>
              <a:t>.</a:t>
            </a:r>
          </a:p>
          <a:p>
            <a:r>
              <a:rPr lang="tr-TR" sz="2400" dirty="0">
                <a:solidFill>
                  <a:schemeClr val="bg1"/>
                </a:solidFill>
              </a:rPr>
              <a:t>Bugün </a:t>
            </a:r>
            <a:r>
              <a:rPr lang="tr-TR" sz="2400" dirty="0" err="1">
                <a:solidFill>
                  <a:schemeClr val="bg1"/>
                </a:solidFill>
              </a:rPr>
              <a:t>Dalí'nin</a:t>
            </a:r>
            <a:r>
              <a:rPr lang="tr-TR" sz="2400" dirty="0">
                <a:solidFill>
                  <a:schemeClr val="bg1"/>
                </a:solidFill>
              </a:rPr>
              <a:t> eserlerinin büyük çoğunluğu, </a:t>
            </a:r>
            <a:r>
              <a:rPr lang="tr-TR" sz="2400" dirty="0" err="1">
                <a:solidFill>
                  <a:schemeClr val="bg1"/>
                </a:solidFill>
              </a:rPr>
              <a:t>Figueres'deki</a:t>
            </a:r>
            <a:r>
              <a:rPr lang="tr-TR" sz="2400" dirty="0">
                <a:solidFill>
                  <a:schemeClr val="bg1"/>
                </a:solidFill>
              </a:rPr>
              <a:t> </a:t>
            </a:r>
            <a:r>
              <a:rPr lang="tr-TR" sz="2400" dirty="0" err="1">
                <a:solidFill>
                  <a:schemeClr val="bg1"/>
                </a:solidFill>
              </a:rPr>
              <a:t>Dalí</a:t>
            </a:r>
            <a:r>
              <a:rPr lang="tr-TR" sz="2400" dirty="0">
                <a:solidFill>
                  <a:schemeClr val="bg1"/>
                </a:solidFill>
              </a:rPr>
              <a:t> Tiyatro ve Müzesi'nde bulunur. Florida'nın St. Petersburg kentindeki Salvador </a:t>
            </a:r>
            <a:r>
              <a:rPr lang="tr-TR" sz="2400" dirty="0" err="1">
                <a:solidFill>
                  <a:schemeClr val="bg1"/>
                </a:solidFill>
              </a:rPr>
              <a:t>Dalí</a:t>
            </a:r>
            <a:r>
              <a:rPr lang="tr-TR" sz="2400" dirty="0">
                <a:solidFill>
                  <a:schemeClr val="bg1"/>
                </a:solidFill>
              </a:rPr>
              <a:t> Müzesi, Madrid'deki </a:t>
            </a:r>
            <a:r>
              <a:rPr lang="tr-TR" sz="2400" dirty="0" err="1">
                <a:solidFill>
                  <a:schemeClr val="bg1"/>
                </a:solidFill>
              </a:rPr>
              <a:t>Reina</a:t>
            </a:r>
            <a:r>
              <a:rPr lang="tr-TR" sz="2400" dirty="0">
                <a:solidFill>
                  <a:schemeClr val="bg1"/>
                </a:solidFill>
              </a:rPr>
              <a:t> </a:t>
            </a:r>
            <a:r>
              <a:rPr lang="tr-TR" sz="2400" dirty="0" err="1">
                <a:solidFill>
                  <a:schemeClr val="bg1"/>
                </a:solidFill>
              </a:rPr>
              <a:t>Sofia</a:t>
            </a:r>
            <a:r>
              <a:rPr lang="tr-TR" sz="2400" dirty="0">
                <a:solidFill>
                  <a:schemeClr val="bg1"/>
                </a:solidFill>
              </a:rPr>
              <a:t> Müzesi ve Los Angeles'taki Salvador </a:t>
            </a:r>
            <a:r>
              <a:rPr lang="tr-TR" sz="2400" dirty="0" err="1">
                <a:solidFill>
                  <a:schemeClr val="bg1"/>
                </a:solidFill>
              </a:rPr>
              <a:t>Dalí</a:t>
            </a:r>
            <a:r>
              <a:rPr lang="tr-TR" sz="2400" dirty="0">
                <a:solidFill>
                  <a:schemeClr val="bg1"/>
                </a:solidFill>
              </a:rPr>
              <a:t> Galerisi de sanatçının yüzlerce eserini barındırır.</a:t>
            </a:r>
          </a:p>
          <a:p>
            <a:endParaRPr lang="tr-TR" sz="2400"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Rectangle 4"/>
          <p:cNvSpPr>
            <a:spLocks noGrp="1" noChangeArrowheads="1"/>
          </p:cNvSpPr>
          <p:nvPr>
            <p:ph type="title"/>
          </p:nvPr>
        </p:nvSpPr>
        <p:spPr>
          <a:xfrm flipV="1">
            <a:off x="1066800" y="234950"/>
            <a:ext cx="7543800" cy="69850"/>
          </a:xfrm>
        </p:spPr>
        <p:txBody>
          <a:bodyPr>
            <a:normAutofit fontScale="90000"/>
          </a:bodyPr>
          <a:lstStyle/>
          <a:p>
            <a:endParaRPr lang="en-US" sz="4000"/>
          </a:p>
        </p:txBody>
      </p:sp>
      <p:pic>
        <p:nvPicPr>
          <p:cNvPr id="245767" name="Picture 7" descr="78F948D6"/>
          <p:cNvPicPr>
            <a:picLocks noGrp="1" noChangeAspect="1" noChangeArrowheads="1"/>
          </p:cNvPicPr>
          <p:nvPr>
            <p:ph type="clipArt" sz="half" idx="1"/>
          </p:nvPr>
        </p:nvPicPr>
        <p:blipFill>
          <a:blip r:embed="rId3"/>
          <a:srcRect l="24706" t="15056" r="30589" b="31769"/>
          <a:stretch>
            <a:fillRect/>
          </a:stretch>
        </p:blipFill>
        <p:spPr>
          <a:xfrm>
            <a:off x="304800" y="685800"/>
            <a:ext cx="4483100" cy="5983288"/>
          </a:xfrm>
          <a:noFill/>
          <a:ln/>
        </p:spPr>
      </p:pic>
      <p:sp>
        <p:nvSpPr>
          <p:cNvPr id="245766" name="Rectangle 6"/>
          <p:cNvSpPr>
            <a:spLocks noGrp="1" noChangeArrowheads="1"/>
          </p:cNvSpPr>
          <p:nvPr>
            <p:ph type="body" sz="half" idx="2"/>
          </p:nvPr>
        </p:nvSpPr>
        <p:spPr>
          <a:xfrm>
            <a:off x="4914900" y="476250"/>
            <a:ext cx="4229100" cy="6121400"/>
          </a:xfrm>
        </p:spPr>
        <p:txBody>
          <a:bodyPr>
            <a:normAutofit lnSpcReduction="10000"/>
          </a:bodyPr>
          <a:lstStyle/>
          <a:p>
            <a:pPr>
              <a:lnSpc>
                <a:spcPct val="110000"/>
              </a:lnSpc>
            </a:pPr>
            <a:r>
              <a:rPr lang="tr-TR" sz="2800" dirty="0">
                <a:solidFill>
                  <a:schemeClr val="bg1"/>
                </a:solidFill>
              </a:rPr>
              <a:t>Dalí'nin 1965'te </a:t>
            </a:r>
            <a:r>
              <a:rPr lang="tr-TR" sz="2800" dirty="0">
                <a:solidFill>
                  <a:schemeClr val="bg1"/>
                </a:solidFill>
                <a:hlinkClick r:id="rId4" tooltip="New York"/>
              </a:rPr>
              <a:t>New York</a:t>
            </a:r>
            <a:r>
              <a:rPr lang="tr-TR" sz="2800" dirty="0">
                <a:solidFill>
                  <a:schemeClr val="bg1"/>
                </a:solidFill>
              </a:rPr>
              <a:t>'taki Rikers Island Hapishanesi'ne bağışladığı ‘Çarmıha Gerilmiş </a:t>
            </a:r>
            <a:r>
              <a:rPr lang="tr-TR" sz="2800" dirty="0">
                <a:solidFill>
                  <a:schemeClr val="bg1"/>
                </a:solidFill>
                <a:hlinkClick r:id="rId5" tooltip="İsa"/>
              </a:rPr>
              <a:t>İsa</a:t>
            </a:r>
            <a:r>
              <a:rPr lang="tr-TR" sz="2800" dirty="0">
                <a:solidFill>
                  <a:schemeClr val="bg1"/>
                </a:solidFill>
              </a:rPr>
              <a:t>’ resmi, 1981'e kadar hapishanenin yemekhanesinde asılı durduktan sonra buradan alınarak hapishanenin lobisine asılmış, 2003'te ise kimliği belirsiz kişilerce lobiden çalınmıştır.</a:t>
            </a:r>
          </a:p>
          <a:p>
            <a:endParaRPr lang="tr-TR"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533400"/>
            <a:ext cx="8229600" cy="170688"/>
          </a:xfrm>
        </p:spPr>
        <p:txBody>
          <a:bodyPr>
            <a:normAutofit fontScale="90000"/>
          </a:bodyPr>
          <a:lstStyle/>
          <a:p>
            <a:endParaRPr lang="en-US" dirty="0"/>
          </a:p>
        </p:txBody>
      </p:sp>
      <p:sp>
        <p:nvSpPr>
          <p:cNvPr id="3" name="Content Placeholder 2"/>
          <p:cNvSpPr>
            <a:spLocks noGrp="1"/>
          </p:cNvSpPr>
          <p:nvPr>
            <p:ph idx="1"/>
          </p:nvPr>
        </p:nvSpPr>
        <p:spPr>
          <a:xfrm>
            <a:off x="457200" y="304800"/>
            <a:ext cx="8229600" cy="6019800"/>
          </a:xfrm>
        </p:spPr>
        <p:txBody>
          <a:bodyPr>
            <a:normAutofit fontScale="92500"/>
          </a:bodyPr>
          <a:lstStyle/>
          <a:p>
            <a:r>
              <a:rPr lang="tr-TR" sz="2400" dirty="0" smtClean="0">
                <a:solidFill>
                  <a:schemeClr val="bg1"/>
                </a:solidFill>
                <a:latin typeface="Times New Roman" pitchFamily="18" charset="0"/>
                <a:cs typeface="Times New Roman" pitchFamily="18" charset="0"/>
              </a:rPr>
              <a:t>Sürrealist manifest 1924’te yayımlanmıştır. Bu manifesto Sigmund Freud’un etkisi altında kaleme alınmıştı ve çevresine fikriylr, büyük bir etki yapan Andre Breton’a aitti.</a:t>
            </a:r>
          </a:p>
          <a:p>
            <a:r>
              <a:rPr lang="tr-TR" sz="2400" dirty="0" smtClean="0">
                <a:solidFill>
                  <a:schemeClr val="bg1"/>
                </a:solidFill>
                <a:latin typeface="Times New Roman" pitchFamily="18" charset="0"/>
                <a:cs typeface="Times New Roman" pitchFamily="18" charset="0"/>
              </a:rPr>
              <a:t>Apollinaire ile dost olan Breton, sanatta nesneye çok az değer verilmesini savunuyordu. Gerçeküstücü  programın klasik tanımını “Revue Surréaliste” de (1925) yazdığı yazısında şöyle açıklıyordu:</a:t>
            </a:r>
          </a:p>
          <a:p>
            <a:r>
              <a:rPr lang="tr-TR" sz="2400" dirty="0" smtClean="0">
                <a:solidFill>
                  <a:schemeClr val="bg1"/>
                </a:solidFill>
                <a:latin typeface="Times New Roman" pitchFamily="18" charset="0"/>
                <a:cs typeface="Times New Roman" pitchFamily="18" charset="0"/>
              </a:rPr>
              <a:t>“Sürrealizm, saf psikolojik iradesizlik olup, bunun vasıtasıyla, sözlü, yazılı yada tamamen başka bir biçimde, gerçek düşünce fonksiyonun anlatımı tasarlanır</a:t>
            </a:r>
            <a:r>
              <a:rPr lang="tr-TR" sz="2400" dirty="0" smtClean="0">
                <a:solidFill>
                  <a:schemeClr val="bg1"/>
                </a:solidFill>
                <a:latin typeface="Times New Roman" pitchFamily="18" charset="0"/>
                <a:cs typeface="Times New Roman" pitchFamily="18" charset="0"/>
              </a:rPr>
              <a:t>.</a:t>
            </a:r>
          </a:p>
          <a:p>
            <a:r>
              <a:rPr lang="tr-TR" sz="2400" dirty="0">
                <a:solidFill>
                  <a:schemeClr val="bg1"/>
                </a:solidFill>
                <a:latin typeface="Times New Roman" pitchFamily="18" charset="0"/>
                <a:cs typeface="Times New Roman" pitchFamily="18" charset="0"/>
              </a:rPr>
              <a:t>O her türlü düşüncenin kontrolünden uzak, her çeşit estetik yada ahlaki koşulların dışında hareket eder. Gerçeküstücülük  şimdiye dek ihmal edilmiş düşünce yapısı sırasının üstün gerçeğine , fikrin mutlak gücüne, düşüncenin menfaatsiz oyununa inanmaya dayanır. </a:t>
            </a:r>
            <a:r>
              <a:rPr lang="tr-TR" sz="2400" dirty="0" err="1">
                <a:solidFill>
                  <a:schemeClr val="bg1"/>
                </a:solidFill>
                <a:latin typeface="Times New Roman" pitchFamily="18" charset="0"/>
                <a:cs typeface="Times New Roman" pitchFamily="18" charset="0"/>
              </a:rPr>
              <a:t>Gerçeküstülücük</a:t>
            </a:r>
            <a:r>
              <a:rPr lang="tr-TR" sz="2400" dirty="0">
                <a:solidFill>
                  <a:schemeClr val="bg1"/>
                </a:solidFill>
                <a:latin typeface="Times New Roman" pitchFamily="18" charset="0"/>
                <a:cs typeface="Times New Roman" pitchFamily="18" charset="0"/>
              </a:rPr>
              <a:t> diğer bütün ruhbilim teorilerini çürütmeye uğraşır ve kendini onların  yerine, en gerçek hayal problemlerinin çözülüşü için koymak ister.”</a:t>
            </a:r>
          </a:p>
          <a:p>
            <a:endParaRPr lang="tr-TR" sz="2400" dirty="0" smtClean="0">
              <a:solidFill>
                <a:schemeClr val="bg1"/>
              </a:solidFill>
              <a:latin typeface="Times New Roman" pitchFamily="18" charset="0"/>
              <a:cs typeface="Times New Roman" pitchFamily="18" charset="0"/>
            </a:endParaRPr>
          </a:p>
          <a:p>
            <a:endParaRPr lang="tr-TR"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2" name="Rectangle 6"/>
          <p:cNvSpPr>
            <a:spLocks noGrp="1" noChangeArrowheads="1"/>
          </p:cNvSpPr>
          <p:nvPr>
            <p:ph type="title"/>
          </p:nvPr>
        </p:nvSpPr>
        <p:spPr>
          <a:xfrm>
            <a:off x="1066800" y="304800"/>
            <a:ext cx="7543800" cy="100013"/>
          </a:xfrm>
        </p:spPr>
        <p:txBody>
          <a:bodyPr>
            <a:normAutofit fontScale="90000"/>
          </a:bodyPr>
          <a:lstStyle/>
          <a:p>
            <a:endParaRPr lang="en-US" sz="4000"/>
          </a:p>
        </p:txBody>
      </p:sp>
      <p:pic>
        <p:nvPicPr>
          <p:cNvPr id="147464" name="Picture 8" descr="36D8736F"/>
          <p:cNvPicPr>
            <a:picLocks noGrp="1" noChangeAspect="1" noChangeArrowheads="1"/>
          </p:cNvPicPr>
          <p:nvPr>
            <p:ph type="clipArt" sz="half" idx="1"/>
          </p:nvPr>
        </p:nvPicPr>
        <p:blipFill>
          <a:blip r:embed="rId3"/>
          <a:srcRect l="16353" t="16254" r="34943" b="45126"/>
          <a:stretch>
            <a:fillRect/>
          </a:stretch>
        </p:blipFill>
        <p:spPr>
          <a:xfrm>
            <a:off x="381000" y="914400"/>
            <a:ext cx="4478338" cy="5486400"/>
          </a:xfrm>
          <a:noFill/>
          <a:ln/>
        </p:spPr>
      </p:pic>
      <p:sp>
        <p:nvSpPr>
          <p:cNvPr id="147459" name="Rectangle 3"/>
          <p:cNvSpPr>
            <a:spLocks noGrp="1" noChangeArrowheads="1"/>
          </p:cNvSpPr>
          <p:nvPr>
            <p:ph type="body" sz="half" idx="2"/>
          </p:nvPr>
        </p:nvSpPr>
        <p:spPr>
          <a:xfrm>
            <a:off x="4787900" y="1066800"/>
            <a:ext cx="4176713" cy="5029200"/>
          </a:xfrm>
        </p:spPr>
        <p:txBody>
          <a:bodyPr/>
          <a:lstStyle/>
          <a:p>
            <a:r>
              <a:rPr lang="tr-TR" sz="2400" dirty="0">
                <a:solidFill>
                  <a:schemeClr val="bg1"/>
                </a:solidFill>
              </a:rPr>
              <a:t>Bosch (1450-1516) resim sanatı tarihinde Sürrealizim öncüsü olarak kabul edilmektedir. Bosch’un “Dünyevi Zevkler  Bahçesi” tablosuna baktığımızda gerçek üstü mekanlar içerisinde , yarı insan yarı hayvan çıplak yaratıkları ve çıplak insanları toplumsal yaşantıyı acımasız bir alaycılıkla hicveden kurgular içerisinde görürüz.</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flipV="1">
            <a:off x="1066800" y="234950"/>
            <a:ext cx="7543800" cy="69850"/>
          </a:xfrm>
        </p:spPr>
        <p:txBody>
          <a:bodyPr>
            <a:normAutofit fontScale="90000"/>
          </a:bodyPr>
          <a:lstStyle/>
          <a:p>
            <a:endParaRPr lang="en-US" sz="4000"/>
          </a:p>
        </p:txBody>
      </p:sp>
      <p:sp>
        <p:nvSpPr>
          <p:cNvPr id="149507" name="Rectangle 3"/>
          <p:cNvSpPr>
            <a:spLocks noGrp="1" noChangeArrowheads="1"/>
          </p:cNvSpPr>
          <p:nvPr>
            <p:ph idx="1"/>
          </p:nvPr>
        </p:nvSpPr>
        <p:spPr>
          <a:xfrm>
            <a:off x="1066800" y="1143000"/>
            <a:ext cx="7543800" cy="5454650"/>
          </a:xfrm>
        </p:spPr>
        <p:txBody>
          <a:bodyPr>
            <a:normAutofit/>
          </a:bodyPr>
          <a:lstStyle/>
          <a:p>
            <a:endParaRPr lang="tr-TR" sz="2400" dirty="0" smtClean="0">
              <a:solidFill>
                <a:schemeClr val="bg1"/>
              </a:solidFill>
            </a:endParaRPr>
          </a:p>
          <a:p>
            <a:r>
              <a:rPr lang="tr-TR" sz="2400" dirty="0" smtClean="0">
                <a:solidFill>
                  <a:schemeClr val="bg1"/>
                </a:solidFill>
              </a:rPr>
              <a:t>Sanatçı </a:t>
            </a:r>
            <a:r>
              <a:rPr lang="tr-TR" sz="2400" dirty="0">
                <a:solidFill>
                  <a:schemeClr val="bg1"/>
                </a:solidFill>
              </a:rPr>
              <a:t>popüler ortaçağ gelenekleriyle çalışmıştır.Bilindiği gibi bunlar şeytan ve canavar figürleri, dehşet imgeleridir</a:t>
            </a:r>
            <a:r>
              <a:rPr lang="tr-TR" sz="2400" dirty="0" smtClean="0">
                <a:solidFill>
                  <a:schemeClr val="bg1"/>
                </a:solidFill>
              </a:rPr>
              <a:t>. Bosch </a:t>
            </a:r>
            <a:r>
              <a:rPr lang="tr-TR" sz="2400" dirty="0">
                <a:solidFill>
                  <a:schemeClr val="bg1"/>
                </a:solidFill>
              </a:rPr>
              <a:t>küçümseyici, erotik ve sadik motiflerle dolu hayal dünyasını başı boş bırakmıştır</a:t>
            </a:r>
            <a:r>
              <a:rPr lang="tr-TR" sz="2400" dirty="0" smtClean="0">
                <a:solidFill>
                  <a:schemeClr val="bg1"/>
                </a:solidFill>
              </a:rPr>
              <a:t>. Günlük </a:t>
            </a:r>
            <a:r>
              <a:rPr lang="tr-TR" sz="2400" dirty="0">
                <a:solidFill>
                  <a:schemeClr val="bg1"/>
                </a:solidFill>
              </a:rPr>
              <a:t>yaşamı yakından gözleyen, cehennem ateşinin ve karanlık zevklerin farkında olan bir sanatçıdır</a:t>
            </a:r>
            <a:r>
              <a:rPr lang="tr-TR" sz="2400" dirty="0" smtClean="0">
                <a:solidFill>
                  <a:schemeClr val="bg1"/>
                </a:solidFill>
              </a:rPr>
              <a:t>. Hristiyan </a:t>
            </a:r>
            <a:r>
              <a:rPr lang="tr-TR" sz="2400" dirty="0">
                <a:solidFill>
                  <a:schemeClr val="bg1"/>
                </a:solidFill>
              </a:rPr>
              <a:t>yanlısı olması yüzünden kendisini pek söz konusu etmemiş </a:t>
            </a:r>
            <a:r>
              <a:rPr lang="tr-TR" sz="2400" dirty="0" smtClean="0">
                <a:solidFill>
                  <a:schemeClr val="bg1"/>
                </a:solidFill>
              </a:rPr>
              <a:t>olsa </a:t>
            </a:r>
            <a:r>
              <a:rPr lang="tr-TR" sz="2400" dirty="0">
                <a:solidFill>
                  <a:schemeClr val="bg1"/>
                </a:solidFill>
              </a:rPr>
              <a:t>da, Sürrealitler en azından bir kaynak olarak resimlerinden  yararlanmışlardır.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1066800" y="304800"/>
            <a:ext cx="7543800" cy="676275"/>
          </a:xfrm>
        </p:spPr>
        <p:txBody>
          <a:bodyPr>
            <a:normAutofit/>
          </a:bodyPr>
          <a:lstStyle/>
          <a:p>
            <a:r>
              <a:rPr lang="tr-TR" sz="4000" dirty="0">
                <a:solidFill>
                  <a:schemeClr val="bg1"/>
                </a:solidFill>
              </a:rPr>
              <a:t>Goya (1746-1828)</a:t>
            </a:r>
          </a:p>
        </p:txBody>
      </p:sp>
      <p:pic>
        <p:nvPicPr>
          <p:cNvPr id="151557" name="Picture 5" descr="3FBE97E1"/>
          <p:cNvPicPr>
            <a:picLocks noGrp="1" noChangeAspect="1" noChangeArrowheads="1"/>
          </p:cNvPicPr>
          <p:nvPr>
            <p:ph type="clipArt" sz="half" idx="1"/>
          </p:nvPr>
        </p:nvPicPr>
        <p:blipFill>
          <a:blip r:embed="rId3"/>
          <a:srcRect l="44000" t="51924" r="25058" b="14629"/>
          <a:stretch>
            <a:fillRect/>
          </a:stretch>
        </p:blipFill>
        <p:spPr>
          <a:xfrm>
            <a:off x="304800" y="1371600"/>
            <a:ext cx="4637088" cy="5105400"/>
          </a:xfrm>
          <a:noFill/>
          <a:ln/>
        </p:spPr>
      </p:pic>
      <p:sp>
        <p:nvSpPr>
          <p:cNvPr id="151555" name="Rectangle 3"/>
          <p:cNvSpPr>
            <a:spLocks noGrp="1" noChangeArrowheads="1"/>
          </p:cNvSpPr>
          <p:nvPr>
            <p:ph type="body" sz="half" idx="2"/>
          </p:nvPr>
        </p:nvSpPr>
        <p:spPr>
          <a:xfrm>
            <a:off x="4914900" y="1341438"/>
            <a:ext cx="3833813" cy="5183187"/>
          </a:xfrm>
        </p:spPr>
        <p:txBody>
          <a:bodyPr>
            <a:normAutofit/>
          </a:bodyPr>
          <a:lstStyle/>
          <a:p>
            <a:endParaRPr lang="tr-TR" sz="2400" dirty="0" smtClean="0">
              <a:solidFill>
                <a:schemeClr val="bg1"/>
              </a:solidFill>
            </a:endParaRPr>
          </a:p>
          <a:p>
            <a:endParaRPr lang="tr-TR" sz="2400" dirty="0">
              <a:solidFill>
                <a:schemeClr val="bg1"/>
              </a:solidFill>
            </a:endParaRPr>
          </a:p>
          <a:p>
            <a:r>
              <a:rPr lang="tr-TR" sz="2400" dirty="0" smtClean="0">
                <a:solidFill>
                  <a:schemeClr val="bg1"/>
                </a:solidFill>
              </a:rPr>
              <a:t>Fantastik </a:t>
            </a:r>
            <a:r>
              <a:rPr lang="tr-TR" sz="2400" dirty="0">
                <a:solidFill>
                  <a:schemeClr val="bg1"/>
                </a:solidFill>
              </a:rPr>
              <a:t>şiirle vahşi toplumsal hicvi kaynaştırması, doğrudan doğruya engizisyona karşı tutumu ile sürrealistleri etkilemiştir.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066800" y="304800"/>
            <a:ext cx="7543800" cy="1371600"/>
          </a:xfrm>
        </p:spPr>
        <p:txBody>
          <a:bodyPr/>
          <a:lstStyle/>
          <a:p>
            <a:r>
              <a:rPr lang="tr-TR" sz="3200" dirty="0">
                <a:solidFill>
                  <a:schemeClr val="bg1"/>
                </a:solidFill>
              </a:rPr>
              <a:t>Giorgio De Chirico (1888-1978)</a:t>
            </a:r>
          </a:p>
        </p:txBody>
      </p:sp>
      <p:sp>
        <p:nvSpPr>
          <p:cNvPr id="153603" name="Rectangle 3"/>
          <p:cNvSpPr>
            <a:spLocks noGrp="1" noChangeArrowheads="1"/>
          </p:cNvSpPr>
          <p:nvPr>
            <p:ph idx="1"/>
          </p:nvPr>
        </p:nvSpPr>
        <p:spPr>
          <a:xfrm>
            <a:off x="1066800" y="1828800"/>
            <a:ext cx="7543800" cy="4840288"/>
          </a:xfrm>
        </p:spPr>
        <p:txBody>
          <a:bodyPr>
            <a:normAutofit/>
          </a:bodyPr>
          <a:lstStyle/>
          <a:p>
            <a:r>
              <a:rPr lang="tr-TR" sz="2400" dirty="0">
                <a:solidFill>
                  <a:schemeClr val="bg1"/>
                </a:solidFill>
              </a:rPr>
              <a:t>Chirico’nun ıssızlık, </a:t>
            </a:r>
            <a:r>
              <a:rPr lang="tr-TR" sz="2400" dirty="0" smtClean="0">
                <a:solidFill>
                  <a:schemeClr val="bg1"/>
                </a:solidFill>
              </a:rPr>
              <a:t>terkedilmişlik </a:t>
            </a:r>
            <a:r>
              <a:rPr lang="tr-TR" sz="2400" dirty="0">
                <a:solidFill>
                  <a:schemeClr val="bg1"/>
                </a:solidFill>
              </a:rPr>
              <a:t>ve melankoli hissi yüklü  insansız tabloları, sürrealistleri derinden etkilemiştir</a:t>
            </a:r>
            <a:r>
              <a:rPr lang="tr-TR" sz="2400" dirty="0" smtClean="0">
                <a:solidFill>
                  <a:schemeClr val="bg1"/>
                </a:solidFill>
              </a:rPr>
              <a:t>. Chirico’nun  </a:t>
            </a:r>
            <a:r>
              <a:rPr lang="tr-TR" sz="2400" dirty="0">
                <a:solidFill>
                  <a:schemeClr val="bg1"/>
                </a:solidFill>
              </a:rPr>
              <a:t>insanın yer almadığı ama esrarengiz  biçimde uzamış  gölgelerin  düştüğü terkedilmiş</a:t>
            </a:r>
            <a:r>
              <a:rPr lang="tr-TR" sz="2400" dirty="0" smtClean="0">
                <a:solidFill>
                  <a:schemeClr val="bg1"/>
                </a:solidFill>
              </a:rPr>
              <a:t>, kasvetli </a:t>
            </a:r>
            <a:r>
              <a:rPr lang="tr-TR" sz="2400" dirty="0">
                <a:solidFill>
                  <a:schemeClr val="bg1"/>
                </a:solidFill>
              </a:rPr>
              <a:t>meydanlarda </a:t>
            </a:r>
            <a:r>
              <a:rPr lang="tr-TR" sz="2400" dirty="0" smtClean="0">
                <a:solidFill>
                  <a:schemeClr val="bg1"/>
                </a:solidFill>
              </a:rPr>
              <a:t>resmettiği </a:t>
            </a:r>
            <a:r>
              <a:rPr lang="tr-TR" sz="2400" dirty="0">
                <a:solidFill>
                  <a:schemeClr val="bg1"/>
                </a:solidFill>
              </a:rPr>
              <a:t>heykel gibi taşlaşmış natürmotlarda kullandığı objeler</a:t>
            </a:r>
            <a:r>
              <a:rPr lang="tr-TR" sz="2400" dirty="0" smtClean="0">
                <a:solidFill>
                  <a:schemeClr val="bg1"/>
                </a:solidFill>
              </a:rPr>
              <a:t>, gerçeküstü </a:t>
            </a:r>
            <a:r>
              <a:rPr lang="tr-TR" sz="2400" dirty="0">
                <a:solidFill>
                  <a:schemeClr val="bg1"/>
                </a:solidFill>
              </a:rPr>
              <a:t>bir anlayışla  bir araya getirilmişlerdir. </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1475</TotalTime>
  <Words>2030</Words>
  <Application>Microsoft Office PowerPoint</Application>
  <PresentationFormat>Ekran Gösterisi (4:3)</PresentationFormat>
  <Paragraphs>134</Paragraphs>
  <Slides>46</Slides>
  <Notes>43</Notes>
  <HiddenSlides>0</HiddenSlides>
  <MMClips>0</MMClips>
  <ScaleCrop>false</ScaleCrop>
  <HeadingPairs>
    <vt:vector size="8" baseType="variant">
      <vt:variant>
        <vt:lpstr>Kullanılan Yazı Tipleri</vt:lpstr>
      </vt:variant>
      <vt:variant>
        <vt:i4>7</vt:i4>
      </vt:variant>
      <vt:variant>
        <vt:lpstr>Tema</vt:lpstr>
      </vt:variant>
      <vt:variant>
        <vt:i4>1</vt:i4>
      </vt:variant>
      <vt:variant>
        <vt:lpstr>Eklenmiş OLE Hizmet Programları</vt:lpstr>
      </vt:variant>
      <vt:variant>
        <vt:i4>1</vt:i4>
      </vt:variant>
      <vt:variant>
        <vt:lpstr>Slayt Başlıkları</vt:lpstr>
      </vt:variant>
      <vt:variant>
        <vt:i4>46</vt:i4>
      </vt:variant>
    </vt:vector>
  </HeadingPairs>
  <TitlesOfParts>
    <vt:vector size="55" baseType="lpstr">
      <vt:lpstr>黑体</vt:lpstr>
      <vt:lpstr>Arial</vt:lpstr>
      <vt:lpstr>Calibri</vt:lpstr>
      <vt:lpstr>Times New Roman</vt:lpstr>
      <vt:lpstr>Tiranti Solid LET</vt:lpstr>
      <vt:lpstr>Wingdings</vt:lpstr>
      <vt:lpstr>Wingdings 2</vt:lpstr>
      <vt:lpstr>Flow</vt:lpstr>
      <vt:lpstr>Photo Editor Fotoğrafı</vt:lpstr>
      <vt:lpstr>   SÜRREALİZM                    </vt:lpstr>
      <vt:lpstr>PowerPoint Sunusu</vt:lpstr>
      <vt:lpstr>PowerPoint Sunusu</vt:lpstr>
      <vt:lpstr>PowerPoint Sunusu</vt:lpstr>
      <vt:lpstr>PowerPoint Sunusu</vt:lpstr>
      <vt:lpstr>PowerPoint Sunusu</vt:lpstr>
      <vt:lpstr>PowerPoint Sunusu</vt:lpstr>
      <vt:lpstr>Goya (1746-1828)</vt:lpstr>
      <vt:lpstr>Giorgio De Chirico (1888-1978)</vt:lpstr>
      <vt:lpstr>Chirico(Bir Ayrılışın Bilmecesi,1926)</vt:lpstr>
      <vt:lpstr>PowerPoint Sunusu</vt:lpstr>
      <vt:lpstr>     Miro-(Gece Vakti Yollarını Salyangozların Fosforlu İzlerinden Yararlanarak Bulan İnsanlar,1940) </vt:lpstr>
      <vt:lpstr>Jean Arp(Amphora,1931)</vt:lpstr>
      <vt:lpstr>PowerPoint Sunusu</vt:lpstr>
      <vt:lpstr>Andre Masson(İsimsiz)</vt:lpstr>
      <vt:lpstr>Max Ernst(Two Sisters)</vt:lpstr>
      <vt:lpstr>Rene Magritte(Kutup Işını,1927)</vt:lpstr>
      <vt:lpstr>          Yves Tanguy İsimsiz-1927 </vt:lpstr>
      <vt:lpstr>Pierre Roy(Bir Yel Değirmenini Ziyaret, 1933)      </vt:lpstr>
      <vt:lpstr>             Paul Delvaux(Vigil,1940)</vt:lpstr>
      <vt:lpstr>           Max Ernst-Çift (1924)</vt:lpstr>
      <vt:lpstr>PowerPoint Sunusu</vt:lpstr>
      <vt:lpstr>Salvador Dali</vt:lpstr>
      <vt:lpstr>PowerPoint Sunusu</vt:lpstr>
      <vt:lpstr>PowerPoint Sunusu</vt:lpstr>
      <vt:lpstr>Madrid, Paris ve ABD</vt:lpstr>
      <vt:lpstr>Venüs ve Aşk,1925</vt:lpstr>
      <vt:lpstr>PowerPoint Sunusu</vt:lpstr>
      <vt:lpstr>             Gala,1945               Ampudan’lı Kız,1926 </vt:lpstr>
      <vt:lpstr>                 Hazin Oyun,1929</vt:lpstr>
      <vt:lpstr>Büyük Mastürbatör,1929</vt:lpstr>
      <vt:lpstr>PowerPoint Sunusu</vt:lpstr>
      <vt:lpstr>PowerPoint Sunusu</vt:lpstr>
      <vt:lpstr>     Millet’nin dua’sına arkeolojik anımsamalar,1935</vt:lpstr>
      <vt:lpstr>PowerPoint Sunusu</vt:lpstr>
      <vt:lpstr>PowerPoint Sunusu</vt:lpstr>
      <vt:lpstr>PowerPoint Sunusu</vt:lpstr>
      <vt:lpstr>Dali(Savaşın Yüzü,1941)</vt:lpstr>
      <vt:lpstr>Picasso,1947</vt:lpstr>
      <vt:lpstr>PowerPoint Sunusu</vt:lpstr>
      <vt:lpstr>Amerika’nın Şiiri-Komik Atletler,1943</vt:lpstr>
      <vt:lpstr>Ermiş Juan’ın İsa’sı,1951</vt:lpstr>
      <vt:lpstr>PowerPoint Sunusu</vt:lpstr>
      <vt:lpstr>Leda Atomica,1949</vt:lpstr>
      <vt:lpstr>Eserleri</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SÜRREALİZM            VE           SALVADOR DALİ</dc:title>
  <dc:creator>irmak</dc:creator>
  <cp:lastModifiedBy>sinemm</cp:lastModifiedBy>
  <cp:revision>30</cp:revision>
  <dcterms:created xsi:type="dcterms:W3CDTF">2008-12-02T11:18:30Z</dcterms:created>
  <dcterms:modified xsi:type="dcterms:W3CDTF">2018-06-12T13:04:19Z</dcterms:modified>
</cp:coreProperties>
</file>