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7" r:id="rId3"/>
    <p:sldId id="260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4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706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96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30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0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93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97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0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07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87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982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98A55D-F9E2-4363-AFE6-35ED760B5B51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F5E413-913D-43BD-8B98-7A380FF747B4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7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BIO113 BOTANY</a:t>
            </a:r>
            <a:r>
              <a:rPr lang="tr-TR" dirty="0"/>
              <a:t/>
            </a:r>
            <a:br>
              <a:rPr lang="tr-TR" dirty="0"/>
            </a:br>
            <a:r>
              <a:rPr lang="tr-TR" sz="3200" dirty="0" err="1" smtClean="0"/>
              <a:t>Assist</a:t>
            </a:r>
            <a:r>
              <a:rPr lang="tr-TR" sz="3200" dirty="0" smtClean="0"/>
              <a:t>. Prof. Şeyda Fikirdeşici Ergen</a:t>
            </a:r>
          </a:p>
        </p:txBody>
      </p:sp>
    </p:spTree>
    <p:extLst>
      <p:ext uri="{BB962C8B-B14F-4D97-AF65-F5344CB8AC3E}">
        <p14:creationId xmlns:p14="http://schemas.microsoft.com/office/powerpoint/2010/main" val="10694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/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Golgi </a:t>
            </a:r>
            <a:r>
              <a:rPr lang="tr-TR" b="1" dirty="0" err="1">
                <a:solidFill>
                  <a:schemeClr val="tx1"/>
                </a:solidFill>
              </a:rPr>
              <a:t>apparatus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67" y="1886678"/>
            <a:ext cx="6250675" cy="413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</a:rPr>
              <a:t>Lysosome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31" y="1999964"/>
            <a:ext cx="3385498" cy="3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</a:rPr>
              <a:t>Mitochondria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143" y="2197290"/>
            <a:ext cx="6564573" cy="375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</a:rPr>
              <a:t>Vacuole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277" y="2228920"/>
            <a:ext cx="4223059" cy="36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/>
            </a:r>
            <a:br>
              <a:rPr lang="tr-TR" b="1" dirty="0"/>
            </a:br>
            <a:r>
              <a:rPr lang="tr-TR" b="1" dirty="0" err="1"/>
              <a:t>Plastids</a:t>
            </a: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893" y="1883043"/>
            <a:ext cx="4336476" cy="213576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892" y="4260030"/>
            <a:ext cx="4336477" cy="200872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940" y="2099836"/>
            <a:ext cx="5034817" cy="36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Campbell</a:t>
            </a:r>
            <a:r>
              <a:rPr lang="tr-TR" dirty="0" smtClean="0"/>
              <a:t>, J.B.R. Biyoloji, </a:t>
            </a:r>
            <a:r>
              <a:rPr lang="tr-TR" dirty="0" err="1" smtClean="0"/>
              <a:t>Plame</a:t>
            </a:r>
            <a:r>
              <a:rPr lang="tr-TR" dirty="0" smtClean="0"/>
              <a:t> yayınları</a:t>
            </a:r>
          </a:p>
          <a:p>
            <a:r>
              <a:rPr lang="tr-TR" dirty="0" smtClean="0"/>
              <a:t>Bozcuk, S. Genel Botanik, Hatiboğlu yayınları</a:t>
            </a:r>
          </a:p>
          <a:p>
            <a:r>
              <a:rPr lang="tr-TR" dirty="0"/>
              <a:t>Akman Y. 1998. Bitki Biyolojisine Giriş “Botanik”. </a:t>
            </a:r>
            <a:r>
              <a:rPr lang="tr-TR" dirty="0" err="1"/>
              <a:t>Palme</a:t>
            </a:r>
            <a:r>
              <a:rPr lang="tr-TR" dirty="0"/>
              <a:t> Yayıncılık, Ankara.</a:t>
            </a:r>
          </a:p>
          <a:p>
            <a:r>
              <a:rPr lang="tr-TR" dirty="0"/>
              <a:t>Bozcuk S. 2009. Genel Biyoloji. Hatipoğlu Basım ve Yayın San. Ltd. Şti., Ankara.</a:t>
            </a:r>
          </a:p>
          <a:p>
            <a:r>
              <a:rPr lang="tr-TR" dirty="0"/>
              <a:t>Dr. Ümit Bingöl Ders Notları, Ankara Üniversitesi Fen Fakültesi Biyoloji Bölümü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775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Cell, cell structure and shapes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They are the smallest structural units of living </a:t>
            </a:r>
            <a:r>
              <a:rPr lang="tr-TR" dirty="0" err="1" smtClean="0"/>
              <a:t>organisms</a:t>
            </a:r>
            <a:r>
              <a:rPr lang="en-US" dirty="0" smtClean="0"/>
              <a:t> </a:t>
            </a:r>
            <a:r>
              <a:rPr lang="en-US" dirty="0"/>
              <a:t>that show vitality.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92" y="2797791"/>
            <a:ext cx="7572375" cy="329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Historical Development of the Cell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2140993" y="2138865"/>
            <a:ext cx="4230806" cy="952057"/>
          </a:xfrm>
        </p:spPr>
        <p:txBody>
          <a:bodyPr>
            <a:normAutofit fontScale="25000" lnSpcReduction="20000"/>
          </a:bodyPr>
          <a:lstStyle/>
          <a:p>
            <a:endParaRPr lang="tr-TR" b="1" dirty="0" smtClean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r>
              <a:rPr lang="tr-TR" sz="8000" b="1" dirty="0" smtClean="0">
                <a:solidFill>
                  <a:schemeClr val="tx1"/>
                </a:solidFill>
              </a:rPr>
              <a:t>In </a:t>
            </a:r>
            <a:r>
              <a:rPr lang="en-US" sz="8000" b="1" dirty="0" smtClean="0">
                <a:solidFill>
                  <a:schemeClr val="tx1"/>
                </a:solidFill>
              </a:rPr>
              <a:t>1665 </a:t>
            </a:r>
            <a:r>
              <a:rPr lang="en-US" sz="8000" b="1" dirty="0">
                <a:solidFill>
                  <a:schemeClr val="tx1"/>
                </a:solidFill>
              </a:rPr>
              <a:t>Robert Hook describes the cell</a:t>
            </a:r>
            <a:r>
              <a:rPr lang="tr-TR" sz="8000" b="1" dirty="0" smtClean="0">
                <a:solidFill>
                  <a:schemeClr val="tx1"/>
                </a:solidFill>
              </a:rPr>
              <a:t>.</a:t>
            </a:r>
            <a:endParaRPr lang="tr-TR" sz="8000" b="1" dirty="0" smtClean="0">
              <a:solidFill>
                <a:schemeClr val="tx1"/>
              </a:solidFill>
            </a:endParaRPr>
          </a:p>
          <a:p>
            <a:endParaRPr lang="tr-TR" sz="8000" b="1" dirty="0" smtClean="0">
              <a:solidFill>
                <a:schemeClr val="tx1"/>
              </a:solidFill>
            </a:endParaRPr>
          </a:p>
          <a:p>
            <a:endParaRPr lang="tr-TR" b="1" dirty="0" smtClean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  <a:p>
            <a:endParaRPr lang="tr-TR" b="1" dirty="0" smtClean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30" y="1815832"/>
            <a:ext cx="1388091" cy="143720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23" y="3221522"/>
            <a:ext cx="1258152" cy="125815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299" y="4575084"/>
            <a:ext cx="2130756" cy="161045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530295" y="3221522"/>
            <a:ext cx="7192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30 years later, </a:t>
            </a:r>
            <a:r>
              <a:rPr lang="en-US" b="1" dirty="0" err="1"/>
              <a:t>Antonie</a:t>
            </a:r>
            <a:r>
              <a:rPr lang="en-US" b="1" dirty="0"/>
              <a:t> van Leeuwenhoek studied bacteria, blood and muscle cells with the microscope he developed.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4256396" y="46294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pPr algn="just"/>
            <a:r>
              <a:rPr lang="en-US" b="1" dirty="0"/>
              <a:t>In the 19th century, Schleiden and Schwann laid the foundation of the Cell Theory.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1484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Cell </a:t>
            </a:r>
            <a:r>
              <a:rPr lang="tr-TR" b="1" dirty="0" err="1">
                <a:solidFill>
                  <a:schemeClr val="tx1"/>
                </a:solidFill>
              </a:rPr>
              <a:t>Shapes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23669" r="27015" b="13813"/>
          <a:stretch/>
        </p:blipFill>
        <p:spPr>
          <a:xfrm>
            <a:off x="5796132" y="1881424"/>
            <a:ext cx="3789145" cy="380828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144" y="2040391"/>
            <a:ext cx="2619605" cy="263597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022907" y="4676368"/>
            <a:ext cx="187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Purkinje</a:t>
            </a:r>
            <a:r>
              <a:rPr lang="tr-TR" b="1" dirty="0" smtClean="0"/>
              <a:t> hücreleri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564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chemeClr val="tx1"/>
                </a:solidFill>
              </a:rPr>
              <a:t>Parts</a:t>
            </a:r>
            <a:r>
              <a:rPr lang="tr-TR" b="1" dirty="0">
                <a:solidFill>
                  <a:schemeClr val="tx1"/>
                </a:solidFill>
              </a:rPr>
              <a:t> of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cell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064" y="2817196"/>
            <a:ext cx="8385912" cy="228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Nucleus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634" y="2630962"/>
            <a:ext cx="5722511" cy="300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Cytoplasm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147" y="2406200"/>
            <a:ext cx="4192611" cy="310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/>
              <a:t>Endoplasmic</a:t>
            </a:r>
            <a:r>
              <a:rPr lang="tr-TR" dirty="0"/>
              <a:t> </a:t>
            </a:r>
            <a:r>
              <a:rPr lang="tr-TR" dirty="0" err="1"/>
              <a:t>reticulum</a:t>
            </a:r>
            <a:r>
              <a:rPr lang="tr-TR" dirty="0"/>
              <a:t> (ER)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446" y="1913206"/>
            <a:ext cx="5380892" cy="38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/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 err="1" smtClean="0">
                <a:solidFill>
                  <a:schemeClr val="tx1"/>
                </a:solidFill>
              </a:rPr>
              <a:t>Ribosome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973" y="2366394"/>
            <a:ext cx="52673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407</TotalTime>
  <Words>117</Words>
  <Application>Microsoft Office PowerPoint</Application>
  <PresentationFormat>Geniş ekran</PresentationFormat>
  <Paragraphs>31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Geçmişe bakış</vt:lpstr>
      <vt:lpstr>BIO113 BOTANY Assist. Prof. Şeyda Fikirdeşici Ergen</vt:lpstr>
      <vt:lpstr>Cell, cell structure and shapes</vt:lpstr>
      <vt:lpstr>Historical Development of the Cell</vt:lpstr>
      <vt:lpstr>Cell Shapes</vt:lpstr>
      <vt:lpstr>Parts of the cell</vt:lpstr>
      <vt:lpstr>Nucleus</vt:lpstr>
      <vt:lpstr>Cytoplasm</vt:lpstr>
      <vt:lpstr> Endoplasmic reticulum (ER)</vt:lpstr>
      <vt:lpstr> Ribosome</vt:lpstr>
      <vt:lpstr> Golgi apparatus</vt:lpstr>
      <vt:lpstr>Lysosome</vt:lpstr>
      <vt:lpstr>Mitochondria</vt:lpstr>
      <vt:lpstr>Vacuole</vt:lpstr>
      <vt:lpstr> Plastids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</dc:title>
  <dc:creator>hp_ergen</dc:creator>
  <cp:lastModifiedBy>hp_ergen</cp:lastModifiedBy>
  <cp:revision>69</cp:revision>
  <dcterms:created xsi:type="dcterms:W3CDTF">2019-10-07T08:27:21Z</dcterms:created>
  <dcterms:modified xsi:type="dcterms:W3CDTF">2020-10-03T13:13:22Z</dcterms:modified>
</cp:coreProperties>
</file>