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2"/>
  </p:notesMasterIdLst>
  <p:handoutMasterIdLst>
    <p:handoutMasterId r:id="rId23"/>
  </p:handoutMasterIdLst>
  <p:sldIdLst>
    <p:sldId id="256" r:id="rId2"/>
    <p:sldId id="400" r:id="rId3"/>
    <p:sldId id="384" r:id="rId4"/>
    <p:sldId id="385" r:id="rId5"/>
    <p:sldId id="386" r:id="rId6"/>
    <p:sldId id="387" r:id="rId7"/>
    <p:sldId id="401" r:id="rId8"/>
    <p:sldId id="389" r:id="rId9"/>
    <p:sldId id="390" r:id="rId10"/>
    <p:sldId id="391" r:id="rId11"/>
    <p:sldId id="392" r:id="rId12"/>
    <p:sldId id="343" r:id="rId13"/>
    <p:sldId id="344" r:id="rId14"/>
    <p:sldId id="345" r:id="rId15"/>
    <p:sldId id="402" r:id="rId16"/>
    <p:sldId id="347" r:id="rId17"/>
    <p:sldId id="403" r:id="rId18"/>
    <p:sldId id="348" r:id="rId19"/>
    <p:sldId id="349" r:id="rId20"/>
    <p:sldId id="350"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62" autoAdjust="0"/>
    <p:restoredTop sz="73094" autoAdjust="0"/>
  </p:normalViewPr>
  <p:slideViewPr>
    <p:cSldViewPr>
      <p:cViewPr varScale="1">
        <p:scale>
          <a:sx n="91" d="100"/>
          <a:sy n="91"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E7FBF8-2E73-4407-B8EF-7F5B26FB86CE}" type="datetimeFigureOut">
              <a:rPr lang="en-US" smtClean="0"/>
              <a:pPr/>
              <a:t>9/26/2018</a:t>
            </a:fld>
            <a:endParaRPr lang="en-US"/>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B4AA8A-3E90-4479-81A4-D55299C2A9B4}" type="slidenum">
              <a:rPr lang="en-US" smtClean="0"/>
              <a:pPr/>
              <a:t>‹#›</a:t>
            </a:fld>
            <a:endParaRPr lang="en-US"/>
          </a:p>
        </p:txBody>
      </p:sp>
    </p:spTree>
    <p:extLst>
      <p:ext uri="{BB962C8B-B14F-4D97-AF65-F5344CB8AC3E}">
        <p14:creationId xmlns:p14="http://schemas.microsoft.com/office/powerpoint/2010/main" val="1073666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36F114-0ABB-430C-BC5A-E398D215B6D5}" type="datetimeFigureOut">
              <a:rPr lang="tr-TR" smtClean="0"/>
              <a:pPr/>
              <a:t>26.09.2018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4A151-34E5-43B4-B833-6D6A467E7796}" type="slidenum">
              <a:rPr lang="tr-TR" smtClean="0"/>
              <a:pPr/>
              <a:t>‹#›</a:t>
            </a:fld>
            <a:endParaRPr lang="tr-TR"/>
          </a:p>
        </p:txBody>
      </p:sp>
    </p:spTree>
    <p:extLst>
      <p:ext uri="{BB962C8B-B14F-4D97-AF65-F5344CB8AC3E}">
        <p14:creationId xmlns:p14="http://schemas.microsoft.com/office/powerpoint/2010/main" val="1494300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554A151-34E5-43B4-B833-6D6A467E7796}" type="slidenum">
              <a:rPr lang="tr-TR" smtClean="0"/>
              <a:pPr/>
              <a:t>1</a:t>
            </a:fld>
            <a:endParaRPr lang="tr-TR"/>
          </a:p>
        </p:txBody>
      </p:sp>
    </p:spTree>
    <p:extLst>
      <p:ext uri="{BB962C8B-B14F-4D97-AF65-F5344CB8AC3E}">
        <p14:creationId xmlns:p14="http://schemas.microsoft.com/office/powerpoint/2010/main" val="2107584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608752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65844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467510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2843383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04373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2744726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25503762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216838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888771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554099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D5A7C0F-1F3D-4AF2-958C-420A49F508D6}" type="datetimeFigureOut">
              <a:rPr lang="en-US" smtClean="0"/>
              <a:pPr/>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298207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D5A7C0F-1F3D-4AF2-958C-420A49F508D6}" type="datetimeFigureOut">
              <a:rPr lang="en-US" smtClean="0"/>
              <a:pPr/>
              <a:t>9/26/2018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79571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D5A7C0F-1F3D-4AF2-958C-420A49F508D6}" type="datetimeFigureOut">
              <a:rPr lang="en-US" smtClean="0"/>
              <a:pPr/>
              <a:t>9/26/2018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2066168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A7C0F-1F3D-4AF2-958C-420A49F508D6}" type="datetimeFigureOut">
              <a:rPr lang="en-US" smtClean="0"/>
              <a:pPr/>
              <a:t>9/26/2018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13747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D5A7C0F-1F3D-4AF2-958C-420A49F508D6}" type="datetimeFigureOut">
              <a:rPr lang="en-US" smtClean="0"/>
              <a:pPr/>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96703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D5A7C0F-1F3D-4AF2-958C-420A49F508D6}" type="datetimeFigureOut">
              <a:rPr lang="en-US" smtClean="0"/>
              <a:pPr/>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737653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D5A7C0F-1F3D-4AF2-958C-420A49F508D6}" type="datetimeFigureOut">
              <a:rPr lang="en-US" smtClean="0"/>
              <a:pPr/>
              <a:t>9/26/2018</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5E1C153-88EC-4746-93BE-DECCD17C60F0}" type="slidenum">
              <a:rPr lang="en-US" smtClean="0"/>
              <a:pPr/>
              <a:t>‹#›</a:t>
            </a:fld>
            <a:endParaRPr lang="en-US"/>
          </a:p>
        </p:txBody>
      </p:sp>
    </p:spTree>
    <p:extLst>
      <p:ext uri="{BB962C8B-B14F-4D97-AF65-F5344CB8AC3E}">
        <p14:creationId xmlns:p14="http://schemas.microsoft.com/office/powerpoint/2010/main" val="84372520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a:xfrm>
            <a:off x="179512" y="1952836"/>
            <a:ext cx="8784976" cy="2808312"/>
          </a:xfrm>
        </p:spPr>
        <p:txBody>
          <a:bodyPr>
            <a:normAutofit/>
          </a:bodyPr>
          <a:lstStyle/>
          <a:p>
            <a:pPr algn="ctr"/>
            <a:r>
              <a:rPr lang="tr-TR" sz="4400" dirty="0" smtClean="0"/>
              <a:t>ERKEN OKURYAZARLIK </a:t>
            </a:r>
            <a:r>
              <a:rPr lang="en-US" sz="4400" dirty="0" smtClean="0"/>
              <a:t/>
            </a:r>
            <a:br>
              <a:rPr lang="en-US" sz="4400" dirty="0" smtClean="0"/>
            </a:br>
            <a:endParaRPr lang="en-US" sz="4400" dirty="0"/>
          </a:p>
        </p:txBody>
      </p:sp>
      <p:sp>
        <p:nvSpPr>
          <p:cNvPr id="3" name="2 Alt Başlık"/>
          <p:cNvSpPr>
            <a:spLocks noGrp="1"/>
          </p:cNvSpPr>
          <p:nvPr>
            <p:ph type="subTitle" idx="1"/>
          </p:nvPr>
        </p:nvSpPr>
        <p:spPr>
          <a:xfrm>
            <a:off x="971600" y="3356992"/>
            <a:ext cx="7560840" cy="3501008"/>
          </a:xfrm>
        </p:spPr>
        <p:txBody>
          <a:bodyPr>
            <a:normAutofit/>
          </a:bodyPr>
          <a:lstStyle/>
          <a:p>
            <a:endParaRPr lang="tr-TR" dirty="0" smtClean="0">
              <a:solidFill>
                <a:schemeClr val="accent6">
                  <a:lumMod val="50000"/>
                </a:schemeClr>
              </a:solidFill>
            </a:endParaRPr>
          </a:p>
          <a:p>
            <a:endParaRPr lang="en-US"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Erken okuryazarlık</a:t>
            </a:r>
            <a:endParaRPr lang="tr-TR" dirty="0"/>
          </a:p>
        </p:txBody>
      </p:sp>
      <p:sp>
        <p:nvSpPr>
          <p:cNvPr id="3" name="İçerik Yer Tutucusu 2"/>
          <p:cNvSpPr>
            <a:spLocks noGrp="1"/>
          </p:cNvSpPr>
          <p:nvPr>
            <p:ph idx="1"/>
          </p:nvPr>
        </p:nvSpPr>
        <p:spPr>
          <a:xfrm>
            <a:off x="457200" y="1646236"/>
            <a:ext cx="8229600" cy="4735091"/>
          </a:xfrm>
        </p:spPr>
        <p:txBody>
          <a:bodyPr>
            <a:normAutofit/>
          </a:bodyPr>
          <a:lstStyle/>
          <a:p>
            <a:r>
              <a:rPr lang="tr-TR" dirty="0" smtClean="0"/>
              <a:t>Çocukların </a:t>
            </a:r>
            <a:r>
              <a:rPr lang="tr-TR" dirty="0"/>
              <a:t>okuma-yazma öğrenmede </a:t>
            </a:r>
            <a:r>
              <a:rPr lang="tr-TR" dirty="0" err="1"/>
              <a:t>genellenmiş</a:t>
            </a:r>
            <a:r>
              <a:rPr lang="tr-TR" dirty="0"/>
              <a:t> basamaklardan </a:t>
            </a:r>
            <a:r>
              <a:rPr lang="tr-TR" dirty="0" smtClean="0"/>
              <a:t>geçtikleri belirtilmesine </a:t>
            </a:r>
            <a:r>
              <a:rPr lang="tr-TR" dirty="0"/>
              <a:t>rağmen, çocuklar bu basamakları farklı yollar ve yaşlarda geçer</a:t>
            </a:r>
            <a:r>
              <a:rPr lang="tr-TR" dirty="0" smtClean="0"/>
              <a:t>.</a:t>
            </a:r>
          </a:p>
          <a:p>
            <a:r>
              <a:rPr lang="tr-TR" dirty="0"/>
              <a:t>Çocuklar yazılı dile karşı bir duyarlılık geliştirdikleri zaman </a:t>
            </a:r>
            <a:r>
              <a:rPr lang="tr-TR" dirty="0" smtClean="0"/>
              <a:t>okuma-yazma kendiliğinden </a:t>
            </a:r>
            <a:r>
              <a:rPr lang="tr-TR" dirty="0"/>
              <a:t>ortaya çıkar.</a:t>
            </a:r>
          </a:p>
        </p:txBody>
      </p:sp>
    </p:spTree>
    <p:extLst>
      <p:ext uri="{BB962C8B-B14F-4D97-AF65-F5344CB8AC3E}">
        <p14:creationId xmlns:p14="http://schemas.microsoft.com/office/powerpoint/2010/main" val="6399596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Erken okuryazarlık</a:t>
            </a:r>
            <a:endParaRPr lang="tr-TR" dirty="0"/>
          </a:p>
        </p:txBody>
      </p:sp>
      <p:sp>
        <p:nvSpPr>
          <p:cNvPr id="3" name="İçerik Yer Tutucusu 2"/>
          <p:cNvSpPr>
            <a:spLocks noGrp="1"/>
          </p:cNvSpPr>
          <p:nvPr>
            <p:ph idx="1"/>
          </p:nvPr>
        </p:nvSpPr>
        <p:spPr>
          <a:xfrm>
            <a:off x="457200" y="1646236"/>
            <a:ext cx="8229600" cy="4735091"/>
          </a:xfrm>
        </p:spPr>
        <p:txBody>
          <a:bodyPr>
            <a:normAutofit/>
          </a:bodyPr>
          <a:lstStyle/>
          <a:p>
            <a:r>
              <a:rPr lang="tr-TR" dirty="0" err="1" smtClean="0"/>
              <a:t>Goodman’ın</a:t>
            </a:r>
            <a:r>
              <a:rPr lang="tr-TR" dirty="0" smtClean="0"/>
              <a:t> (2012) çalışmasına </a:t>
            </a:r>
            <a:r>
              <a:rPr lang="tr-TR" dirty="0"/>
              <a:t>göre üç yaş çocuklarının % 60’ı bağlam içinde yazıları okuyabilir. Dört, </a:t>
            </a:r>
            <a:r>
              <a:rPr lang="tr-TR" dirty="0" smtClean="0"/>
              <a:t>beş yaşa </a:t>
            </a:r>
            <a:r>
              <a:rPr lang="tr-TR" dirty="0"/>
              <a:t>kadar bu oran % 80 olur. Çocuklar okuma sırasında “söyler”, “</a:t>
            </a:r>
            <a:r>
              <a:rPr lang="tr-TR" dirty="0" smtClean="0"/>
              <a:t>söylüyor” metaforunu </a:t>
            </a:r>
            <a:r>
              <a:rPr lang="tr-TR" dirty="0"/>
              <a:t>da kullanmaya eğilimlidirler. Örneğin “ne söylüyor?” diye sorarken </a:t>
            </a:r>
            <a:r>
              <a:rPr lang="tr-TR" dirty="0" smtClean="0"/>
              <a:t>aslında “ne </a:t>
            </a:r>
            <a:r>
              <a:rPr lang="tr-TR" dirty="0"/>
              <a:t>yazıyor?” demek </a:t>
            </a:r>
            <a:r>
              <a:rPr lang="tr-TR" dirty="0" smtClean="0"/>
              <a:t>istemektedirler.</a:t>
            </a:r>
            <a:endParaRPr lang="tr-TR" dirty="0"/>
          </a:p>
        </p:txBody>
      </p:sp>
    </p:spTree>
    <p:extLst>
      <p:ext uri="{BB962C8B-B14F-4D97-AF65-F5344CB8AC3E}">
        <p14:creationId xmlns:p14="http://schemas.microsoft.com/office/powerpoint/2010/main" val="24961575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Okuma ve erken okuryazarlık</a:t>
            </a:r>
            <a:endParaRPr lang="tr-TR" dirty="0"/>
          </a:p>
        </p:txBody>
      </p:sp>
      <p:sp>
        <p:nvSpPr>
          <p:cNvPr id="3" name="2 İçerik Yer Tutucusu"/>
          <p:cNvSpPr>
            <a:spLocks noGrp="1"/>
          </p:cNvSpPr>
          <p:nvPr>
            <p:ph idx="1"/>
          </p:nvPr>
        </p:nvSpPr>
        <p:spPr>
          <a:xfrm>
            <a:off x="457200" y="1646236"/>
            <a:ext cx="8229600" cy="5211763"/>
          </a:xfrm>
        </p:spPr>
        <p:txBody>
          <a:bodyPr>
            <a:normAutofit/>
          </a:bodyPr>
          <a:lstStyle/>
          <a:p>
            <a:pPr>
              <a:spcAft>
                <a:spcPts val="600"/>
              </a:spcAft>
            </a:pPr>
            <a:r>
              <a:rPr lang="tr-TR" dirty="0" smtClean="0"/>
              <a:t>Okula başlama, tüm çocuklar için çok önemli bir geçiş basamağıdır. Okulla birlikte çocukların pek çok bilgi ve beceri kazanmaları beklenir. Bu becerilerin başında okuma-yazma gelmektedir. </a:t>
            </a:r>
          </a:p>
          <a:p>
            <a:pPr>
              <a:spcAft>
                <a:spcPts val="600"/>
              </a:spcAft>
            </a:pPr>
            <a:r>
              <a:rPr lang="tr-TR" dirty="0" smtClean="0"/>
              <a:t>Çocukların </a:t>
            </a:r>
            <a:r>
              <a:rPr lang="tr-TR" dirty="0" smtClean="0"/>
              <a:t>okula başladıklarında okumayı öğrenmede karşılaştıkları güçlüklere yönelik yapılan araştırmaların sonuçları, okul öncesi dönemde okumaya hazırlık becerilerinin geliştirilmesi konusunu gündeme getirmiştir. </a:t>
            </a:r>
          </a:p>
          <a:p>
            <a:pPr>
              <a:spcAft>
                <a:spcPts val="600"/>
              </a:spcAft>
            </a:pPr>
            <a:r>
              <a:rPr lang="tr-TR" dirty="0" smtClean="0"/>
              <a:t>Yirminci yüzyılın eğitim alanındaki en önemli gelişmelerinden birisi, okuma-yazma gelişiminin okul öncesi yıllardan başlamasına yapılan vurgudur.  </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Okuma ve erken okuryazarlık</a:t>
            </a:r>
            <a:endParaRPr lang="tr-TR" dirty="0"/>
          </a:p>
        </p:txBody>
      </p:sp>
      <p:sp>
        <p:nvSpPr>
          <p:cNvPr id="3" name="2 İçerik Yer Tutucusu"/>
          <p:cNvSpPr>
            <a:spLocks noGrp="1"/>
          </p:cNvSpPr>
          <p:nvPr>
            <p:ph idx="1"/>
          </p:nvPr>
        </p:nvSpPr>
        <p:spPr>
          <a:xfrm>
            <a:off x="457200" y="1646236"/>
            <a:ext cx="8229600" cy="5211763"/>
          </a:xfrm>
        </p:spPr>
        <p:txBody>
          <a:bodyPr>
            <a:normAutofit/>
          </a:bodyPr>
          <a:lstStyle/>
          <a:p>
            <a:pPr>
              <a:spcAft>
                <a:spcPts val="600"/>
              </a:spcAft>
            </a:pPr>
            <a:r>
              <a:rPr lang="tr-TR" dirty="0" smtClean="0"/>
              <a:t>Alanda </a:t>
            </a:r>
            <a:r>
              <a:rPr lang="tr-TR" dirty="0" smtClean="0"/>
              <a:t>yapılan araştırmalar çocuğun okula girişteki becerileri ile daha sonraki akademik performansı arasında güçlü bir ilişki olduğunu </a:t>
            </a:r>
            <a:r>
              <a:rPr lang="tr-TR" dirty="0" smtClean="0"/>
              <a:t>göstermektedir.</a:t>
            </a:r>
          </a:p>
          <a:p>
            <a:pPr>
              <a:spcAft>
                <a:spcPts val="600"/>
              </a:spcAft>
            </a:pPr>
            <a:r>
              <a:rPr lang="tr-TR" dirty="0" smtClean="0"/>
              <a:t>Bu </a:t>
            </a:r>
            <a:r>
              <a:rPr lang="tr-TR" dirty="0" smtClean="0"/>
              <a:t>araştırmalarda çocukların ilkokulda öğrendikleri temel okuma yazma becerilerinin onların akademik, mesleki ve sosyal becerilerini şekillendirdiği, gerekli hazırlık becerileri olmadan okula başlayan çocukların ise temel okuma-yazma becerilerini kazanmada ciddi güçlükler yaşayabileceği ifade edilmektedir.</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p:txBody>
          <a:bodyPr/>
          <a:lstStyle/>
          <a:p>
            <a:r>
              <a:rPr lang="tr-TR" dirty="0" smtClean="0"/>
              <a:t>Okuma ve erken okuryazarlık</a:t>
            </a:r>
            <a:endParaRPr lang="tr-TR" dirty="0"/>
          </a:p>
        </p:txBody>
      </p:sp>
      <p:sp>
        <p:nvSpPr>
          <p:cNvPr id="3" name="2 İçerik Yer Tutucusu"/>
          <p:cNvSpPr>
            <a:spLocks noGrp="1"/>
          </p:cNvSpPr>
          <p:nvPr>
            <p:ph idx="1"/>
          </p:nvPr>
        </p:nvSpPr>
        <p:spPr>
          <a:xfrm>
            <a:off x="457200" y="1646236"/>
            <a:ext cx="8229600" cy="5211763"/>
          </a:xfrm>
        </p:spPr>
        <p:txBody>
          <a:bodyPr>
            <a:normAutofit/>
          </a:bodyPr>
          <a:lstStyle/>
          <a:p>
            <a:pPr>
              <a:spcAft>
                <a:spcPts val="600"/>
              </a:spcAft>
            </a:pPr>
            <a:r>
              <a:rPr lang="tr-TR" dirty="0" smtClean="0"/>
              <a:t>Amerika Birleşik Devletlerinde yapılan bir çalışmada;</a:t>
            </a:r>
          </a:p>
          <a:p>
            <a:pPr>
              <a:spcAft>
                <a:spcPts val="600"/>
              </a:spcAft>
            </a:pPr>
            <a:r>
              <a:rPr lang="tr-TR" dirty="0" smtClean="0"/>
              <a:t>İlkokula başlayan çocukların yalnızca %5’inin herhangi bir </a:t>
            </a:r>
            <a:r>
              <a:rPr lang="tr-TR" dirty="0" err="1" smtClean="0"/>
              <a:t>formal</a:t>
            </a:r>
            <a:r>
              <a:rPr lang="tr-TR" dirty="0" smtClean="0"/>
              <a:t> eğitim almadan okuma becerisine hazır olarak birinci sınıfa başladıkları, </a:t>
            </a:r>
          </a:p>
          <a:p>
            <a:pPr>
              <a:spcAft>
                <a:spcPts val="600"/>
              </a:spcAft>
            </a:pPr>
            <a:r>
              <a:rPr lang="tr-TR" dirty="0" smtClean="0"/>
              <a:t>%20 ile %30 arasındaki çocukların ise normal okuma öğretimi ile okumayı kolayca öğrenebildikleri, </a:t>
            </a:r>
          </a:p>
          <a:p>
            <a:pPr>
              <a:spcAft>
                <a:spcPts val="600"/>
              </a:spcAft>
            </a:pPr>
            <a:r>
              <a:rPr lang="tr-TR" dirty="0" smtClean="0"/>
              <a:t>%20 ile %30 arasındaki öğrenciler için ise okumanın zor bir süreç olduğu ve ek desteğe gereksinim duydukları belirtilmiştir. Ek desteğe gereksinim duyan öğrencilerin ailelerinin her akşam düzenli olarak çocuklarıyla çalışmaları ve okul zamanında da akran desteği gibi destekler sağlanması yoluyla okumayı öğrendikleri ifade edilmektedir. </a:t>
            </a: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p:txBody>
          <a:bodyPr/>
          <a:lstStyle/>
          <a:p>
            <a:r>
              <a:rPr lang="tr-TR" dirty="0" smtClean="0"/>
              <a:t>Okuma ve erken okuryazarlık</a:t>
            </a:r>
            <a:endParaRPr lang="tr-TR" dirty="0"/>
          </a:p>
        </p:txBody>
      </p:sp>
      <p:sp>
        <p:nvSpPr>
          <p:cNvPr id="3" name="2 İçerik Yer Tutucusu"/>
          <p:cNvSpPr>
            <a:spLocks noGrp="1"/>
          </p:cNvSpPr>
          <p:nvPr>
            <p:ph idx="1"/>
          </p:nvPr>
        </p:nvSpPr>
        <p:spPr>
          <a:xfrm>
            <a:off x="457200" y="1646236"/>
            <a:ext cx="8229600" cy="5211763"/>
          </a:xfrm>
        </p:spPr>
        <p:txBody>
          <a:bodyPr>
            <a:normAutofit/>
          </a:bodyPr>
          <a:lstStyle/>
          <a:p>
            <a:pPr>
              <a:spcAft>
                <a:spcPts val="600"/>
              </a:spcAft>
            </a:pPr>
            <a:r>
              <a:rPr lang="tr-TR" dirty="0" smtClean="0"/>
              <a:t>Geriye kalan %30 içinde yer alan öğrencilerin ise okumayı ancak yoğun destek verildiğinde ve gecikmiş olarak ikinci sınıfta iken öğrenebilen öğrenciler oldukları belirtilmiştir. Ayrıca bu grupta yer alan öğrencilere ikinci sınıftan önce yoğun destek verilmezse, pek çoğunun hiç bir zaman akranlarının performans düzeyine ulaşamayacakları ifade edilmektedir. Bu çocukların bazılarının öğrenme güçlüğü şeklinde yanlış olarak tanı aldıkları da belirtilmektedir. </a:t>
            </a:r>
          </a:p>
          <a:p>
            <a:pPr>
              <a:spcAft>
                <a:spcPts val="600"/>
              </a:spcAft>
            </a:pPr>
            <a:r>
              <a:rPr lang="tr-TR" dirty="0" smtClean="0"/>
              <a:t>Son olarak %5’lik grubun ise ciddi, sürekli okuma güçlükleri olan öğrencilerden oluştuğu ve özel eğitim desteği aldıkları belirlenmiştir (NICHD, 2005; Lyon, 1998). </a:t>
            </a:r>
          </a:p>
          <a:p>
            <a:endParaRPr lang="tr-TR" dirty="0"/>
          </a:p>
        </p:txBody>
      </p:sp>
    </p:spTree>
    <p:extLst>
      <p:ext uri="{BB962C8B-B14F-4D97-AF65-F5344CB8AC3E}">
        <p14:creationId xmlns:p14="http://schemas.microsoft.com/office/powerpoint/2010/main" val="16317574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Okuma problemlerinin sürekliliği</a:t>
            </a:r>
            <a:endParaRPr lang="tr-TR" dirty="0"/>
          </a:p>
        </p:txBody>
      </p:sp>
      <p:sp>
        <p:nvSpPr>
          <p:cNvPr id="3" name="2 İçerik Yer Tutucusu"/>
          <p:cNvSpPr>
            <a:spLocks noGrp="1"/>
          </p:cNvSpPr>
          <p:nvPr>
            <p:ph idx="1"/>
          </p:nvPr>
        </p:nvSpPr>
        <p:spPr>
          <a:xfrm>
            <a:off x="457200" y="1646236"/>
            <a:ext cx="8507288" cy="4807100"/>
          </a:xfrm>
        </p:spPr>
        <p:txBody>
          <a:bodyPr>
            <a:normAutofit/>
          </a:bodyPr>
          <a:lstStyle/>
          <a:p>
            <a:pPr>
              <a:spcAft>
                <a:spcPts val="600"/>
              </a:spcAft>
            </a:pPr>
            <a:r>
              <a:rPr lang="tr-TR" dirty="0" smtClean="0"/>
              <a:t>Okul öncesi dönemdeki erken okuryazarlık becerileri ile okuma başarısı arasındaki ilişkiyi inceleyen çalışmalar, bu becerilerin yalnızca ilköğretimin ilk yıllarında okumanın kazanımında etkili olan beceriler olmadığını, bu ilişkinin ilerleyen sınıflarda da aynı düzeyde kaldığını, dile getirmektedir. Bu konuda yapılan boylamsal çalışmalar, birinci sınıftaki okuma başarısı ile daha sonraki yıllardaki okuma başarısı arasında tutarlılık olduğunu göstermektedir.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Okuma problemlerinin sürekliliği</a:t>
            </a:r>
            <a:endParaRPr lang="tr-TR" dirty="0"/>
          </a:p>
        </p:txBody>
      </p:sp>
      <p:sp>
        <p:nvSpPr>
          <p:cNvPr id="3" name="2 İçerik Yer Tutucusu"/>
          <p:cNvSpPr>
            <a:spLocks noGrp="1"/>
          </p:cNvSpPr>
          <p:nvPr>
            <p:ph idx="1"/>
          </p:nvPr>
        </p:nvSpPr>
        <p:spPr>
          <a:xfrm>
            <a:off x="457200" y="1646236"/>
            <a:ext cx="8507288" cy="5455172"/>
          </a:xfrm>
        </p:spPr>
        <p:txBody>
          <a:bodyPr>
            <a:normAutofit/>
          </a:bodyPr>
          <a:lstStyle/>
          <a:p>
            <a:pPr>
              <a:spcAft>
                <a:spcPts val="600"/>
              </a:spcAft>
            </a:pPr>
            <a:r>
              <a:rPr lang="tr-TR" dirty="0" smtClean="0"/>
              <a:t>Örneğin </a:t>
            </a:r>
            <a:r>
              <a:rPr lang="tr-TR" dirty="0" err="1" smtClean="0"/>
              <a:t>Juel</a:t>
            </a:r>
            <a:r>
              <a:rPr lang="tr-TR" dirty="0" smtClean="0"/>
              <a:t> (1988), birinci sınıfın sonunda zayıf bir okuyucu olan bir öğrencinin %88 olasılıkla dördüncü sınıfın sonunda da zayıf bir okuyucu olarak kalacağını ifade etmiştir. </a:t>
            </a:r>
          </a:p>
          <a:p>
            <a:pPr>
              <a:spcAft>
                <a:spcPts val="600"/>
              </a:spcAft>
            </a:pPr>
            <a:r>
              <a:rPr lang="tr-TR" dirty="0" smtClean="0"/>
              <a:t>Bir başka çalışma ise </a:t>
            </a:r>
            <a:r>
              <a:rPr lang="tr-TR" dirty="0" err="1" smtClean="0"/>
              <a:t>Cunningham</a:t>
            </a:r>
            <a:r>
              <a:rPr lang="tr-TR" dirty="0" smtClean="0"/>
              <a:t> ve </a:t>
            </a:r>
            <a:r>
              <a:rPr lang="tr-TR" dirty="0" err="1" smtClean="0"/>
              <a:t>Stanovich</a:t>
            </a:r>
            <a:r>
              <a:rPr lang="tr-TR" dirty="0" smtClean="0"/>
              <a:t> (1997) öğrencileri 1. sınıftan 11. sınıfa kadar izlemişler ve sonuçta 1. sınıftaki okuma hızı ile 11. sınıftaki okuduğunu anlama, sözcük bilgisi ve genel bilgi arasında güçlü bir ilişki olduğunu belirlemişlerdir. Araştırmada, örneklem grubunun %70’inde başlangıçta belirlenen okuma problemlerinin ileriki sınıflarda da değişmediği gözlenmiştir.  </a:t>
            </a:r>
          </a:p>
          <a:p>
            <a:pPr>
              <a:spcAft>
                <a:spcPts val="600"/>
              </a:spcAft>
            </a:pPr>
            <a:endParaRPr lang="tr-TR" dirty="0"/>
          </a:p>
        </p:txBody>
      </p:sp>
    </p:spTree>
    <p:extLst>
      <p:ext uri="{BB962C8B-B14F-4D97-AF65-F5344CB8AC3E}">
        <p14:creationId xmlns:p14="http://schemas.microsoft.com/office/powerpoint/2010/main" val="10147740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p:txBody>
          <a:bodyPr>
            <a:normAutofit/>
          </a:bodyPr>
          <a:lstStyle/>
          <a:p>
            <a:r>
              <a:rPr lang="tr-TR" dirty="0" smtClean="0"/>
              <a:t>Okuma problemlerinin sürekliliği</a:t>
            </a:r>
            <a:endParaRPr lang="tr-TR" dirty="0"/>
          </a:p>
        </p:txBody>
      </p:sp>
      <p:sp>
        <p:nvSpPr>
          <p:cNvPr id="3" name="2 İçerik Yer Tutucusu"/>
          <p:cNvSpPr>
            <a:spLocks noGrp="1"/>
          </p:cNvSpPr>
          <p:nvPr>
            <p:ph idx="1"/>
          </p:nvPr>
        </p:nvSpPr>
        <p:spPr>
          <a:xfrm>
            <a:off x="457200" y="1646236"/>
            <a:ext cx="8229600" cy="5023123"/>
          </a:xfrm>
        </p:spPr>
        <p:txBody>
          <a:bodyPr>
            <a:normAutofit/>
          </a:bodyPr>
          <a:lstStyle/>
          <a:p>
            <a:pPr>
              <a:spcAft>
                <a:spcPts val="600"/>
              </a:spcAft>
            </a:pPr>
            <a:r>
              <a:rPr lang="tr-TR" dirty="0" err="1" smtClean="0"/>
              <a:t>Snow</a:t>
            </a:r>
            <a:r>
              <a:rPr lang="tr-TR" dirty="0" smtClean="0"/>
              <a:t>, </a:t>
            </a:r>
            <a:r>
              <a:rPr lang="tr-TR" dirty="0" err="1" smtClean="0"/>
              <a:t>Burns</a:t>
            </a:r>
            <a:r>
              <a:rPr lang="tr-TR" dirty="0" smtClean="0"/>
              <a:t> </a:t>
            </a:r>
            <a:r>
              <a:rPr lang="tr-TR" smtClean="0"/>
              <a:t>ve Griffin </a:t>
            </a:r>
            <a:r>
              <a:rPr lang="tr-TR" dirty="0" smtClean="0"/>
              <a:t>(1998), yaptıkları çalışmada yeterli okuma ve okuduğunu anlama performansına sahip olmayan ikinci sınıf öğrencilerinin sadece %25’inin ilköğretim birinci kademe sonunda istenen okuma ve okuduğunu anlama performansına ulaştığını bulmuşlardır. </a:t>
            </a:r>
          </a:p>
          <a:p>
            <a:pPr>
              <a:spcAft>
                <a:spcPts val="600"/>
              </a:spcAft>
            </a:pPr>
            <a:r>
              <a:rPr lang="tr-TR" dirty="0" smtClean="0"/>
              <a:t>Benzer bir biçimde </a:t>
            </a:r>
            <a:r>
              <a:rPr lang="tr-TR" dirty="0" err="1" smtClean="0"/>
              <a:t>Scarborough</a:t>
            </a:r>
            <a:r>
              <a:rPr lang="tr-TR" dirty="0" smtClean="0"/>
              <a:t> (2001) dördüncü sınıfta okuma-yazma becerilerinde ciddi sınırlılığı olan öğrencilerin büyük çoğunluğunun lise yıllarında da sınırlılıklarının devam ettiğini, bu nedenle de okulu bıraktıklarını belirtmiştir. </a:t>
            </a:r>
          </a:p>
          <a:p>
            <a:pPr>
              <a:spcAft>
                <a:spcPts val="600"/>
              </a:spcAft>
            </a:pPr>
            <a:r>
              <a:rPr lang="tr-TR" dirty="0" err="1" smtClean="0"/>
              <a:t>Shaywitz</a:t>
            </a:r>
            <a:r>
              <a:rPr lang="tr-TR" dirty="0" smtClean="0"/>
              <a:t> (2003) ise yaptığı boylamsal çalışmada öğrencilerin yaklaşık beşte birinin okumada sorunları olduğunu ifade etmiştir. </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ctr">
              <a:buNone/>
            </a:pPr>
            <a:r>
              <a:rPr lang="tr-TR" dirty="0" smtClean="0"/>
              <a:t>Bu araştırmaların ortak sonuçlarına bakıldığında, öğrencilerin okul öncesinde ve ilköğretimin ilk yıllarında gösterdikleri okuma performanslarının, gerekli müdahale yapılmadığında yaklaşık olarak aynı düzeyde kaldığı ve çocukların erken okuryazarlık kapsamında ele alınan birçok beceriye sahip olmadan okula başlamalarının, zayıf okuma performansına sahip olmalarında önemli bir etken olduğu ve bu becerilerdeki sınırlılıkların onların akademik yaşamlarını olumsuz olarak etkilediği görülmektedir.</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Okuma-yazmanın önemi nedir?</a:t>
            </a:r>
          </a:p>
          <a:p>
            <a:r>
              <a:rPr lang="tr-TR" dirty="0" smtClean="0"/>
              <a:t>Neden okuma-yazma öğreniyoruz?</a:t>
            </a:r>
          </a:p>
          <a:p>
            <a:r>
              <a:rPr lang="tr-TR" dirty="0" smtClean="0"/>
              <a:t>Ne zaman okuma-yazmayı öğreniyoruz?</a:t>
            </a:r>
          </a:p>
          <a:p>
            <a:r>
              <a:rPr lang="tr-TR" dirty="0" smtClean="0"/>
              <a:t>Okuma-yazmaya </a:t>
            </a:r>
            <a:r>
              <a:rPr lang="tr-TR" dirty="0" err="1" smtClean="0"/>
              <a:t>hazırbulunuşluk</a:t>
            </a:r>
            <a:r>
              <a:rPr lang="tr-TR" dirty="0" smtClean="0"/>
              <a:t> ve erken okuryazarlık kavramları aynı mı, farklı mı ?</a:t>
            </a:r>
            <a:endParaRPr lang="tr-TR" dirty="0"/>
          </a:p>
        </p:txBody>
      </p:sp>
    </p:spTree>
    <p:extLst>
      <p:ext uri="{BB962C8B-B14F-4D97-AF65-F5344CB8AC3E}">
        <p14:creationId xmlns:p14="http://schemas.microsoft.com/office/powerpoint/2010/main" val="41088530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a:t>Erken Okuryazarlık Becerilerinin Alt </a:t>
            </a:r>
            <a:r>
              <a:rPr lang="tr-TR" dirty="0" smtClean="0"/>
              <a:t>Boyutları</a:t>
            </a:r>
            <a:endParaRPr lang="tr-TR" dirty="0"/>
          </a:p>
        </p:txBody>
      </p:sp>
      <p:sp>
        <p:nvSpPr>
          <p:cNvPr id="3" name="2 İçerik Yer Tutucusu"/>
          <p:cNvSpPr>
            <a:spLocks noGrp="1"/>
          </p:cNvSpPr>
          <p:nvPr>
            <p:ph idx="1"/>
          </p:nvPr>
        </p:nvSpPr>
        <p:spPr/>
        <p:txBody>
          <a:bodyPr>
            <a:normAutofit fontScale="77500" lnSpcReduction="20000"/>
          </a:bodyPr>
          <a:lstStyle/>
          <a:p>
            <a:pPr>
              <a:spcAft>
                <a:spcPts val="600"/>
              </a:spcAft>
            </a:pPr>
            <a:r>
              <a:rPr lang="tr-TR" sz="2800" dirty="0" smtClean="0"/>
              <a:t>Erken </a:t>
            </a:r>
            <a:r>
              <a:rPr lang="tr-TR" sz="2800" dirty="0"/>
              <a:t>okuma-yazma becerileri çeşitli gelişim alanları ile yakından ilişkilidir. </a:t>
            </a:r>
            <a:r>
              <a:rPr lang="tr-TR" sz="2800" dirty="0" smtClean="0"/>
              <a:t>Bunlar:</a:t>
            </a:r>
          </a:p>
          <a:p>
            <a:pPr>
              <a:spcAft>
                <a:spcPts val="600"/>
              </a:spcAft>
            </a:pPr>
            <a:r>
              <a:rPr lang="tr-TR" sz="2800" dirty="0" smtClean="0"/>
              <a:t>Sözel dil gelişimi </a:t>
            </a:r>
            <a:r>
              <a:rPr lang="en-US" sz="2800" dirty="0" smtClean="0"/>
              <a:t>–</a:t>
            </a:r>
            <a:r>
              <a:rPr lang="tr-TR" sz="2800" dirty="0" smtClean="0"/>
              <a:t>oral </a:t>
            </a:r>
            <a:r>
              <a:rPr lang="tr-TR" sz="2800" dirty="0" err="1" smtClean="0"/>
              <a:t>language</a:t>
            </a:r>
            <a:r>
              <a:rPr lang="tr-TR" sz="2800" dirty="0" smtClean="0"/>
              <a:t> (ve sözcük bilgisi - </a:t>
            </a:r>
            <a:r>
              <a:rPr lang="tr-TR" sz="2800" dirty="0" err="1" smtClean="0"/>
              <a:t>vocabulary</a:t>
            </a:r>
            <a:r>
              <a:rPr lang="tr-TR" sz="2800" dirty="0" smtClean="0"/>
              <a:t>) </a:t>
            </a:r>
          </a:p>
          <a:p>
            <a:pPr>
              <a:spcAft>
                <a:spcPts val="600"/>
              </a:spcAft>
            </a:pPr>
            <a:r>
              <a:rPr lang="tr-TR" sz="2800" dirty="0" smtClean="0"/>
              <a:t>Yazı farkındalığı (</a:t>
            </a:r>
            <a:r>
              <a:rPr lang="tr-TR" sz="2800" dirty="0" err="1" smtClean="0"/>
              <a:t>Print</a:t>
            </a:r>
            <a:r>
              <a:rPr lang="tr-TR" sz="2800" dirty="0" smtClean="0"/>
              <a:t> </a:t>
            </a:r>
            <a:r>
              <a:rPr lang="tr-TR" sz="2800" dirty="0" err="1" smtClean="0"/>
              <a:t>awareness</a:t>
            </a:r>
            <a:r>
              <a:rPr lang="tr-TR" sz="2800" dirty="0" smtClean="0"/>
              <a:t>, </a:t>
            </a:r>
            <a:r>
              <a:rPr lang="tr-TR" sz="2800" dirty="0" err="1" smtClean="0"/>
              <a:t>Concepts</a:t>
            </a:r>
            <a:r>
              <a:rPr lang="tr-TR" sz="2800" dirty="0" smtClean="0"/>
              <a:t> of </a:t>
            </a:r>
            <a:r>
              <a:rPr lang="tr-TR" sz="2800" dirty="0" err="1" smtClean="0"/>
              <a:t>print</a:t>
            </a:r>
            <a:r>
              <a:rPr lang="tr-TR" sz="2800" dirty="0"/>
              <a:t>)</a:t>
            </a:r>
            <a:endParaRPr lang="tr-TR" sz="2800" dirty="0" smtClean="0"/>
          </a:p>
          <a:p>
            <a:pPr>
              <a:spcAft>
                <a:spcPts val="600"/>
              </a:spcAft>
            </a:pPr>
            <a:r>
              <a:rPr lang="tr-TR" sz="2800" dirty="0"/>
              <a:t>Ses bilgisel farkındalık </a:t>
            </a:r>
            <a:r>
              <a:rPr lang="tr-TR" sz="2800" dirty="0" smtClean="0"/>
              <a:t>(</a:t>
            </a:r>
            <a:r>
              <a:rPr lang="tr-TR" sz="2800" dirty="0" err="1" smtClean="0"/>
              <a:t>Phonological</a:t>
            </a:r>
            <a:r>
              <a:rPr lang="tr-TR" sz="2800" dirty="0" smtClean="0"/>
              <a:t> </a:t>
            </a:r>
            <a:r>
              <a:rPr lang="tr-TR" sz="2800" dirty="0" err="1" smtClean="0"/>
              <a:t>awareness</a:t>
            </a:r>
            <a:r>
              <a:rPr lang="tr-TR" sz="2800" dirty="0" smtClean="0"/>
              <a:t>)</a:t>
            </a:r>
            <a:endParaRPr lang="tr-TR" sz="2800" dirty="0"/>
          </a:p>
          <a:p>
            <a:pPr>
              <a:spcAft>
                <a:spcPts val="600"/>
              </a:spcAft>
            </a:pPr>
            <a:r>
              <a:rPr lang="tr-TR" sz="2800" dirty="0" smtClean="0"/>
              <a:t>Harf bilgisi (</a:t>
            </a:r>
            <a:r>
              <a:rPr lang="tr-TR" sz="2800" dirty="0" err="1" smtClean="0"/>
              <a:t>letter</a:t>
            </a:r>
            <a:r>
              <a:rPr lang="tr-TR" sz="2800" dirty="0" smtClean="0"/>
              <a:t> </a:t>
            </a:r>
            <a:r>
              <a:rPr lang="tr-TR" sz="2800" dirty="0" err="1" smtClean="0"/>
              <a:t>naming</a:t>
            </a:r>
            <a:r>
              <a:rPr lang="tr-TR" sz="2800" dirty="0" smtClean="0"/>
              <a:t>) </a:t>
            </a:r>
          </a:p>
          <a:p>
            <a:pP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76672"/>
            <a:ext cx="8229600" cy="1143000"/>
          </a:xfrm>
        </p:spPr>
        <p:txBody>
          <a:bodyPr>
            <a:normAutofit/>
          </a:bodyPr>
          <a:lstStyle/>
          <a:p>
            <a:pPr algn="l"/>
            <a:r>
              <a:rPr lang="tr-TR" dirty="0" smtClean="0"/>
              <a:t>Erken okuryazarlık kavramının gelişimi</a:t>
            </a:r>
            <a:endParaRPr lang="tr-TR" dirty="0"/>
          </a:p>
        </p:txBody>
      </p:sp>
      <p:sp>
        <p:nvSpPr>
          <p:cNvPr id="3" name="İçerik Yer Tutucusu 2"/>
          <p:cNvSpPr>
            <a:spLocks noGrp="1"/>
          </p:cNvSpPr>
          <p:nvPr>
            <p:ph idx="1"/>
          </p:nvPr>
        </p:nvSpPr>
        <p:spPr/>
        <p:txBody>
          <a:bodyPr/>
          <a:lstStyle/>
          <a:p>
            <a:r>
              <a:rPr lang="tr-TR" dirty="0" smtClean="0"/>
              <a:t>“Okuryazarlık</a:t>
            </a:r>
            <a:r>
              <a:rPr lang="tr-TR" dirty="0"/>
              <a:t>” </a:t>
            </a:r>
            <a:r>
              <a:rPr lang="tr-TR" dirty="0" smtClean="0"/>
              <a:t>terimi </a:t>
            </a:r>
          </a:p>
          <a:p>
            <a:endParaRPr lang="tr-TR" dirty="0" smtClean="0"/>
          </a:p>
          <a:p>
            <a:endParaRPr lang="tr-TR" dirty="0"/>
          </a:p>
          <a:p>
            <a:r>
              <a:rPr lang="tr-TR" dirty="0" smtClean="0"/>
              <a:t>“</a:t>
            </a:r>
            <a:r>
              <a:rPr lang="tr-TR" dirty="0" err="1"/>
              <a:t>Hazırbulunuşluk</a:t>
            </a:r>
            <a:r>
              <a:rPr lang="tr-TR" dirty="0"/>
              <a:t> (</a:t>
            </a:r>
            <a:r>
              <a:rPr lang="tr-TR" dirty="0" err="1"/>
              <a:t>readiness</a:t>
            </a:r>
            <a:r>
              <a:rPr lang="tr-TR" dirty="0"/>
              <a:t>)” kavramı </a:t>
            </a:r>
          </a:p>
        </p:txBody>
      </p:sp>
    </p:spTree>
    <p:extLst>
      <p:ext uri="{BB962C8B-B14F-4D97-AF65-F5344CB8AC3E}">
        <p14:creationId xmlns:p14="http://schemas.microsoft.com/office/powerpoint/2010/main" val="16579719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04664"/>
            <a:ext cx="8229600" cy="1143000"/>
          </a:xfrm>
        </p:spPr>
        <p:txBody>
          <a:bodyPr>
            <a:normAutofit/>
          </a:bodyPr>
          <a:lstStyle/>
          <a:p>
            <a:pPr algn="l"/>
            <a:r>
              <a:rPr lang="tr-TR" dirty="0"/>
              <a:t>Erken okuryazarlık </a:t>
            </a:r>
            <a:r>
              <a:rPr lang="tr-TR" dirty="0" smtClean="0"/>
              <a:t>kavramının </a:t>
            </a:r>
            <a:r>
              <a:rPr lang="tr-TR" dirty="0"/>
              <a:t>gelişimi</a:t>
            </a:r>
          </a:p>
        </p:txBody>
      </p:sp>
      <p:sp>
        <p:nvSpPr>
          <p:cNvPr id="3" name="İçerik Yer Tutucusu 2"/>
          <p:cNvSpPr>
            <a:spLocks noGrp="1"/>
          </p:cNvSpPr>
          <p:nvPr>
            <p:ph idx="1"/>
          </p:nvPr>
        </p:nvSpPr>
        <p:spPr/>
        <p:txBody>
          <a:bodyPr/>
          <a:lstStyle/>
          <a:p>
            <a:r>
              <a:rPr lang="tr-TR" dirty="0"/>
              <a:t>1928’de iki Amerikalı psikolog, </a:t>
            </a:r>
            <a:r>
              <a:rPr lang="tr-TR" dirty="0" err="1"/>
              <a:t>Morphett</a:t>
            </a:r>
            <a:r>
              <a:rPr lang="tr-TR" dirty="0"/>
              <a:t> ve </a:t>
            </a:r>
            <a:r>
              <a:rPr lang="tr-TR" dirty="0" err="1"/>
              <a:t>Washburne</a:t>
            </a:r>
            <a:r>
              <a:rPr lang="tr-TR" dirty="0"/>
              <a:t> (1931) “okumaya </a:t>
            </a:r>
            <a:r>
              <a:rPr lang="tr-TR" dirty="0" err="1" smtClean="0"/>
              <a:t>hazıroluş</a:t>
            </a:r>
            <a:r>
              <a:rPr lang="tr-TR" dirty="0" smtClean="0"/>
              <a:t>” kavramını</a:t>
            </a:r>
          </a:p>
          <a:p>
            <a:endParaRPr lang="tr-TR" dirty="0" smtClean="0"/>
          </a:p>
          <a:p>
            <a:r>
              <a:rPr lang="tr-TR" dirty="0" err="1"/>
              <a:t>Dolch</a:t>
            </a:r>
            <a:r>
              <a:rPr lang="tr-TR" dirty="0"/>
              <a:t> </a:t>
            </a:r>
            <a:r>
              <a:rPr lang="tr-TR" dirty="0" smtClean="0"/>
              <a:t>ve </a:t>
            </a:r>
            <a:r>
              <a:rPr lang="tr-TR" dirty="0" err="1" smtClean="0"/>
              <a:t>Bloomster</a:t>
            </a:r>
            <a:r>
              <a:rPr lang="tr-TR" dirty="0" smtClean="0"/>
              <a:t> </a:t>
            </a:r>
            <a:r>
              <a:rPr lang="tr-TR" dirty="0"/>
              <a:t>(1937</a:t>
            </a:r>
            <a:r>
              <a:rPr lang="tr-TR" dirty="0" smtClean="0"/>
              <a:t>)</a:t>
            </a:r>
          </a:p>
          <a:p>
            <a:endParaRPr lang="tr-TR" dirty="0" smtClean="0"/>
          </a:p>
          <a:p>
            <a:r>
              <a:rPr lang="tr-TR" dirty="0" smtClean="0"/>
              <a:t>İki kavram arasındaki keskin ayrım</a:t>
            </a:r>
            <a:endParaRPr lang="tr-TR" dirty="0"/>
          </a:p>
        </p:txBody>
      </p:sp>
    </p:spTree>
    <p:extLst>
      <p:ext uri="{BB962C8B-B14F-4D97-AF65-F5344CB8AC3E}">
        <p14:creationId xmlns:p14="http://schemas.microsoft.com/office/powerpoint/2010/main" val="19923871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04664"/>
            <a:ext cx="8229600" cy="1143000"/>
          </a:xfrm>
        </p:spPr>
        <p:txBody>
          <a:bodyPr>
            <a:normAutofit/>
          </a:bodyPr>
          <a:lstStyle/>
          <a:p>
            <a:pPr algn="l"/>
            <a:r>
              <a:rPr lang="tr-TR" dirty="0"/>
              <a:t>Erken okuryazarlık </a:t>
            </a:r>
            <a:r>
              <a:rPr lang="tr-TR" dirty="0" smtClean="0"/>
              <a:t>kavramının </a:t>
            </a:r>
            <a:r>
              <a:rPr lang="tr-TR" dirty="0"/>
              <a:t>gelişimi</a:t>
            </a:r>
          </a:p>
        </p:txBody>
      </p:sp>
      <p:sp>
        <p:nvSpPr>
          <p:cNvPr id="3" name="İçerik Yer Tutucusu 2"/>
          <p:cNvSpPr>
            <a:spLocks noGrp="1"/>
          </p:cNvSpPr>
          <p:nvPr>
            <p:ph idx="1"/>
          </p:nvPr>
        </p:nvSpPr>
        <p:spPr/>
        <p:txBody>
          <a:bodyPr>
            <a:normAutofit/>
          </a:bodyPr>
          <a:lstStyle/>
          <a:p>
            <a:r>
              <a:rPr lang="tr-TR" dirty="0" smtClean="0"/>
              <a:t>II. Dünya Savaşı, okuma-yazma </a:t>
            </a:r>
          </a:p>
          <a:p>
            <a:r>
              <a:rPr lang="tr-TR" dirty="0" smtClean="0"/>
              <a:t>***Frank </a:t>
            </a:r>
            <a:r>
              <a:rPr lang="tr-TR" dirty="0"/>
              <a:t>Smith’in “Okumayı </a:t>
            </a:r>
            <a:r>
              <a:rPr lang="tr-TR" dirty="0" smtClean="0"/>
              <a:t>Anlama (</a:t>
            </a:r>
            <a:r>
              <a:rPr lang="tr-TR" dirty="0" err="1" smtClean="0"/>
              <a:t>Understanding</a:t>
            </a:r>
            <a:r>
              <a:rPr lang="tr-TR" dirty="0" smtClean="0"/>
              <a:t> </a:t>
            </a:r>
            <a:r>
              <a:rPr lang="tr-TR" dirty="0"/>
              <a:t>Reading-1971)” </a:t>
            </a:r>
            <a:r>
              <a:rPr lang="tr-TR" dirty="0" smtClean="0"/>
              <a:t>kitabı</a:t>
            </a:r>
          </a:p>
          <a:p>
            <a:endParaRPr lang="tr-TR" dirty="0" smtClean="0"/>
          </a:p>
          <a:p>
            <a:r>
              <a:rPr lang="sv-SE" dirty="0" smtClean="0"/>
              <a:t>1970’lerin </a:t>
            </a:r>
            <a:r>
              <a:rPr lang="sv-SE" dirty="0"/>
              <a:t>sonu 1980’lerin başında erken </a:t>
            </a:r>
            <a:r>
              <a:rPr lang="sv-SE" dirty="0" smtClean="0"/>
              <a:t>çocuklukta</a:t>
            </a:r>
            <a:r>
              <a:rPr lang="tr-TR" dirty="0" smtClean="0"/>
              <a:t> yazılı </a:t>
            </a:r>
            <a:r>
              <a:rPr lang="tr-TR" dirty="0"/>
              <a:t>dil ve okumayla ilgili çalışmalarda </a:t>
            </a:r>
            <a:r>
              <a:rPr lang="tr-TR" dirty="0" smtClean="0"/>
              <a:t>değişiklikler</a:t>
            </a:r>
          </a:p>
          <a:p>
            <a:endParaRPr lang="tr-TR" dirty="0" smtClean="0"/>
          </a:p>
          <a:p>
            <a:r>
              <a:rPr lang="tr-TR" dirty="0" err="1" smtClean="0"/>
              <a:t>Clay</a:t>
            </a:r>
            <a:r>
              <a:rPr lang="tr-TR" dirty="0" smtClean="0"/>
              <a:t> </a:t>
            </a:r>
            <a:r>
              <a:rPr lang="tr-TR" dirty="0"/>
              <a:t>(1969), </a:t>
            </a:r>
            <a:r>
              <a:rPr lang="tr-TR" dirty="0" smtClean="0"/>
              <a:t>Read (1970</a:t>
            </a:r>
            <a:r>
              <a:rPr lang="tr-TR" dirty="0"/>
              <a:t>) ve </a:t>
            </a:r>
            <a:r>
              <a:rPr lang="tr-TR" dirty="0" err="1" smtClean="0"/>
              <a:t>Goodman’ın</a:t>
            </a:r>
            <a:r>
              <a:rPr lang="tr-TR" dirty="0" smtClean="0"/>
              <a:t> </a:t>
            </a:r>
            <a:r>
              <a:rPr lang="tr-TR" dirty="0"/>
              <a:t>(1976) </a:t>
            </a:r>
            <a:r>
              <a:rPr lang="tr-TR" dirty="0" smtClean="0"/>
              <a:t>çalışmaları</a:t>
            </a:r>
          </a:p>
          <a:p>
            <a:endParaRPr lang="tr-TR" dirty="0"/>
          </a:p>
        </p:txBody>
      </p:sp>
    </p:spTree>
    <p:extLst>
      <p:ext uri="{BB962C8B-B14F-4D97-AF65-F5344CB8AC3E}">
        <p14:creationId xmlns:p14="http://schemas.microsoft.com/office/powerpoint/2010/main" val="2308393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04664"/>
            <a:ext cx="8229600" cy="1143000"/>
          </a:xfrm>
        </p:spPr>
        <p:txBody>
          <a:bodyPr>
            <a:normAutofit/>
          </a:bodyPr>
          <a:lstStyle/>
          <a:p>
            <a:pPr algn="l"/>
            <a:r>
              <a:rPr lang="tr-TR" dirty="0"/>
              <a:t>Erken okuryazarlık </a:t>
            </a:r>
            <a:r>
              <a:rPr lang="tr-TR" dirty="0" smtClean="0"/>
              <a:t>kavramının </a:t>
            </a:r>
            <a:r>
              <a:rPr lang="tr-TR" dirty="0"/>
              <a:t>gelişimi</a:t>
            </a:r>
          </a:p>
        </p:txBody>
      </p:sp>
      <p:sp>
        <p:nvSpPr>
          <p:cNvPr id="3" name="İçerik Yer Tutucusu 2"/>
          <p:cNvSpPr>
            <a:spLocks noGrp="1"/>
          </p:cNvSpPr>
          <p:nvPr>
            <p:ph idx="1"/>
          </p:nvPr>
        </p:nvSpPr>
        <p:spPr/>
        <p:txBody>
          <a:bodyPr>
            <a:normAutofit/>
          </a:bodyPr>
          <a:lstStyle/>
          <a:p>
            <a:r>
              <a:rPr lang="tr-TR" dirty="0"/>
              <a:t>1980’lerin başında okuryazarlıkla ilgili yeni kavramlar </a:t>
            </a:r>
            <a:endParaRPr lang="tr-TR" dirty="0" smtClean="0"/>
          </a:p>
          <a:p>
            <a:endParaRPr lang="tr-TR" dirty="0"/>
          </a:p>
          <a:p>
            <a:r>
              <a:rPr lang="tr-TR" dirty="0" smtClean="0"/>
              <a:t>“</a:t>
            </a:r>
            <a:r>
              <a:rPr lang="tr-TR" dirty="0"/>
              <a:t>gelişen okuryazarlık (</a:t>
            </a:r>
            <a:r>
              <a:rPr lang="tr-TR" dirty="0" err="1"/>
              <a:t>emergent</a:t>
            </a:r>
            <a:r>
              <a:rPr lang="tr-TR" dirty="0"/>
              <a:t> </a:t>
            </a:r>
            <a:r>
              <a:rPr lang="tr-TR" dirty="0" err="1"/>
              <a:t>literacy</a:t>
            </a:r>
            <a:r>
              <a:rPr lang="tr-TR" dirty="0"/>
              <a:t>)” </a:t>
            </a:r>
            <a:r>
              <a:rPr lang="tr-TR" dirty="0" smtClean="0"/>
              <a:t>anlayışıdır.</a:t>
            </a:r>
          </a:p>
          <a:p>
            <a:endParaRPr lang="tr-TR" dirty="0" smtClean="0"/>
          </a:p>
          <a:p>
            <a:r>
              <a:rPr lang="tr-TR" dirty="0" smtClean="0"/>
              <a:t>****«</a:t>
            </a:r>
            <a:r>
              <a:rPr lang="tr-TR" i="1" dirty="0" smtClean="0"/>
              <a:t>tüm çocuk</a:t>
            </a:r>
            <a:r>
              <a:rPr lang="tr-TR" dirty="0" smtClean="0"/>
              <a:t>» kavramı</a:t>
            </a:r>
          </a:p>
          <a:p>
            <a:endParaRPr lang="tr-TR" dirty="0" smtClean="0"/>
          </a:p>
          <a:p>
            <a:endParaRPr lang="tr-TR" dirty="0"/>
          </a:p>
        </p:txBody>
      </p:sp>
    </p:spTree>
    <p:extLst>
      <p:ext uri="{BB962C8B-B14F-4D97-AF65-F5344CB8AC3E}">
        <p14:creationId xmlns:p14="http://schemas.microsoft.com/office/powerpoint/2010/main" val="33379068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p:txBody>
          <a:bodyPr/>
          <a:lstStyle/>
          <a:p>
            <a:pPr algn="ctr"/>
            <a:r>
              <a:rPr lang="tr-TR" dirty="0" smtClean="0"/>
              <a:t>Erken okuryazarlık</a:t>
            </a:r>
            <a:endParaRPr lang="tr-TR" dirty="0"/>
          </a:p>
        </p:txBody>
      </p:sp>
      <p:sp>
        <p:nvSpPr>
          <p:cNvPr id="3" name="2 İçerik Yer Tutucusu"/>
          <p:cNvSpPr>
            <a:spLocks noGrp="1"/>
          </p:cNvSpPr>
          <p:nvPr>
            <p:ph idx="1"/>
          </p:nvPr>
        </p:nvSpPr>
        <p:spPr>
          <a:xfrm>
            <a:off x="457200" y="1646236"/>
            <a:ext cx="8435280" cy="5383164"/>
          </a:xfrm>
        </p:spPr>
        <p:txBody>
          <a:bodyPr>
            <a:normAutofit/>
          </a:bodyPr>
          <a:lstStyle/>
          <a:p>
            <a:pPr>
              <a:spcAft>
                <a:spcPts val="600"/>
              </a:spcAft>
            </a:pPr>
            <a:r>
              <a:rPr lang="tr-TR" dirty="0" smtClean="0"/>
              <a:t>Çocukların daha sonraki yıllardaki okuma becerilerinin gelişimi için önemli olan erken beceriler alanyazında filizlenen okuryazarlık (</a:t>
            </a:r>
            <a:r>
              <a:rPr lang="tr-TR" dirty="0" err="1" smtClean="0"/>
              <a:t>emergent</a:t>
            </a:r>
            <a:r>
              <a:rPr lang="tr-TR" dirty="0" smtClean="0"/>
              <a:t> </a:t>
            </a:r>
            <a:r>
              <a:rPr lang="tr-TR" dirty="0" err="1" smtClean="0"/>
              <a:t>literacy</a:t>
            </a:r>
            <a:r>
              <a:rPr lang="tr-TR" dirty="0" smtClean="0"/>
              <a:t>)  ya da son yıllarda sıkça kullanıldığı gibi erken okuryazarlık (</a:t>
            </a:r>
            <a:r>
              <a:rPr lang="tr-TR" dirty="0" err="1" smtClean="0"/>
              <a:t>early</a:t>
            </a:r>
            <a:r>
              <a:rPr lang="tr-TR" dirty="0" smtClean="0"/>
              <a:t> </a:t>
            </a:r>
            <a:r>
              <a:rPr lang="tr-TR" dirty="0" err="1" smtClean="0"/>
              <a:t>literacy</a:t>
            </a:r>
            <a:r>
              <a:rPr lang="tr-TR" dirty="0" smtClean="0"/>
              <a:t>) olarak adlandırılmaktadır. </a:t>
            </a:r>
          </a:p>
          <a:p>
            <a:pPr>
              <a:spcAft>
                <a:spcPts val="600"/>
              </a:spcAft>
            </a:pPr>
            <a:r>
              <a:rPr lang="tr-TR" dirty="0" smtClean="0"/>
              <a:t>Erken okuryazarlık,</a:t>
            </a:r>
            <a:r>
              <a:rPr lang="tr-TR" b="1" dirty="0" smtClean="0"/>
              <a:t> </a:t>
            </a:r>
            <a:r>
              <a:rPr lang="tr-TR" dirty="0" smtClean="0"/>
              <a:t>bireylerin </a:t>
            </a:r>
            <a:r>
              <a:rPr lang="tr-TR" dirty="0" err="1" smtClean="0"/>
              <a:t>formal</a:t>
            </a:r>
            <a:r>
              <a:rPr lang="tr-TR" dirty="0" smtClean="0"/>
              <a:t> okuma-yazma öğretimine başlamadan önceki dönemde okuma yazmaya ilişkin kazanmaları beklenen önkoşul bilgi, beceri ve tutumlarının tümü olarak ifade edilmektedir (</a:t>
            </a:r>
            <a:r>
              <a:rPr lang="tr-TR" dirty="0" err="1" smtClean="0"/>
              <a:t>Sulzby</a:t>
            </a:r>
            <a:r>
              <a:rPr lang="tr-TR" dirty="0" smtClean="0"/>
              <a:t> ve </a:t>
            </a:r>
            <a:r>
              <a:rPr lang="tr-TR" dirty="0" err="1" smtClean="0"/>
              <a:t>Teale</a:t>
            </a:r>
            <a:r>
              <a:rPr lang="tr-TR" dirty="0" smtClean="0"/>
              <a:t>, 1991; Uzuner, 1997; </a:t>
            </a:r>
            <a:r>
              <a:rPr lang="tr-TR" dirty="0" err="1" smtClean="0"/>
              <a:t>Whitehurst</a:t>
            </a:r>
            <a:r>
              <a:rPr lang="tr-TR" dirty="0" smtClean="0"/>
              <a:t> ve </a:t>
            </a:r>
            <a:r>
              <a:rPr lang="tr-TR" dirty="0" err="1" smtClean="0"/>
              <a:t>Lonigan</a:t>
            </a:r>
            <a:r>
              <a:rPr lang="tr-TR" dirty="0" smtClean="0"/>
              <a:t>, 1998). </a:t>
            </a:r>
          </a:p>
          <a:p>
            <a:pPr>
              <a:spcAft>
                <a:spcPts val="600"/>
              </a:spcAft>
            </a:pPr>
            <a:endParaRPr lang="tr-TR" dirty="0"/>
          </a:p>
        </p:txBody>
      </p:sp>
    </p:spTree>
    <p:extLst>
      <p:ext uri="{BB962C8B-B14F-4D97-AF65-F5344CB8AC3E}">
        <p14:creationId xmlns:p14="http://schemas.microsoft.com/office/powerpoint/2010/main" val="12697742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Erken okuryazarlık</a:t>
            </a:r>
            <a:endParaRPr lang="tr-TR" dirty="0"/>
          </a:p>
        </p:txBody>
      </p:sp>
      <p:sp>
        <p:nvSpPr>
          <p:cNvPr id="3" name="İçerik Yer Tutucusu 2"/>
          <p:cNvSpPr>
            <a:spLocks noGrp="1"/>
          </p:cNvSpPr>
          <p:nvPr>
            <p:ph idx="1"/>
          </p:nvPr>
        </p:nvSpPr>
        <p:spPr/>
        <p:txBody>
          <a:bodyPr>
            <a:normAutofit/>
          </a:bodyPr>
          <a:lstStyle/>
          <a:p>
            <a:r>
              <a:rPr lang="tr-TR" dirty="0" smtClean="0"/>
              <a:t>Okur-yazarlık </a:t>
            </a:r>
            <a:r>
              <a:rPr lang="tr-TR" dirty="0"/>
              <a:t>gelişimi, çocuklar </a:t>
            </a:r>
            <a:r>
              <a:rPr lang="tr-TR" dirty="0" err="1"/>
              <a:t>formal</a:t>
            </a:r>
            <a:r>
              <a:rPr lang="tr-TR" dirty="0"/>
              <a:t> okul yaşantısına geçmeden önce </a:t>
            </a:r>
            <a:r>
              <a:rPr lang="tr-TR" dirty="0" smtClean="0"/>
              <a:t>başlar. </a:t>
            </a:r>
          </a:p>
          <a:p>
            <a:endParaRPr lang="tr-TR" dirty="0" smtClean="0"/>
          </a:p>
          <a:p>
            <a:r>
              <a:rPr lang="tr-TR" dirty="0" smtClean="0"/>
              <a:t>Ev </a:t>
            </a:r>
            <a:r>
              <a:rPr lang="tr-TR" dirty="0"/>
              <a:t>ve toplumda </a:t>
            </a:r>
            <a:r>
              <a:rPr lang="tr-TR" dirty="0" smtClean="0"/>
              <a:t>bu becerileri kazanırlar</a:t>
            </a:r>
            <a:r>
              <a:rPr lang="tr-TR" dirty="0"/>
              <a:t>.</a:t>
            </a:r>
          </a:p>
          <a:p>
            <a:endParaRPr lang="tr-TR" dirty="0" smtClean="0"/>
          </a:p>
          <a:p>
            <a:r>
              <a:rPr lang="tr-TR" dirty="0" smtClean="0"/>
              <a:t>Dinleme</a:t>
            </a:r>
            <a:r>
              <a:rPr lang="tr-TR" dirty="0"/>
              <a:t>, konuşma, okuma ve yazma becerileri (dili oluşturan öğeler </a:t>
            </a:r>
            <a:r>
              <a:rPr lang="tr-TR" dirty="0" smtClean="0"/>
              <a:t>olarak hem sözel </a:t>
            </a:r>
            <a:r>
              <a:rPr lang="tr-TR" dirty="0"/>
              <a:t>hem yazılı) sıralı olarak değil, eş zamanlı ve birbirleriyle ilişkili bir </a:t>
            </a:r>
            <a:r>
              <a:rPr lang="tr-TR" dirty="0" smtClean="0"/>
              <a:t>şekilde gelişir</a:t>
            </a:r>
            <a:r>
              <a:rPr lang="tr-TR" dirty="0"/>
              <a:t>.</a:t>
            </a:r>
          </a:p>
        </p:txBody>
      </p:sp>
    </p:spTree>
    <p:extLst>
      <p:ext uri="{BB962C8B-B14F-4D97-AF65-F5344CB8AC3E}">
        <p14:creationId xmlns:p14="http://schemas.microsoft.com/office/powerpoint/2010/main" val="18502238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Erken okuryazarlık</a:t>
            </a:r>
            <a:endParaRPr lang="tr-TR" dirty="0"/>
          </a:p>
        </p:txBody>
      </p:sp>
      <p:sp>
        <p:nvSpPr>
          <p:cNvPr id="3" name="İçerik Yer Tutucusu 2"/>
          <p:cNvSpPr>
            <a:spLocks noGrp="1"/>
          </p:cNvSpPr>
          <p:nvPr>
            <p:ph idx="1"/>
          </p:nvPr>
        </p:nvSpPr>
        <p:spPr>
          <a:xfrm>
            <a:off x="457200" y="1646236"/>
            <a:ext cx="8229600" cy="4735091"/>
          </a:xfrm>
        </p:spPr>
        <p:txBody>
          <a:bodyPr>
            <a:normAutofit/>
          </a:bodyPr>
          <a:lstStyle/>
          <a:p>
            <a:r>
              <a:rPr lang="tr-TR" dirty="0" smtClean="0"/>
              <a:t>Okur-yazarlık</a:t>
            </a:r>
            <a:r>
              <a:rPr lang="tr-TR" dirty="0"/>
              <a:t>, gerçek yaşam düzeni ve gerçek yaşam etkinlikleriyle gelişir.</a:t>
            </a:r>
          </a:p>
          <a:p>
            <a:r>
              <a:rPr lang="tr-TR" dirty="0" smtClean="0"/>
              <a:t>Çocuklar </a:t>
            </a:r>
            <a:r>
              <a:rPr lang="tr-TR" dirty="0"/>
              <a:t>doğumdan altı yaşına kadar bilişsel gelişimde kritik bir </a:t>
            </a:r>
            <a:r>
              <a:rPr lang="tr-TR" dirty="0" smtClean="0"/>
              <a:t>dönemi yaşarlar.</a:t>
            </a:r>
          </a:p>
          <a:p>
            <a:r>
              <a:rPr lang="tr-TR" dirty="0"/>
              <a:t>Çocuklar </a:t>
            </a:r>
            <a:r>
              <a:rPr lang="tr-TR" dirty="0" smtClean="0"/>
              <a:t>yazıyı </a:t>
            </a:r>
            <a:r>
              <a:rPr lang="tr-TR" dirty="0"/>
              <a:t>keşfederler ve </a:t>
            </a:r>
            <a:r>
              <a:rPr lang="tr-TR" dirty="0" smtClean="0"/>
              <a:t>özellikle ailelerinden </a:t>
            </a:r>
            <a:r>
              <a:rPr lang="tr-TR" dirty="0"/>
              <a:t>okur-yazarlık davranışlarını model alırlar</a:t>
            </a:r>
            <a:r>
              <a:rPr lang="tr-TR" dirty="0" smtClean="0"/>
              <a:t>.</a:t>
            </a:r>
            <a:endParaRPr lang="tr-TR" dirty="0"/>
          </a:p>
        </p:txBody>
      </p:sp>
    </p:spTree>
    <p:extLst>
      <p:ext uri="{BB962C8B-B14F-4D97-AF65-F5344CB8AC3E}">
        <p14:creationId xmlns:p14="http://schemas.microsoft.com/office/powerpoint/2010/main" val="2580624937"/>
      </p:ext>
    </p:extLst>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4451</TotalTime>
  <Words>1083</Words>
  <Application>Microsoft Office PowerPoint</Application>
  <PresentationFormat>Ekran Gösterisi (4:3)</PresentationFormat>
  <Paragraphs>79</Paragraphs>
  <Slides>20</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Calibri</vt:lpstr>
      <vt:lpstr>Trebuchet MS</vt:lpstr>
      <vt:lpstr>Wingdings 3</vt:lpstr>
      <vt:lpstr>Yüzeyler</vt:lpstr>
      <vt:lpstr>ERKEN OKURYAZARLIK  </vt:lpstr>
      <vt:lpstr>PowerPoint Sunusu</vt:lpstr>
      <vt:lpstr>Erken okuryazarlık kavramının gelişimi</vt:lpstr>
      <vt:lpstr>Erken okuryazarlık kavramının gelişimi</vt:lpstr>
      <vt:lpstr>Erken okuryazarlık kavramının gelişimi</vt:lpstr>
      <vt:lpstr>Erken okuryazarlık kavramının gelişimi</vt:lpstr>
      <vt:lpstr>Erken okuryazarlık</vt:lpstr>
      <vt:lpstr>Erken okuryazarlık</vt:lpstr>
      <vt:lpstr>Erken okuryazarlık</vt:lpstr>
      <vt:lpstr>Erken okuryazarlık</vt:lpstr>
      <vt:lpstr>Erken okuryazarlık</vt:lpstr>
      <vt:lpstr>Okuma ve erken okuryazarlık</vt:lpstr>
      <vt:lpstr>Okuma ve erken okuryazarlık</vt:lpstr>
      <vt:lpstr>Okuma ve erken okuryazarlık</vt:lpstr>
      <vt:lpstr>Okuma ve erken okuryazarlık</vt:lpstr>
      <vt:lpstr>Okuma problemlerinin sürekliliği</vt:lpstr>
      <vt:lpstr>Okuma problemlerinin sürekliliği</vt:lpstr>
      <vt:lpstr>Okuma problemlerinin sürekliliği</vt:lpstr>
      <vt:lpstr>PowerPoint Sunusu</vt:lpstr>
      <vt:lpstr>Erken Okuryazarlık Becerilerinin Alt Boyutları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kaner</dc:creator>
  <cp:lastModifiedBy>BURCU</cp:lastModifiedBy>
  <cp:revision>279</cp:revision>
  <dcterms:created xsi:type="dcterms:W3CDTF">2010-10-20T09:36:36Z</dcterms:created>
  <dcterms:modified xsi:type="dcterms:W3CDTF">2018-09-26T11:18:14Z</dcterms:modified>
</cp:coreProperties>
</file>