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43479-3BAA-4C5A-9B99-52198D019A47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DA586-1603-4309-AE45-344509C6B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97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4058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7982571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488518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95655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336300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037938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975740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0680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18125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786127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36675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860749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981913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615310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414445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358220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7032744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858278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225911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470897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915819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44705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490866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0658178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712541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7923178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561584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4583466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901919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725444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6379842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8245690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33704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6517812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2727849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1796053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4757755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382855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8583096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3424269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8038246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260101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769181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483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9883561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7990578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6561874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8231364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5391949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821076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7528583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8558773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63996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2200548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98580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9473412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9204531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6089967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6468427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2809024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7793298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5538788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28586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08228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795669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8354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859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91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7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14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56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61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25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54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392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58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53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FFDF3-69A8-4610-99AB-BAB111A1ADD2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021C1-F6AA-41CB-B6F4-AD7D2E39B3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19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013148" y="140051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fundemantal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problems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traverse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6362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key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idea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mark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first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eep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track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haven’t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yet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completely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explored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ossible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three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states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286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key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idea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mark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first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eep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track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haven’t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yet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completely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explored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ossible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three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states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undiscovered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discovered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8845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key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idea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mark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first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eep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track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haven’t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yet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completely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explored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ossible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three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states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undiscovered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discovered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 flipV="1">
            <a:off x="2783632" y="4149082"/>
            <a:ext cx="72008" cy="5760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1981200" y="4725145"/>
            <a:ext cx="143981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i</a:t>
            </a:r>
            <a:r>
              <a:rPr lang="tr-TR" sz="1700" dirty="0" err="1">
                <a:latin typeface="Comic Sans MS" panose="030F0702030302020204" pitchFamily="66" charset="0"/>
              </a:rPr>
              <a:t>nitial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state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for</a:t>
            </a:r>
            <a:r>
              <a:rPr lang="tr-TR" sz="1700" dirty="0">
                <a:latin typeface="Comic Sans MS" panose="030F0702030302020204" pitchFamily="66" charset="0"/>
              </a:rPr>
              <a:t> a </a:t>
            </a:r>
            <a:r>
              <a:rPr lang="tr-TR" sz="1700" dirty="0" err="1">
                <a:latin typeface="Comic Sans MS" panose="030F0702030302020204" pitchFamily="66" charset="0"/>
              </a:rPr>
              <a:t>vertex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5026567" y="4725144"/>
            <a:ext cx="222156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vertex</a:t>
            </a:r>
            <a:r>
              <a:rPr lang="tr-TR" sz="1700" dirty="0">
                <a:latin typeface="Comic Sans MS" panose="030F0702030302020204" pitchFamily="66" charset="0"/>
              </a:rPr>
              <a:t> has </a:t>
            </a:r>
            <a:r>
              <a:rPr lang="tr-TR" sz="1700" dirty="0" err="1">
                <a:latin typeface="Comic Sans MS" panose="030F0702030302020204" pitchFamily="66" charset="0"/>
              </a:rPr>
              <a:t>been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visited</a:t>
            </a:r>
            <a:r>
              <a:rPr lang="tr-TR" sz="1700" dirty="0">
                <a:latin typeface="Comic Sans MS" panose="030F0702030302020204" pitchFamily="66" charset="0"/>
              </a:rPr>
              <a:t> but </a:t>
            </a:r>
            <a:r>
              <a:rPr lang="tr-TR" sz="1700" dirty="0" err="1">
                <a:latin typeface="Comic Sans MS" panose="030F0702030302020204" pitchFamily="66" charset="0"/>
              </a:rPr>
              <a:t>all</a:t>
            </a:r>
            <a:r>
              <a:rPr lang="tr-TR" sz="1700" dirty="0">
                <a:latin typeface="Comic Sans MS" panose="030F0702030302020204" pitchFamily="66" charset="0"/>
              </a:rPr>
              <a:t> of </a:t>
            </a:r>
            <a:r>
              <a:rPr lang="tr-TR" sz="1700" dirty="0" err="1">
                <a:latin typeface="Comic Sans MS" panose="030F0702030302020204" pitchFamily="66" charset="0"/>
              </a:rPr>
              <a:t>its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incident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edges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have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been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checked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out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10"/>
          <p:cNvCxnSpPr/>
          <p:nvPr/>
        </p:nvCxnSpPr>
        <p:spPr>
          <a:xfrm flipH="1" flipV="1">
            <a:off x="6034680" y="4149081"/>
            <a:ext cx="25317" cy="5760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7742897" y="4725144"/>
            <a:ext cx="233423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vertex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and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all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sz="1700" dirty="0">
                <a:latin typeface="Comic Sans MS" panose="030F0702030302020204" pitchFamily="66" charset="0"/>
              </a:rPr>
              <a:t>of </a:t>
            </a:r>
            <a:r>
              <a:rPr lang="tr-TR" sz="1700" dirty="0" err="1">
                <a:latin typeface="Comic Sans MS" panose="030F0702030302020204" pitchFamily="66" charset="0"/>
              </a:rPr>
              <a:t>its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incident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edges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have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been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visited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cxnSp>
        <p:nvCxnSpPr>
          <p:cNvPr id="14" name="Düz Ok Bağlayıcısı 13"/>
          <p:cNvCxnSpPr/>
          <p:nvPr/>
        </p:nvCxnSpPr>
        <p:spPr>
          <a:xfrm flipH="1" flipV="1">
            <a:off x="8751010" y="4149081"/>
            <a:ext cx="25317" cy="5760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8220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key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idea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mark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first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eep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track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haven’t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yet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completely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explored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ossible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three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states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undiscovered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discovered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processed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 flipV="1">
            <a:off x="2783632" y="4149082"/>
            <a:ext cx="72008" cy="5760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1981200" y="4725145"/>
            <a:ext cx="143981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i</a:t>
            </a:r>
            <a:r>
              <a:rPr lang="tr-TR" sz="1700" dirty="0" err="1">
                <a:latin typeface="Comic Sans MS" panose="030F0702030302020204" pitchFamily="66" charset="0"/>
              </a:rPr>
              <a:t>nitial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state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for</a:t>
            </a:r>
            <a:r>
              <a:rPr lang="tr-TR" sz="1700" dirty="0">
                <a:latin typeface="Comic Sans MS" panose="030F0702030302020204" pitchFamily="66" charset="0"/>
              </a:rPr>
              <a:t> a </a:t>
            </a:r>
            <a:r>
              <a:rPr lang="tr-TR" sz="1700" dirty="0" err="1">
                <a:latin typeface="Comic Sans MS" panose="030F0702030302020204" pitchFamily="66" charset="0"/>
              </a:rPr>
              <a:t>vertex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5026567" y="4725144"/>
            <a:ext cx="222156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vertex</a:t>
            </a:r>
            <a:r>
              <a:rPr lang="tr-TR" sz="1700" dirty="0">
                <a:latin typeface="Comic Sans MS" panose="030F0702030302020204" pitchFamily="66" charset="0"/>
              </a:rPr>
              <a:t> has </a:t>
            </a:r>
            <a:r>
              <a:rPr lang="tr-TR" sz="1700" dirty="0" err="1">
                <a:latin typeface="Comic Sans MS" panose="030F0702030302020204" pitchFamily="66" charset="0"/>
              </a:rPr>
              <a:t>been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visited</a:t>
            </a:r>
            <a:r>
              <a:rPr lang="tr-TR" sz="1700" dirty="0">
                <a:latin typeface="Comic Sans MS" panose="030F0702030302020204" pitchFamily="66" charset="0"/>
              </a:rPr>
              <a:t> but </a:t>
            </a:r>
            <a:r>
              <a:rPr lang="tr-TR" sz="1700" dirty="0" err="1">
                <a:latin typeface="Comic Sans MS" panose="030F0702030302020204" pitchFamily="66" charset="0"/>
              </a:rPr>
              <a:t>all</a:t>
            </a:r>
            <a:r>
              <a:rPr lang="tr-TR" sz="1700" dirty="0">
                <a:latin typeface="Comic Sans MS" panose="030F0702030302020204" pitchFamily="66" charset="0"/>
              </a:rPr>
              <a:t> of </a:t>
            </a:r>
            <a:r>
              <a:rPr lang="tr-TR" sz="1700" dirty="0" err="1">
                <a:latin typeface="Comic Sans MS" panose="030F0702030302020204" pitchFamily="66" charset="0"/>
              </a:rPr>
              <a:t>its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incident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edges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have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been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checked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out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10"/>
          <p:cNvCxnSpPr/>
          <p:nvPr/>
        </p:nvCxnSpPr>
        <p:spPr>
          <a:xfrm flipH="1" flipV="1">
            <a:off x="6034680" y="4149081"/>
            <a:ext cx="25317" cy="5760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7742897" y="4725144"/>
            <a:ext cx="233423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vertex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and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all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sz="1700" dirty="0">
                <a:latin typeface="Comic Sans MS" panose="030F0702030302020204" pitchFamily="66" charset="0"/>
              </a:rPr>
              <a:t>of </a:t>
            </a:r>
            <a:r>
              <a:rPr lang="tr-TR" sz="1700" dirty="0" err="1">
                <a:latin typeface="Comic Sans MS" panose="030F0702030302020204" pitchFamily="66" charset="0"/>
              </a:rPr>
              <a:t>its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incident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edges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have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been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visited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cxnSp>
        <p:nvCxnSpPr>
          <p:cNvPr id="14" name="Düz Ok Bağlayıcısı 13"/>
          <p:cNvCxnSpPr/>
          <p:nvPr/>
        </p:nvCxnSpPr>
        <p:spPr>
          <a:xfrm flipH="1" flipV="1">
            <a:off x="8751010" y="4149081"/>
            <a:ext cx="25317" cy="5760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367808" y="6021288"/>
            <a:ext cx="3168352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/>
          <p:cNvSpPr txBox="1"/>
          <p:nvPr/>
        </p:nvSpPr>
        <p:spPr>
          <a:xfrm>
            <a:off x="3043315" y="6167238"/>
            <a:ext cx="5982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000" dirty="0" err="1">
                <a:latin typeface="Comic Sans MS" panose="030F0702030302020204" pitchFamily="66" charset="0"/>
              </a:rPr>
              <a:t>s</a:t>
            </a:r>
            <a:r>
              <a:rPr lang="tr-TR" sz="2000" dirty="0" err="1">
                <a:latin typeface="Comic Sans MS" panose="030F0702030302020204" pitchFamily="66" charset="0"/>
              </a:rPr>
              <a:t>tate</a:t>
            </a:r>
            <a:r>
              <a:rPr lang="tr-TR" sz="2000" dirty="0"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latin typeface="Comic Sans MS" panose="030F0702030302020204" pitchFamily="66" charset="0"/>
              </a:rPr>
              <a:t>each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vertex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changes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from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left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to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right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8741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71296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fashion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020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71296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fashion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xplore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outward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starting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s) in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possible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directions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87688" y="3646295"/>
            <a:ext cx="158418" cy="1742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Metin kutusu 44"/>
          <p:cNvSpPr txBox="1"/>
          <p:nvPr/>
        </p:nvSpPr>
        <p:spPr>
          <a:xfrm>
            <a:off x="3004235" y="35402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" name="Metin kutusu 44"/>
          <p:cNvSpPr txBox="1"/>
          <p:nvPr/>
        </p:nvSpPr>
        <p:spPr>
          <a:xfrm>
            <a:off x="321568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0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7202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71296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fashion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xplore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outward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starting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s) in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possible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directions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–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add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one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layer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nodes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at a time </a:t>
            </a:r>
            <a:endParaRPr lang="tr-TR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87688" y="3646295"/>
            <a:ext cx="158418" cy="1742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erbest Form 7"/>
          <p:cNvSpPr/>
          <p:nvPr/>
        </p:nvSpPr>
        <p:spPr>
          <a:xfrm>
            <a:off x="4227410" y="3081783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Düz Bağlayıcı 9"/>
          <p:cNvCxnSpPr/>
          <p:nvPr/>
        </p:nvCxnSpPr>
        <p:spPr>
          <a:xfrm flipV="1">
            <a:off x="3435171" y="3482891"/>
            <a:ext cx="1051892" cy="2033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/>
          <p:cNvCxnSpPr/>
          <p:nvPr/>
        </p:nvCxnSpPr>
        <p:spPr>
          <a:xfrm flipV="1">
            <a:off x="3453752" y="3744987"/>
            <a:ext cx="986065" cy="114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3429544" y="3803599"/>
            <a:ext cx="1010272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Metin kutusu 44"/>
          <p:cNvSpPr txBox="1"/>
          <p:nvPr/>
        </p:nvSpPr>
        <p:spPr>
          <a:xfrm>
            <a:off x="3004235" y="35402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2" name="Metin kutusu 44"/>
          <p:cNvSpPr txBox="1"/>
          <p:nvPr/>
        </p:nvSpPr>
        <p:spPr>
          <a:xfrm>
            <a:off x="321568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3" name="Metin kutusu 44"/>
          <p:cNvSpPr txBox="1"/>
          <p:nvPr/>
        </p:nvSpPr>
        <p:spPr>
          <a:xfrm>
            <a:off x="429580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1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8897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71296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fashion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xplore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outward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starting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s) in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possible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directions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–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add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one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layer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nodes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at a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87688" y="3646295"/>
            <a:ext cx="158418" cy="1742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erbest Form 7"/>
          <p:cNvSpPr/>
          <p:nvPr/>
        </p:nvSpPr>
        <p:spPr>
          <a:xfrm>
            <a:off x="4227410" y="3081783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Serbest Form 10"/>
          <p:cNvSpPr/>
          <p:nvPr/>
        </p:nvSpPr>
        <p:spPr>
          <a:xfrm>
            <a:off x="5661943" y="3062915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Düz Bağlayıcı 9"/>
          <p:cNvCxnSpPr/>
          <p:nvPr/>
        </p:nvCxnSpPr>
        <p:spPr>
          <a:xfrm flipV="1">
            <a:off x="3435171" y="3482891"/>
            <a:ext cx="1051892" cy="2033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/>
          <p:cNvCxnSpPr/>
          <p:nvPr/>
        </p:nvCxnSpPr>
        <p:spPr>
          <a:xfrm flipV="1">
            <a:off x="3453752" y="3744987"/>
            <a:ext cx="986065" cy="114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3429544" y="3803599"/>
            <a:ext cx="1010272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>
            <a:off x="4719621" y="4011826"/>
            <a:ext cx="1222429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>
            <a:off x="4752968" y="3820555"/>
            <a:ext cx="1222429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4775490" y="3646296"/>
            <a:ext cx="1199907" cy="54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 flipV="1">
            <a:off x="4764228" y="3391856"/>
            <a:ext cx="1211169" cy="91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 flipV="1">
            <a:off x="4719734" y="3223023"/>
            <a:ext cx="1211169" cy="91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Metin kutusu 44"/>
          <p:cNvSpPr txBox="1"/>
          <p:nvPr/>
        </p:nvSpPr>
        <p:spPr>
          <a:xfrm>
            <a:off x="3004235" y="35402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4" name="Metin kutusu 44"/>
          <p:cNvSpPr txBox="1"/>
          <p:nvPr/>
        </p:nvSpPr>
        <p:spPr>
          <a:xfrm>
            <a:off x="321568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44"/>
          <p:cNvSpPr txBox="1"/>
          <p:nvPr/>
        </p:nvSpPr>
        <p:spPr>
          <a:xfrm>
            <a:off x="429580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44"/>
          <p:cNvSpPr txBox="1"/>
          <p:nvPr/>
        </p:nvSpPr>
        <p:spPr>
          <a:xfrm>
            <a:off x="573596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2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183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71296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fashion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xplore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outward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starting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s) in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possible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directions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–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add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one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layer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nodes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at a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87688" y="3646295"/>
            <a:ext cx="158418" cy="1742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erbest Form 7"/>
          <p:cNvSpPr/>
          <p:nvPr/>
        </p:nvSpPr>
        <p:spPr>
          <a:xfrm>
            <a:off x="4227410" y="3081783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Serbest Form 10"/>
          <p:cNvSpPr/>
          <p:nvPr/>
        </p:nvSpPr>
        <p:spPr>
          <a:xfrm>
            <a:off x="5661943" y="3062915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Serbest Form 11"/>
          <p:cNvSpPr/>
          <p:nvPr/>
        </p:nvSpPr>
        <p:spPr>
          <a:xfrm>
            <a:off x="7965173" y="3086252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Düz Bağlayıcı 9"/>
          <p:cNvCxnSpPr/>
          <p:nvPr/>
        </p:nvCxnSpPr>
        <p:spPr>
          <a:xfrm flipV="1">
            <a:off x="3435171" y="3482891"/>
            <a:ext cx="1051892" cy="2033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/>
          <p:cNvCxnSpPr/>
          <p:nvPr/>
        </p:nvCxnSpPr>
        <p:spPr>
          <a:xfrm flipV="1">
            <a:off x="3453752" y="3744987"/>
            <a:ext cx="986065" cy="114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3429544" y="3803599"/>
            <a:ext cx="1010272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>
            <a:off x="4719621" y="4011826"/>
            <a:ext cx="1222429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>
            <a:off x="4752968" y="3820555"/>
            <a:ext cx="1222429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4775490" y="3646296"/>
            <a:ext cx="1199907" cy="54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 flipV="1">
            <a:off x="4764228" y="3391856"/>
            <a:ext cx="1211169" cy="91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 flipV="1">
            <a:off x="4719734" y="3223023"/>
            <a:ext cx="1211169" cy="91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>
            <a:off x="6168009" y="4113197"/>
            <a:ext cx="690029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/>
          <p:nvPr/>
        </p:nvCxnSpPr>
        <p:spPr>
          <a:xfrm flipV="1">
            <a:off x="6198976" y="3268540"/>
            <a:ext cx="599630" cy="1188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V="1">
            <a:off x="6234917" y="3584565"/>
            <a:ext cx="608888" cy="227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33"/>
          <p:cNvCxnSpPr/>
          <p:nvPr/>
        </p:nvCxnSpPr>
        <p:spPr>
          <a:xfrm flipV="1">
            <a:off x="7737311" y="4000453"/>
            <a:ext cx="447270" cy="613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>
            <a:off x="7770659" y="3387406"/>
            <a:ext cx="413923" cy="52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37"/>
          <p:cNvCxnSpPr/>
          <p:nvPr/>
        </p:nvCxnSpPr>
        <p:spPr>
          <a:xfrm flipV="1">
            <a:off x="7770658" y="3762315"/>
            <a:ext cx="430596" cy="30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Bağlayıcı 39"/>
          <p:cNvCxnSpPr/>
          <p:nvPr/>
        </p:nvCxnSpPr>
        <p:spPr>
          <a:xfrm>
            <a:off x="7737312" y="3520325"/>
            <a:ext cx="466077" cy="621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Metin kutusu 40"/>
          <p:cNvSpPr txBox="1"/>
          <p:nvPr/>
        </p:nvSpPr>
        <p:spPr>
          <a:xfrm>
            <a:off x="7080501" y="3454535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. . .</a:t>
            </a:r>
            <a:endParaRPr lang="tr-TR" dirty="0"/>
          </a:p>
        </p:txBody>
      </p:sp>
      <p:sp>
        <p:nvSpPr>
          <p:cNvPr id="45" name="Metin kutusu 44"/>
          <p:cNvSpPr txBox="1"/>
          <p:nvPr/>
        </p:nvSpPr>
        <p:spPr>
          <a:xfrm>
            <a:off x="3004235" y="35402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44"/>
          <p:cNvSpPr txBox="1"/>
          <p:nvPr/>
        </p:nvSpPr>
        <p:spPr>
          <a:xfrm>
            <a:off x="321568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3" name="Metin kutusu 44"/>
          <p:cNvSpPr txBox="1"/>
          <p:nvPr/>
        </p:nvSpPr>
        <p:spPr>
          <a:xfrm>
            <a:off x="429580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44"/>
          <p:cNvSpPr txBox="1"/>
          <p:nvPr/>
        </p:nvSpPr>
        <p:spPr>
          <a:xfrm>
            <a:off x="573596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44"/>
          <p:cNvSpPr txBox="1"/>
          <p:nvPr/>
        </p:nvSpPr>
        <p:spPr>
          <a:xfrm>
            <a:off x="8040216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>
                <a:latin typeface="Comic Sans MS" panose="030F0702030302020204" pitchFamily="66" charset="0"/>
              </a:rPr>
              <a:t>L</a:t>
            </a:r>
            <a:r>
              <a:rPr lang="tr-TR" baseline="-25000" dirty="0" err="1">
                <a:latin typeface="Comic Sans MS" panose="030F0702030302020204" pitchFamily="66" charset="0"/>
              </a:rPr>
              <a:t>i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85779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71296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fashion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xplore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outward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starting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s) in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possible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directions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–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add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one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layer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nodes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at a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87688" y="3646295"/>
            <a:ext cx="158418" cy="1742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erbest Form 7"/>
          <p:cNvSpPr/>
          <p:nvPr/>
        </p:nvSpPr>
        <p:spPr>
          <a:xfrm>
            <a:off x="4227410" y="3081783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Serbest Form 10"/>
          <p:cNvSpPr/>
          <p:nvPr/>
        </p:nvSpPr>
        <p:spPr>
          <a:xfrm>
            <a:off x="5661943" y="3062915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Serbest Form 11"/>
          <p:cNvSpPr/>
          <p:nvPr/>
        </p:nvSpPr>
        <p:spPr>
          <a:xfrm>
            <a:off x="7965173" y="3086252"/>
            <a:ext cx="699140" cy="1303284"/>
          </a:xfrm>
          <a:custGeom>
            <a:avLst/>
            <a:gdLst>
              <a:gd name="connsiteX0" fmla="*/ 351041 w 699140"/>
              <a:gd name="connsiteY0" fmla="*/ 11694 h 1303284"/>
              <a:gd name="connsiteX1" fmla="*/ 351041 w 699140"/>
              <a:gd name="connsiteY1" fmla="*/ 11694 h 1303284"/>
              <a:gd name="connsiteX2" fmla="*/ 168161 w 699140"/>
              <a:gd name="connsiteY2" fmla="*/ 34554 h 1303284"/>
              <a:gd name="connsiteX3" fmla="*/ 122441 w 699140"/>
              <a:gd name="connsiteY3" fmla="*/ 45984 h 1303284"/>
              <a:gd name="connsiteX4" fmla="*/ 53861 w 699140"/>
              <a:gd name="connsiteY4" fmla="*/ 103134 h 1303284"/>
              <a:gd name="connsiteX5" fmla="*/ 19571 w 699140"/>
              <a:gd name="connsiteY5" fmla="*/ 148854 h 1303284"/>
              <a:gd name="connsiteX6" fmla="*/ 19571 w 699140"/>
              <a:gd name="connsiteY6" fmla="*/ 308874 h 1303284"/>
              <a:gd name="connsiteX7" fmla="*/ 88151 w 699140"/>
              <a:gd name="connsiteY7" fmla="*/ 377454 h 1303284"/>
              <a:gd name="connsiteX8" fmla="*/ 111011 w 699140"/>
              <a:gd name="connsiteY8" fmla="*/ 411744 h 1303284"/>
              <a:gd name="connsiteX9" fmla="*/ 145301 w 699140"/>
              <a:gd name="connsiteY9" fmla="*/ 514614 h 1303284"/>
              <a:gd name="connsiteX10" fmla="*/ 156731 w 699140"/>
              <a:gd name="connsiteY10" fmla="*/ 548904 h 1303284"/>
              <a:gd name="connsiteX11" fmla="*/ 145301 w 699140"/>
              <a:gd name="connsiteY11" fmla="*/ 663204 h 1303284"/>
              <a:gd name="connsiteX12" fmla="*/ 168161 w 699140"/>
              <a:gd name="connsiteY12" fmla="*/ 834654 h 1303284"/>
              <a:gd name="connsiteX13" fmla="*/ 156731 w 699140"/>
              <a:gd name="connsiteY13" fmla="*/ 880374 h 1303284"/>
              <a:gd name="connsiteX14" fmla="*/ 88151 w 699140"/>
              <a:gd name="connsiteY14" fmla="*/ 926094 h 1303284"/>
              <a:gd name="connsiteX15" fmla="*/ 65291 w 699140"/>
              <a:gd name="connsiteY15" fmla="*/ 960384 h 1303284"/>
              <a:gd name="connsiteX16" fmla="*/ 31001 w 699140"/>
              <a:gd name="connsiteY16" fmla="*/ 983244 h 1303284"/>
              <a:gd name="connsiteX17" fmla="*/ 8141 w 699140"/>
              <a:gd name="connsiteY17" fmla="*/ 1051824 h 1303284"/>
              <a:gd name="connsiteX18" fmla="*/ 19571 w 699140"/>
              <a:gd name="connsiteY18" fmla="*/ 1211844 h 1303284"/>
              <a:gd name="connsiteX19" fmla="*/ 42431 w 699140"/>
              <a:gd name="connsiteY19" fmla="*/ 1246134 h 1303284"/>
              <a:gd name="connsiteX20" fmla="*/ 111011 w 699140"/>
              <a:gd name="connsiteY20" fmla="*/ 1303284 h 1303284"/>
              <a:gd name="connsiteX21" fmla="*/ 328181 w 699140"/>
              <a:gd name="connsiteY21" fmla="*/ 1291854 h 1303284"/>
              <a:gd name="connsiteX22" fmla="*/ 396761 w 699140"/>
              <a:gd name="connsiteY22" fmla="*/ 1268994 h 1303284"/>
              <a:gd name="connsiteX23" fmla="*/ 465341 w 699140"/>
              <a:gd name="connsiteY23" fmla="*/ 1223274 h 1303284"/>
              <a:gd name="connsiteX24" fmla="*/ 488201 w 699140"/>
              <a:gd name="connsiteY24" fmla="*/ 1188984 h 1303284"/>
              <a:gd name="connsiteX25" fmla="*/ 545351 w 699140"/>
              <a:gd name="connsiteY25" fmla="*/ 1131834 h 1303284"/>
              <a:gd name="connsiteX26" fmla="*/ 568211 w 699140"/>
              <a:gd name="connsiteY26" fmla="*/ 1063254 h 1303284"/>
              <a:gd name="connsiteX27" fmla="*/ 591071 w 699140"/>
              <a:gd name="connsiteY27" fmla="*/ 971814 h 1303284"/>
              <a:gd name="connsiteX28" fmla="*/ 625361 w 699140"/>
              <a:gd name="connsiteY28" fmla="*/ 731784 h 1303284"/>
              <a:gd name="connsiteX29" fmla="*/ 671081 w 699140"/>
              <a:gd name="connsiteY29" fmla="*/ 628914 h 1303284"/>
              <a:gd name="connsiteX30" fmla="*/ 682511 w 699140"/>
              <a:gd name="connsiteY30" fmla="*/ 594624 h 1303284"/>
              <a:gd name="connsiteX31" fmla="*/ 682511 w 699140"/>
              <a:gd name="connsiteY31" fmla="*/ 263154 h 1303284"/>
              <a:gd name="connsiteX32" fmla="*/ 636791 w 699140"/>
              <a:gd name="connsiteY32" fmla="*/ 194574 h 1303284"/>
              <a:gd name="connsiteX33" fmla="*/ 602501 w 699140"/>
              <a:gd name="connsiteY33" fmla="*/ 171714 h 1303284"/>
              <a:gd name="connsiteX34" fmla="*/ 545351 w 699140"/>
              <a:gd name="connsiteY34" fmla="*/ 114564 h 1303284"/>
              <a:gd name="connsiteX35" fmla="*/ 522491 w 699140"/>
              <a:gd name="connsiteY35" fmla="*/ 80274 h 1303284"/>
              <a:gd name="connsiteX36" fmla="*/ 419621 w 699140"/>
              <a:gd name="connsiteY36" fmla="*/ 264 h 1303284"/>
              <a:gd name="connsiteX37" fmla="*/ 351041 w 699140"/>
              <a:gd name="connsiteY37" fmla="*/ 11694 h 130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99140" h="1303284">
                <a:moveTo>
                  <a:pt x="351041" y="11694"/>
                </a:moveTo>
                <a:lnTo>
                  <a:pt x="351041" y="11694"/>
                </a:lnTo>
                <a:cubicBezTo>
                  <a:pt x="290081" y="19314"/>
                  <a:pt x="228916" y="25441"/>
                  <a:pt x="168161" y="34554"/>
                </a:cubicBezTo>
                <a:cubicBezTo>
                  <a:pt x="152626" y="36884"/>
                  <a:pt x="136880" y="39796"/>
                  <a:pt x="122441" y="45984"/>
                </a:cubicBezTo>
                <a:cubicBezTo>
                  <a:pt x="98545" y="56225"/>
                  <a:pt x="69807" y="84530"/>
                  <a:pt x="53861" y="103134"/>
                </a:cubicBezTo>
                <a:cubicBezTo>
                  <a:pt x="41463" y="117598"/>
                  <a:pt x="31001" y="133614"/>
                  <a:pt x="19571" y="148854"/>
                </a:cubicBezTo>
                <a:cubicBezTo>
                  <a:pt x="493" y="206087"/>
                  <a:pt x="-12719" y="230454"/>
                  <a:pt x="19571" y="308874"/>
                </a:cubicBezTo>
                <a:cubicBezTo>
                  <a:pt x="31880" y="338768"/>
                  <a:pt x="70218" y="350555"/>
                  <a:pt x="88151" y="377454"/>
                </a:cubicBezTo>
                <a:cubicBezTo>
                  <a:pt x="95771" y="388884"/>
                  <a:pt x="105432" y="399191"/>
                  <a:pt x="111011" y="411744"/>
                </a:cubicBezTo>
                <a:lnTo>
                  <a:pt x="145301" y="514614"/>
                </a:lnTo>
                <a:lnTo>
                  <a:pt x="156731" y="548904"/>
                </a:lnTo>
                <a:cubicBezTo>
                  <a:pt x="152921" y="587004"/>
                  <a:pt x="145301" y="624914"/>
                  <a:pt x="145301" y="663204"/>
                </a:cubicBezTo>
                <a:cubicBezTo>
                  <a:pt x="145301" y="775079"/>
                  <a:pt x="145487" y="766633"/>
                  <a:pt x="168161" y="834654"/>
                </a:cubicBezTo>
                <a:cubicBezTo>
                  <a:pt x="164351" y="849894"/>
                  <a:pt x="167075" y="868552"/>
                  <a:pt x="156731" y="880374"/>
                </a:cubicBezTo>
                <a:cubicBezTo>
                  <a:pt x="138639" y="901051"/>
                  <a:pt x="88151" y="926094"/>
                  <a:pt x="88151" y="926094"/>
                </a:cubicBezTo>
                <a:cubicBezTo>
                  <a:pt x="80531" y="937524"/>
                  <a:pt x="75005" y="950670"/>
                  <a:pt x="65291" y="960384"/>
                </a:cubicBezTo>
                <a:cubicBezTo>
                  <a:pt x="55577" y="970098"/>
                  <a:pt x="38282" y="971595"/>
                  <a:pt x="31001" y="983244"/>
                </a:cubicBezTo>
                <a:cubicBezTo>
                  <a:pt x="18230" y="1003678"/>
                  <a:pt x="8141" y="1051824"/>
                  <a:pt x="8141" y="1051824"/>
                </a:cubicBezTo>
                <a:cubicBezTo>
                  <a:pt x="11951" y="1105164"/>
                  <a:pt x="10278" y="1159182"/>
                  <a:pt x="19571" y="1211844"/>
                </a:cubicBezTo>
                <a:cubicBezTo>
                  <a:pt x="21958" y="1225372"/>
                  <a:pt x="33637" y="1235581"/>
                  <a:pt x="42431" y="1246134"/>
                </a:cubicBezTo>
                <a:cubicBezTo>
                  <a:pt x="69933" y="1279137"/>
                  <a:pt x="77295" y="1280807"/>
                  <a:pt x="111011" y="1303284"/>
                </a:cubicBezTo>
                <a:cubicBezTo>
                  <a:pt x="183401" y="1299474"/>
                  <a:pt x="256207" y="1300491"/>
                  <a:pt x="328181" y="1291854"/>
                </a:cubicBezTo>
                <a:cubicBezTo>
                  <a:pt x="352106" y="1288983"/>
                  <a:pt x="376711" y="1282360"/>
                  <a:pt x="396761" y="1268994"/>
                </a:cubicBezTo>
                <a:lnTo>
                  <a:pt x="465341" y="1223274"/>
                </a:lnTo>
                <a:cubicBezTo>
                  <a:pt x="472961" y="1211844"/>
                  <a:pt x="478487" y="1198698"/>
                  <a:pt x="488201" y="1188984"/>
                </a:cubicBezTo>
                <a:cubicBezTo>
                  <a:pt x="527825" y="1149360"/>
                  <a:pt x="520967" y="1186698"/>
                  <a:pt x="545351" y="1131834"/>
                </a:cubicBezTo>
                <a:cubicBezTo>
                  <a:pt x="555138" y="1109814"/>
                  <a:pt x="560591" y="1086114"/>
                  <a:pt x="568211" y="1063254"/>
                </a:cubicBezTo>
                <a:cubicBezTo>
                  <a:pt x="585784" y="1010534"/>
                  <a:pt x="577278" y="1040778"/>
                  <a:pt x="591071" y="971814"/>
                </a:cubicBezTo>
                <a:cubicBezTo>
                  <a:pt x="593283" y="938638"/>
                  <a:pt x="588941" y="786414"/>
                  <a:pt x="625361" y="731784"/>
                </a:cubicBezTo>
                <a:cubicBezTo>
                  <a:pt x="661587" y="677444"/>
                  <a:pt x="643877" y="710526"/>
                  <a:pt x="671081" y="628914"/>
                </a:cubicBezTo>
                <a:lnTo>
                  <a:pt x="682511" y="594624"/>
                </a:lnTo>
                <a:cubicBezTo>
                  <a:pt x="698121" y="469743"/>
                  <a:pt x="710410" y="413806"/>
                  <a:pt x="682511" y="263154"/>
                </a:cubicBezTo>
                <a:cubicBezTo>
                  <a:pt x="677508" y="236139"/>
                  <a:pt x="659651" y="209814"/>
                  <a:pt x="636791" y="194574"/>
                </a:cubicBezTo>
                <a:lnTo>
                  <a:pt x="602501" y="171714"/>
                </a:lnTo>
                <a:cubicBezTo>
                  <a:pt x="541541" y="80274"/>
                  <a:pt x="621551" y="190764"/>
                  <a:pt x="545351" y="114564"/>
                </a:cubicBezTo>
                <a:cubicBezTo>
                  <a:pt x="535637" y="104850"/>
                  <a:pt x="531617" y="90541"/>
                  <a:pt x="522491" y="80274"/>
                </a:cubicBezTo>
                <a:cubicBezTo>
                  <a:pt x="489009" y="42607"/>
                  <a:pt x="468326" y="7222"/>
                  <a:pt x="419621" y="264"/>
                </a:cubicBezTo>
                <a:cubicBezTo>
                  <a:pt x="404534" y="-1891"/>
                  <a:pt x="362471" y="9789"/>
                  <a:pt x="351041" y="1169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Düz Bağlayıcı 9"/>
          <p:cNvCxnSpPr/>
          <p:nvPr/>
        </p:nvCxnSpPr>
        <p:spPr>
          <a:xfrm flipV="1">
            <a:off x="3435171" y="3482891"/>
            <a:ext cx="1051892" cy="2033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/>
          <p:cNvCxnSpPr/>
          <p:nvPr/>
        </p:nvCxnSpPr>
        <p:spPr>
          <a:xfrm flipV="1">
            <a:off x="3453752" y="3744987"/>
            <a:ext cx="986065" cy="114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3429544" y="3803599"/>
            <a:ext cx="1010272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>
            <a:off x="4719621" y="4011826"/>
            <a:ext cx="1222429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>
            <a:off x="4752968" y="3820555"/>
            <a:ext cx="1222429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4775490" y="3646296"/>
            <a:ext cx="1199907" cy="54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 flipV="1">
            <a:off x="4764228" y="3391856"/>
            <a:ext cx="1211169" cy="91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 flipV="1">
            <a:off x="4719734" y="3223023"/>
            <a:ext cx="1211169" cy="91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>
            <a:off x="6168009" y="4113197"/>
            <a:ext cx="690029" cy="9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/>
          <p:nvPr/>
        </p:nvCxnSpPr>
        <p:spPr>
          <a:xfrm flipV="1">
            <a:off x="6198976" y="3268540"/>
            <a:ext cx="599630" cy="1188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V="1">
            <a:off x="6234917" y="3584565"/>
            <a:ext cx="608888" cy="227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33"/>
          <p:cNvCxnSpPr/>
          <p:nvPr/>
        </p:nvCxnSpPr>
        <p:spPr>
          <a:xfrm flipV="1">
            <a:off x="7737311" y="4000453"/>
            <a:ext cx="447270" cy="613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>
            <a:off x="7770659" y="3387406"/>
            <a:ext cx="413923" cy="52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37"/>
          <p:cNvCxnSpPr/>
          <p:nvPr/>
        </p:nvCxnSpPr>
        <p:spPr>
          <a:xfrm flipV="1">
            <a:off x="7770658" y="3762315"/>
            <a:ext cx="430596" cy="30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Bağlayıcı 39"/>
          <p:cNvCxnSpPr/>
          <p:nvPr/>
        </p:nvCxnSpPr>
        <p:spPr>
          <a:xfrm>
            <a:off x="7737312" y="3520325"/>
            <a:ext cx="466077" cy="621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Metin kutusu 40"/>
          <p:cNvSpPr txBox="1"/>
          <p:nvPr/>
        </p:nvSpPr>
        <p:spPr>
          <a:xfrm>
            <a:off x="7080501" y="3454535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. . .</a:t>
            </a:r>
            <a:endParaRPr lang="tr-TR" dirty="0"/>
          </a:p>
        </p:txBody>
      </p:sp>
      <p:sp>
        <p:nvSpPr>
          <p:cNvPr id="45" name="Metin kutusu 44"/>
          <p:cNvSpPr txBox="1"/>
          <p:nvPr/>
        </p:nvSpPr>
        <p:spPr>
          <a:xfrm>
            <a:off x="3004235" y="35402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7770658" y="5198644"/>
            <a:ext cx="25738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dirty="0" err="1">
                <a:latin typeface="Comic Sans MS" panose="030F0702030302020204" pitchFamily="66" charset="0"/>
              </a:rPr>
              <a:t>a</a:t>
            </a:r>
            <a:r>
              <a:rPr lang="tr-TR" sz="1600" dirty="0" err="1">
                <a:latin typeface="Comic Sans MS" panose="030F0702030302020204" pitchFamily="66" charset="0"/>
              </a:rPr>
              <a:t>ll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nodes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have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sz="1600" dirty="0">
                <a:latin typeface="Comic Sans MS" panose="030F0702030302020204" pitchFamily="66" charset="0"/>
              </a:rPr>
              <a:t>an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node</a:t>
            </a:r>
            <a:r>
              <a:rPr lang="tr-TR" sz="1600" dirty="0">
                <a:latin typeface="Comic Sans MS" panose="030F0702030302020204" pitchFamily="66" charset="0"/>
              </a:rPr>
              <a:t> in L</a:t>
            </a:r>
            <a:r>
              <a:rPr lang="tr-TR" sz="1600" baseline="-25000" dirty="0">
                <a:latin typeface="Comic Sans MS" panose="030F0702030302020204" pitchFamily="66" charset="0"/>
              </a:rPr>
              <a:t>i-1</a:t>
            </a:r>
            <a:endParaRPr lang="tr-TR" sz="1600" dirty="0">
              <a:latin typeface="Comic Sans MS" panose="030F0702030302020204" pitchFamily="66" charset="0"/>
            </a:endParaRPr>
          </a:p>
          <a:p>
            <a:pPr algn="ctr"/>
            <a:r>
              <a:rPr lang="tr-TR" sz="1600" dirty="0" err="1">
                <a:latin typeface="Comic Sans MS" panose="030F0702030302020204" pitchFamily="66" charset="0"/>
              </a:rPr>
              <a:t>and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don’t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belong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earlier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layer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49" name="Düz Ok Bağlayıcısı 48"/>
          <p:cNvCxnSpPr>
            <a:endCxn id="43" idx="0"/>
          </p:cNvCxnSpPr>
          <p:nvPr/>
        </p:nvCxnSpPr>
        <p:spPr>
          <a:xfrm>
            <a:off x="8664313" y="4401062"/>
            <a:ext cx="393252" cy="797582"/>
          </a:xfrm>
          <a:prstGeom prst="straightConnector1">
            <a:avLst/>
          </a:prstGeom>
          <a:ln w="317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44"/>
          <p:cNvSpPr txBox="1"/>
          <p:nvPr/>
        </p:nvSpPr>
        <p:spPr>
          <a:xfrm>
            <a:off x="321568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44"/>
          <p:cNvSpPr txBox="1"/>
          <p:nvPr/>
        </p:nvSpPr>
        <p:spPr>
          <a:xfrm>
            <a:off x="429580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44"/>
          <p:cNvSpPr txBox="1"/>
          <p:nvPr/>
        </p:nvSpPr>
        <p:spPr>
          <a:xfrm>
            <a:off x="5735960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L</a:t>
            </a:r>
            <a:r>
              <a:rPr lang="tr-TR" baseline="-25000" dirty="0">
                <a:latin typeface="Comic Sans MS" panose="030F0702030302020204" pitchFamily="66" charset="0"/>
              </a:rPr>
              <a:t>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44"/>
          <p:cNvSpPr txBox="1"/>
          <p:nvPr/>
        </p:nvSpPr>
        <p:spPr>
          <a:xfrm>
            <a:off x="8040216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>
                <a:latin typeface="Comic Sans MS" panose="030F0702030302020204" pitchFamily="66" charset="0"/>
              </a:rPr>
              <a:t>L</a:t>
            </a:r>
            <a:r>
              <a:rPr lang="tr-TR" baseline="-25000" dirty="0" err="1">
                <a:latin typeface="Comic Sans MS" panose="030F0702030302020204" pitchFamily="66" charset="0"/>
              </a:rPr>
              <a:t>i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4231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013148" y="140051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fundemantal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problems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traverse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systematic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make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sure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visited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twice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don’t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miss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anything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44610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847529" y="1340768"/>
            <a:ext cx="77107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>
                <a:latin typeface="Comic Sans MS" panose="030F0702030302020204" pitchFamily="66" charset="0"/>
              </a:rPr>
              <a:t>e</a:t>
            </a:r>
            <a:r>
              <a:rPr lang="tr-TR" sz="2400" dirty="0" err="1">
                <a:latin typeface="Comic Sans MS" panose="030F0702030302020204" pitchFamily="66" charset="0"/>
              </a:rPr>
              <a:t>very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node</a:t>
            </a:r>
            <a:r>
              <a:rPr lang="tr-TR" sz="2400" dirty="0">
                <a:latin typeface="Comic Sans MS" panose="030F0702030302020204" pitchFamily="66" charset="0"/>
              </a:rPr>
              <a:t> u is </a:t>
            </a:r>
            <a:r>
              <a:rPr lang="tr-TR" sz="2400" dirty="0" err="1">
                <a:latin typeface="Comic Sans MS" panose="030F0702030302020204" pitchFamily="66" charset="0"/>
              </a:rPr>
              <a:t>associated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with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three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parameters</a:t>
            </a:r>
            <a:r>
              <a:rPr lang="tr-TR" sz="2400" dirty="0">
                <a:latin typeface="Comic Sans MS" panose="030F0702030302020204" pitchFamily="66" charset="0"/>
              </a:rPr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>
                <a:latin typeface="Comic Sans MS" panose="030F0702030302020204" pitchFamily="66" charset="0"/>
              </a:rPr>
              <a:t>    </a:t>
            </a:r>
            <a:r>
              <a:rPr lang="tr-TR" sz="2400" dirty="0" err="1">
                <a:latin typeface="Comic Sans MS" panose="030F0702030302020204" pitchFamily="66" charset="0"/>
              </a:rPr>
              <a:t>distance</a:t>
            </a:r>
            <a:r>
              <a:rPr lang="tr-TR" sz="2400" dirty="0">
                <a:latin typeface="Comic Sans MS" panose="030F0702030302020204" pitchFamily="66" charset="0"/>
              </a:rPr>
              <a:t>                       </a:t>
            </a:r>
            <a:r>
              <a:rPr lang="tr-TR" sz="2400" dirty="0" err="1">
                <a:latin typeface="Comic Sans MS" panose="030F0702030302020204" pitchFamily="66" charset="0"/>
              </a:rPr>
              <a:t>parent</a:t>
            </a:r>
            <a:r>
              <a:rPr lang="tr-TR" sz="2400" dirty="0">
                <a:latin typeface="Comic Sans MS" panose="030F0702030302020204" pitchFamily="66" charset="0"/>
              </a:rPr>
              <a:t>                      </a:t>
            </a:r>
            <a:r>
              <a:rPr lang="tr-TR" sz="2400" dirty="0" err="1">
                <a:latin typeface="Comic Sans MS" panose="030F0702030302020204" pitchFamily="66" charset="0"/>
              </a:rPr>
              <a:t>color</a:t>
            </a:r>
            <a:r>
              <a:rPr lang="tr-TR" sz="2400" dirty="0">
                <a:latin typeface="Comic Sans MS" panose="030F0702030302020204" pitchFamily="66" charset="0"/>
              </a:rPr>
              <a:t> 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5133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847529" y="1340768"/>
            <a:ext cx="77107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>
                <a:latin typeface="Comic Sans MS" panose="030F0702030302020204" pitchFamily="66" charset="0"/>
              </a:rPr>
              <a:t>e</a:t>
            </a:r>
            <a:r>
              <a:rPr lang="tr-TR" sz="2400" dirty="0" err="1">
                <a:latin typeface="Comic Sans MS" panose="030F0702030302020204" pitchFamily="66" charset="0"/>
              </a:rPr>
              <a:t>very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node</a:t>
            </a:r>
            <a:r>
              <a:rPr lang="tr-TR" sz="2400" dirty="0">
                <a:latin typeface="Comic Sans MS" panose="030F0702030302020204" pitchFamily="66" charset="0"/>
              </a:rPr>
              <a:t> u is </a:t>
            </a:r>
            <a:r>
              <a:rPr lang="tr-TR" sz="2400" dirty="0" err="1">
                <a:latin typeface="Comic Sans MS" panose="030F0702030302020204" pitchFamily="66" charset="0"/>
              </a:rPr>
              <a:t>associated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with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three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parameters</a:t>
            </a:r>
            <a:r>
              <a:rPr lang="tr-TR" sz="2400" dirty="0">
                <a:latin typeface="Comic Sans MS" panose="030F0702030302020204" pitchFamily="66" charset="0"/>
              </a:rPr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>
                <a:latin typeface="Comic Sans MS" panose="030F0702030302020204" pitchFamily="66" charset="0"/>
              </a:rPr>
              <a:t>    </a:t>
            </a:r>
            <a:r>
              <a:rPr lang="tr-TR" sz="2400" dirty="0" err="1">
                <a:latin typeface="Comic Sans MS" panose="030F0702030302020204" pitchFamily="66" charset="0"/>
              </a:rPr>
              <a:t>distance</a:t>
            </a:r>
            <a:r>
              <a:rPr lang="tr-TR" sz="2400" dirty="0">
                <a:latin typeface="Comic Sans MS" panose="030F0702030302020204" pitchFamily="66" charset="0"/>
              </a:rPr>
              <a:t>                       </a:t>
            </a:r>
            <a:r>
              <a:rPr lang="tr-TR" sz="2400" dirty="0" err="1">
                <a:latin typeface="Comic Sans MS" panose="030F0702030302020204" pitchFamily="66" charset="0"/>
              </a:rPr>
              <a:t>parent</a:t>
            </a:r>
            <a:r>
              <a:rPr lang="tr-TR" sz="2400" dirty="0">
                <a:latin typeface="Comic Sans MS" panose="030F0702030302020204" pitchFamily="66" charset="0"/>
              </a:rPr>
              <a:t>                      </a:t>
            </a:r>
            <a:r>
              <a:rPr lang="tr-TR" sz="2400" dirty="0" err="1">
                <a:latin typeface="Comic Sans MS" panose="030F0702030302020204" pitchFamily="66" charset="0"/>
              </a:rPr>
              <a:t>color</a:t>
            </a:r>
            <a:r>
              <a:rPr lang="tr-TR" sz="2400" dirty="0">
                <a:latin typeface="Comic Sans MS" panose="030F0702030302020204" pitchFamily="66" charset="0"/>
              </a:rPr>
              <a:t>  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5" name="Düz Ok Bağlayıcısı 4"/>
          <p:cNvCxnSpPr>
            <a:stCxn id="6" idx="0"/>
          </p:cNvCxnSpPr>
          <p:nvPr/>
        </p:nvCxnSpPr>
        <p:spPr>
          <a:xfrm flipV="1">
            <a:off x="2657678" y="2938303"/>
            <a:ext cx="269970" cy="6039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1338248" y="3542238"/>
            <a:ext cx="263886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length</a:t>
            </a:r>
            <a:r>
              <a:rPr lang="tr-TR" sz="1700" dirty="0">
                <a:latin typeface="Comic Sans MS" panose="030F0702030302020204" pitchFamily="66" charset="0"/>
              </a:rPr>
              <a:t> of </a:t>
            </a:r>
          </a:p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shortest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path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from</a:t>
            </a:r>
            <a:r>
              <a:rPr lang="tr-TR" sz="1700" dirty="0">
                <a:latin typeface="Comic Sans MS" panose="030F0702030302020204" pitchFamily="66" charset="0"/>
              </a:rPr>
              <a:t> s </a:t>
            </a:r>
            <a:r>
              <a:rPr lang="tr-TR" sz="1700" dirty="0" err="1">
                <a:latin typeface="Comic Sans MS" panose="030F0702030302020204" pitchFamily="66" charset="0"/>
              </a:rPr>
              <a:t>to</a:t>
            </a:r>
            <a:r>
              <a:rPr lang="tr-TR" sz="1700" dirty="0">
                <a:latin typeface="Comic Sans MS" panose="030F0702030302020204" pitchFamily="66" charset="0"/>
              </a:rPr>
              <a:t> u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610548" y="3547646"/>
            <a:ext cx="222156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u’s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predecessor</a:t>
            </a:r>
            <a:r>
              <a:rPr lang="tr-TR" sz="1700" dirty="0">
                <a:latin typeface="Comic Sans MS" panose="030F0702030302020204" pitchFamily="66" charset="0"/>
              </a:rPr>
              <a:t> on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shortest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path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from</a:t>
            </a:r>
            <a:r>
              <a:rPr lang="tr-TR" sz="1700" dirty="0">
                <a:latin typeface="Comic Sans MS" panose="030F0702030302020204" pitchFamily="66" charset="0"/>
              </a:rPr>
              <a:t> s </a:t>
            </a:r>
            <a:r>
              <a:rPr lang="tr-TR" sz="1700" dirty="0" err="1">
                <a:latin typeface="Comic Sans MS" panose="030F0702030302020204" pitchFamily="66" charset="0"/>
              </a:rPr>
              <a:t>to</a:t>
            </a:r>
            <a:r>
              <a:rPr lang="tr-TR" sz="1700" dirty="0">
                <a:latin typeface="Comic Sans MS" panose="030F0702030302020204" pitchFamily="66" charset="0"/>
              </a:rPr>
              <a:t> u</a:t>
            </a:r>
          </a:p>
        </p:txBody>
      </p:sp>
      <p:cxnSp>
        <p:nvCxnSpPr>
          <p:cNvPr id="8" name="Düz Ok Bağlayıcısı 7"/>
          <p:cNvCxnSpPr>
            <a:stCxn id="7" idx="0"/>
          </p:cNvCxnSpPr>
          <p:nvPr/>
        </p:nvCxnSpPr>
        <p:spPr>
          <a:xfrm flipV="1">
            <a:off x="5721330" y="2938301"/>
            <a:ext cx="313351" cy="6093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7742897" y="3514364"/>
            <a:ext cx="23342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s</a:t>
            </a:r>
            <a:r>
              <a:rPr lang="tr-TR" sz="1700" dirty="0" err="1">
                <a:latin typeface="Comic Sans MS" panose="030F0702030302020204" pitchFamily="66" charset="0"/>
              </a:rPr>
              <a:t>hows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state</a:t>
            </a:r>
            <a:r>
              <a:rPr lang="tr-TR" sz="1700" dirty="0">
                <a:latin typeface="Comic Sans MS" panose="030F0702030302020204" pitchFamily="66" charset="0"/>
              </a:rPr>
              <a:t> of u</a:t>
            </a:r>
          </a:p>
          <a:p>
            <a:r>
              <a:rPr lang="tr-TR" sz="1700" dirty="0" err="1">
                <a:latin typeface="Comic Sans MS" panose="030F0702030302020204" pitchFamily="66" charset="0"/>
              </a:rPr>
              <a:t>white</a:t>
            </a:r>
            <a:r>
              <a:rPr lang="tr-TR" sz="1700" dirty="0">
                <a:latin typeface="Comic Sans MS" panose="030F0702030302020204" pitchFamily="66" charset="0"/>
              </a:rPr>
              <a:t> : </a:t>
            </a:r>
            <a:r>
              <a:rPr lang="tr-TR" sz="1700" dirty="0" err="1">
                <a:latin typeface="Comic Sans MS" panose="030F0702030302020204" pitchFamily="66" charset="0"/>
              </a:rPr>
              <a:t>undiscovered</a:t>
            </a:r>
            <a:endParaRPr lang="tr-TR" sz="1700" dirty="0">
              <a:latin typeface="Comic Sans MS" panose="030F0702030302020204" pitchFamily="66" charset="0"/>
            </a:endParaRPr>
          </a:p>
          <a:p>
            <a:r>
              <a:rPr lang="tr-TR" sz="1700" dirty="0" err="1">
                <a:latin typeface="Comic Sans MS" panose="030F0702030302020204" pitchFamily="66" charset="0"/>
              </a:rPr>
              <a:t>g</a:t>
            </a:r>
            <a:r>
              <a:rPr lang="tr-TR" sz="1700" dirty="0" err="1">
                <a:latin typeface="Comic Sans MS" panose="030F0702030302020204" pitchFamily="66" charset="0"/>
              </a:rPr>
              <a:t>ray</a:t>
            </a:r>
            <a:r>
              <a:rPr lang="tr-TR" sz="1700" dirty="0">
                <a:latin typeface="Comic Sans MS" panose="030F0702030302020204" pitchFamily="66" charset="0"/>
              </a:rPr>
              <a:t> : </a:t>
            </a:r>
            <a:r>
              <a:rPr lang="tr-TR" sz="1700" dirty="0" err="1">
                <a:latin typeface="Comic Sans MS" panose="030F0702030302020204" pitchFamily="66" charset="0"/>
              </a:rPr>
              <a:t>discovered</a:t>
            </a:r>
            <a:endParaRPr lang="tr-TR" sz="1700" dirty="0">
              <a:latin typeface="Comic Sans MS" panose="030F0702030302020204" pitchFamily="66" charset="0"/>
            </a:endParaRPr>
          </a:p>
          <a:p>
            <a:r>
              <a:rPr lang="tr-TR" sz="1700" dirty="0">
                <a:latin typeface="Comic Sans MS" panose="030F0702030302020204" pitchFamily="66" charset="0"/>
              </a:rPr>
              <a:t>Black : </a:t>
            </a:r>
            <a:r>
              <a:rPr lang="tr-TR" sz="1700" dirty="0" err="1">
                <a:latin typeface="Comic Sans MS" panose="030F0702030302020204" pitchFamily="66" charset="0"/>
              </a:rPr>
              <a:t>processed</a:t>
            </a:r>
            <a:r>
              <a:rPr lang="tr-TR" sz="1700" dirty="0">
                <a:latin typeface="Comic Sans MS" panose="030F0702030302020204" pitchFamily="66" charset="0"/>
              </a:rPr>
              <a:t>   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 flipH="1" flipV="1">
            <a:off x="8751010" y="2938301"/>
            <a:ext cx="25317" cy="5760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5791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847529" y="1340768"/>
            <a:ext cx="77107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>
                <a:latin typeface="Comic Sans MS" panose="030F0702030302020204" pitchFamily="66" charset="0"/>
              </a:rPr>
              <a:t>e</a:t>
            </a:r>
            <a:r>
              <a:rPr lang="tr-TR" sz="2400" dirty="0" err="1">
                <a:latin typeface="Comic Sans MS" panose="030F0702030302020204" pitchFamily="66" charset="0"/>
              </a:rPr>
              <a:t>very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node</a:t>
            </a:r>
            <a:r>
              <a:rPr lang="tr-TR" sz="2400" dirty="0">
                <a:latin typeface="Comic Sans MS" panose="030F0702030302020204" pitchFamily="66" charset="0"/>
              </a:rPr>
              <a:t> u is </a:t>
            </a:r>
            <a:r>
              <a:rPr lang="tr-TR" sz="2400" dirty="0" err="1">
                <a:latin typeface="Comic Sans MS" panose="030F0702030302020204" pitchFamily="66" charset="0"/>
              </a:rPr>
              <a:t>associated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with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three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parameters</a:t>
            </a:r>
            <a:r>
              <a:rPr lang="tr-TR" sz="2400" dirty="0">
                <a:latin typeface="Comic Sans MS" panose="030F0702030302020204" pitchFamily="66" charset="0"/>
              </a:rPr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>
                <a:latin typeface="Comic Sans MS" panose="030F0702030302020204" pitchFamily="66" charset="0"/>
              </a:rPr>
              <a:t>    </a:t>
            </a:r>
            <a:r>
              <a:rPr lang="tr-TR" sz="2400" dirty="0" err="1">
                <a:latin typeface="Comic Sans MS" panose="030F0702030302020204" pitchFamily="66" charset="0"/>
              </a:rPr>
              <a:t>distance</a:t>
            </a:r>
            <a:r>
              <a:rPr lang="tr-TR" sz="2400" dirty="0">
                <a:latin typeface="Comic Sans MS" panose="030F0702030302020204" pitchFamily="66" charset="0"/>
              </a:rPr>
              <a:t>                       </a:t>
            </a:r>
            <a:r>
              <a:rPr lang="tr-TR" sz="2400" dirty="0" err="1">
                <a:latin typeface="Comic Sans MS" panose="030F0702030302020204" pitchFamily="66" charset="0"/>
              </a:rPr>
              <a:t>parent</a:t>
            </a:r>
            <a:r>
              <a:rPr lang="tr-TR" sz="2400" dirty="0">
                <a:latin typeface="Comic Sans MS" panose="030F0702030302020204" pitchFamily="66" charset="0"/>
              </a:rPr>
              <a:t>                      </a:t>
            </a:r>
            <a:r>
              <a:rPr lang="tr-TR" sz="2400" dirty="0" err="1">
                <a:latin typeface="Comic Sans MS" panose="030F0702030302020204" pitchFamily="66" charset="0"/>
              </a:rPr>
              <a:t>color</a:t>
            </a:r>
            <a:r>
              <a:rPr lang="tr-TR" sz="2400" dirty="0">
                <a:latin typeface="Comic Sans MS" panose="030F0702030302020204" pitchFamily="66" charset="0"/>
              </a:rPr>
              <a:t>  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5" name="Düz Ok Bağlayıcısı 4"/>
          <p:cNvCxnSpPr>
            <a:stCxn id="6" idx="0"/>
          </p:cNvCxnSpPr>
          <p:nvPr/>
        </p:nvCxnSpPr>
        <p:spPr>
          <a:xfrm flipV="1">
            <a:off x="2657678" y="2938303"/>
            <a:ext cx="269970" cy="6039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1338248" y="3542238"/>
            <a:ext cx="263886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length</a:t>
            </a:r>
            <a:r>
              <a:rPr lang="tr-TR" sz="1700" dirty="0">
                <a:latin typeface="Comic Sans MS" panose="030F0702030302020204" pitchFamily="66" charset="0"/>
              </a:rPr>
              <a:t> of </a:t>
            </a:r>
          </a:p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shortest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path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from</a:t>
            </a:r>
            <a:r>
              <a:rPr lang="tr-TR" sz="1700" dirty="0">
                <a:latin typeface="Comic Sans MS" panose="030F0702030302020204" pitchFamily="66" charset="0"/>
              </a:rPr>
              <a:t> s </a:t>
            </a:r>
            <a:r>
              <a:rPr lang="tr-TR" sz="1700" dirty="0" err="1">
                <a:latin typeface="Comic Sans MS" panose="030F0702030302020204" pitchFamily="66" charset="0"/>
              </a:rPr>
              <a:t>to</a:t>
            </a:r>
            <a:r>
              <a:rPr lang="tr-TR" sz="1700" dirty="0">
                <a:latin typeface="Comic Sans MS" panose="030F0702030302020204" pitchFamily="66" charset="0"/>
              </a:rPr>
              <a:t> u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610548" y="3547646"/>
            <a:ext cx="222156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u’s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predecessor</a:t>
            </a:r>
            <a:r>
              <a:rPr lang="tr-TR" sz="1700" dirty="0">
                <a:latin typeface="Comic Sans MS" panose="030F0702030302020204" pitchFamily="66" charset="0"/>
              </a:rPr>
              <a:t> on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shortest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path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from</a:t>
            </a:r>
            <a:r>
              <a:rPr lang="tr-TR" sz="1700" dirty="0">
                <a:latin typeface="Comic Sans MS" panose="030F0702030302020204" pitchFamily="66" charset="0"/>
              </a:rPr>
              <a:t> s </a:t>
            </a:r>
            <a:r>
              <a:rPr lang="tr-TR" sz="1700" dirty="0" err="1">
                <a:latin typeface="Comic Sans MS" panose="030F0702030302020204" pitchFamily="66" charset="0"/>
              </a:rPr>
              <a:t>to</a:t>
            </a:r>
            <a:r>
              <a:rPr lang="tr-TR" sz="1700" dirty="0">
                <a:latin typeface="Comic Sans MS" panose="030F0702030302020204" pitchFamily="66" charset="0"/>
              </a:rPr>
              <a:t> u</a:t>
            </a:r>
          </a:p>
        </p:txBody>
      </p:sp>
      <p:cxnSp>
        <p:nvCxnSpPr>
          <p:cNvPr id="8" name="Düz Ok Bağlayıcısı 7"/>
          <p:cNvCxnSpPr>
            <a:stCxn id="7" idx="0"/>
          </p:cNvCxnSpPr>
          <p:nvPr/>
        </p:nvCxnSpPr>
        <p:spPr>
          <a:xfrm flipV="1">
            <a:off x="5721330" y="2938301"/>
            <a:ext cx="313351" cy="6093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7742897" y="3514364"/>
            <a:ext cx="23342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s</a:t>
            </a:r>
            <a:r>
              <a:rPr lang="tr-TR" sz="1700" dirty="0" err="1">
                <a:latin typeface="Comic Sans MS" panose="030F0702030302020204" pitchFamily="66" charset="0"/>
              </a:rPr>
              <a:t>hows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state</a:t>
            </a:r>
            <a:r>
              <a:rPr lang="tr-TR" sz="1700" dirty="0">
                <a:latin typeface="Comic Sans MS" panose="030F0702030302020204" pitchFamily="66" charset="0"/>
              </a:rPr>
              <a:t> of u</a:t>
            </a:r>
          </a:p>
          <a:p>
            <a:r>
              <a:rPr lang="tr-TR" sz="1700" dirty="0" err="1">
                <a:latin typeface="Comic Sans MS" panose="030F0702030302020204" pitchFamily="66" charset="0"/>
              </a:rPr>
              <a:t>white</a:t>
            </a:r>
            <a:r>
              <a:rPr lang="tr-TR" sz="1700" dirty="0">
                <a:latin typeface="Comic Sans MS" panose="030F0702030302020204" pitchFamily="66" charset="0"/>
              </a:rPr>
              <a:t> : </a:t>
            </a:r>
            <a:r>
              <a:rPr lang="tr-TR" sz="1700" dirty="0" err="1">
                <a:latin typeface="Comic Sans MS" panose="030F0702030302020204" pitchFamily="66" charset="0"/>
              </a:rPr>
              <a:t>undiscovered</a:t>
            </a:r>
            <a:endParaRPr lang="tr-TR" sz="1700" dirty="0">
              <a:latin typeface="Comic Sans MS" panose="030F0702030302020204" pitchFamily="66" charset="0"/>
            </a:endParaRPr>
          </a:p>
          <a:p>
            <a:r>
              <a:rPr lang="tr-TR" sz="1700" dirty="0" err="1">
                <a:latin typeface="Comic Sans MS" panose="030F0702030302020204" pitchFamily="66" charset="0"/>
              </a:rPr>
              <a:t>g</a:t>
            </a:r>
            <a:r>
              <a:rPr lang="tr-TR" sz="1700" dirty="0" err="1">
                <a:latin typeface="Comic Sans MS" panose="030F0702030302020204" pitchFamily="66" charset="0"/>
              </a:rPr>
              <a:t>ray</a:t>
            </a:r>
            <a:r>
              <a:rPr lang="tr-TR" sz="1700" dirty="0">
                <a:latin typeface="Comic Sans MS" panose="030F0702030302020204" pitchFamily="66" charset="0"/>
              </a:rPr>
              <a:t> : </a:t>
            </a:r>
            <a:r>
              <a:rPr lang="tr-TR" sz="1700" dirty="0" err="1">
                <a:latin typeface="Comic Sans MS" panose="030F0702030302020204" pitchFamily="66" charset="0"/>
              </a:rPr>
              <a:t>discovered</a:t>
            </a:r>
            <a:endParaRPr lang="tr-TR" sz="1700" dirty="0">
              <a:latin typeface="Comic Sans MS" panose="030F0702030302020204" pitchFamily="66" charset="0"/>
            </a:endParaRPr>
          </a:p>
          <a:p>
            <a:r>
              <a:rPr lang="tr-TR" sz="1700" dirty="0">
                <a:latin typeface="Comic Sans MS" panose="030F0702030302020204" pitchFamily="66" charset="0"/>
              </a:rPr>
              <a:t>Black : </a:t>
            </a:r>
            <a:r>
              <a:rPr lang="tr-TR" sz="1700" dirty="0" err="1">
                <a:latin typeface="Comic Sans MS" panose="030F0702030302020204" pitchFamily="66" charset="0"/>
              </a:rPr>
              <a:t>processed</a:t>
            </a:r>
            <a:r>
              <a:rPr lang="tr-TR" sz="1700" dirty="0">
                <a:latin typeface="Comic Sans MS" panose="030F0702030302020204" pitchFamily="66" charset="0"/>
              </a:rPr>
              <a:t>   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 flipH="1" flipV="1">
            <a:off x="8751010" y="2938301"/>
            <a:ext cx="25317" cy="5760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3412143" y="4419400"/>
            <a:ext cx="2396810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BFS(</a:t>
            </a:r>
            <a:r>
              <a:rPr lang="tr-TR" u="sng" dirty="0" err="1">
                <a:latin typeface="Comic Sans MS" panose="030F0702030302020204" pitchFamily="66" charset="0"/>
              </a:rPr>
              <a:t>G,s</a:t>
            </a:r>
            <a:r>
              <a:rPr lang="tr-TR" u="sng" dirty="0">
                <a:latin typeface="Comic Sans MS" panose="030F0702030302020204" pitchFamily="66" charset="0"/>
              </a:rPr>
              <a:t>) </a:t>
            </a:r>
          </a:p>
          <a:p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u.dis</a:t>
            </a:r>
            <a:r>
              <a:rPr lang="tr-TR" sz="1600" dirty="0">
                <a:latin typeface="Comic Sans MS" panose="030F0702030302020204" pitchFamily="66" charset="0"/>
              </a:rPr>
              <a:t> = ∞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 err="1">
                <a:latin typeface="Comic Sans MS" panose="030F0702030302020204" pitchFamily="66" charset="0"/>
              </a:rPr>
              <a:t>s.color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gray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s.dis</a:t>
            </a:r>
            <a:r>
              <a:rPr lang="tr-TR" sz="1600" dirty="0">
                <a:latin typeface="Comic Sans MS" panose="030F0702030302020204" pitchFamily="66" charset="0"/>
              </a:rPr>
              <a:t> = 0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. . .</a:t>
            </a: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7387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24091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86665" y="197954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36" name="Metin kutusu 35"/>
          <p:cNvSpPr txBox="1"/>
          <p:nvPr/>
        </p:nvSpPr>
        <p:spPr>
          <a:xfrm>
            <a:off x="6948752" y="3333294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946732" y="451166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41" name="Metin kutusu 40"/>
          <p:cNvSpPr txBox="1"/>
          <p:nvPr/>
        </p:nvSpPr>
        <p:spPr>
          <a:xfrm>
            <a:off x="8308528" y="3752887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2838065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0" y="19168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9" y="337394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8" y="4511666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923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0" y="19168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9" y="337394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8" y="4511666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{s}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216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0" y="19168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9" y="337394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8" y="4511666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64555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0" y="19168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9" y="337394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96436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0" y="19168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9" y="337394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1500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013148" y="140051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fundemantal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problems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traverse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systematic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make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sure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visited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twice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don’t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miss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anything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9" y="3637106"/>
            <a:ext cx="3110439" cy="3110439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1603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0" y="19168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9" y="337394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{c g e}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07855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0" y="19168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9" y="337394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{g e}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5600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0" y="19168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9" y="337394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{g e}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37617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{g e}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83317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{g e}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89420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52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{g e a d}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84223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52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</a:t>
            </a:r>
            <a:r>
              <a:rPr lang="tr-TR">
                <a:latin typeface="Comic Sans MS" panose="030F0702030302020204" pitchFamily="66" charset="0"/>
              </a:rPr>
              <a:t>g e a d}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50260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33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{e a d}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891994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80" y="547658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33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{e a d}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43159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33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{e a d}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23459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013148" y="140051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fundemantal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problems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traverse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systematic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make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sure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visited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twice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don’t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miss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anything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9" y="3637106"/>
            <a:ext cx="3110439" cy="3110439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5700960" y="3646296"/>
            <a:ext cx="45284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denotes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junction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denotes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hallway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070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33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{e a d}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6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516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{e a 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89202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516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{e a 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91062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{a 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80057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{a 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5158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44668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1" y="192979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,∞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9058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73690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8118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669493" y="469633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 flipV="1">
            <a:off x="9107014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7519996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 flipV="1">
            <a:off x="9107014" y="3702626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3" idx="7"/>
          </p:cNvCxnSpPr>
          <p:nvPr/>
        </p:nvCxnSpPr>
        <p:spPr>
          <a:xfrm flipV="1">
            <a:off x="8407341" y="4811559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7" y="590631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{d f}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85956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013148" y="140051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fundemantal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problems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traverse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systematic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make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sure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visited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twice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don’t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miss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anything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9" y="3637106"/>
            <a:ext cx="3110439" cy="3110439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5700960" y="3646295"/>
            <a:ext cx="452842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denotes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junction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denotes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hallway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traversal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algorithm</a:t>
            </a:r>
            <a:r>
              <a:rPr lang="tr-TR" sz="1600" dirty="0">
                <a:latin typeface="Comic Sans MS" panose="030F0702030302020204" pitchFamily="66" charset="0"/>
              </a:rPr>
              <a:t> can be </a:t>
            </a:r>
            <a:r>
              <a:rPr lang="tr-TR" sz="1600" dirty="0" err="1">
                <a:latin typeface="Comic Sans MS" panose="030F0702030302020204" pitchFamily="66" charset="0"/>
              </a:rPr>
              <a:t>sufficient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get</a:t>
            </a:r>
            <a:r>
              <a:rPr lang="tr-TR" sz="1600" dirty="0">
                <a:latin typeface="Comic Sans MS" panose="030F0702030302020204" pitchFamily="66" charset="0"/>
              </a:rPr>
              <a:t> us </a:t>
            </a:r>
            <a:r>
              <a:rPr lang="tr-TR" sz="1600" dirty="0" err="1">
                <a:latin typeface="Comic Sans MS" panose="030F0702030302020204" pitchFamily="66" charset="0"/>
              </a:rPr>
              <a:t>out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maze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2067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1793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endParaRPr lang="tr-TR" dirty="0"/>
          </a:p>
        </p:txBody>
      </p:sp>
      <p:sp>
        <p:nvSpPr>
          <p:cNvPr id="3" name="Sağ Ayraç 2"/>
          <p:cNvSpPr/>
          <p:nvPr/>
        </p:nvSpPr>
        <p:spPr>
          <a:xfrm>
            <a:off x="4439817" y="2060849"/>
            <a:ext cx="674571" cy="88825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Sağ Ayraç 42"/>
          <p:cNvSpPr/>
          <p:nvPr/>
        </p:nvSpPr>
        <p:spPr>
          <a:xfrm>
            <a:off x="4688297" y="3073835"/>
            <a:ext cx="674571" cy="73858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TextBox 43"/>
          <p:cNvSpPr txBox="1"/>
          <p:nvPr/>
        </p:nvSpPr>
        <p:spPr>
          <a:xfrm>
            <a:off x="5231904" y="2339588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cs typeface="Comic Sans MS"/>
              </a:rPr>
              <a:t>lVl</a:t>
            </a:r>
            <a:r>
              <a:rPr lang="en-US" dirty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472017" y="3239746"/>
            <a:ext cx="64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O(1)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546067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endParaRPr lang="tr-TR" dirty="0"/>
          </a:p>
        </p:txBody>
      </p:sp>
      <p:sp>
        <p:nvSpPr>
          <p:cNvPr id="3" name="Sağ Ayraç 2"/>
          <p:cNvSpPr/>
          <p:nvPr/>
        </p:nvSpPr>
        <p:spPr>
          <a:xfrm>
            <a:off x="4439817" y="2060849"/>
            <a:ext cx="674571" cy="88825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Sağ Ayraç 42"/>
          <p:cNvSpPr/>
          <p:nvPr/>
        </p:nvSpPr>
        <p:spPr>
          <a:xfrm>
            <a:off x="4688297" y="3073835"/>
            <a:ext cx="674571" cy="73858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Sağ Ayraç 43"/>
          <p:cNvSpPr/>
          <p:nvPr/>
        </p:nvSpPr>
        <p:spPr>
          <a:xfrm>
            <a:off x="5011173" y="4471054"/>
            <a:ext cx="674571" cy="155023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TextBox 44"/>
          <p:cNvSpPr txBox="1"/>
          <p:nvPr/>
        </p:nvSpPr>
        <p:spPr>
          <a:xfrm>
            <a:off x="5231904" y="2339588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cs typeface="Comic Sans MS"/>
              </a:rPr>
              <a:t>lVl</a:t>
            </a:r>
            <a:r>
              <a:rPr lang="en-US" dirty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72017" y="3239746"/>
            <a:ext cx="64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35961" y="5013176"/>
            <a:ext cx="808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cs typeface="Comic Sans MS"/>
              </a:rPr>
              <a:t>lEl</a:t>
            </a:r>
            <a:r>
              <a:rPr lang="en-US" dirty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214749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endParaRPr lang="tr-TR" dirty="0"/>
          </a:p>
        </p:txBody>
      </p:sp>
      <p:sp>
        <p:nvSpPr>
          <p:cNvPr id="3" name="Sağ Ayraç 2"/>
          <p:cNvSpPr/>
          <p:nvPr/>
        </p:nvSpPr>
        <p:spPr>
          <a:xfrm>
            <a:off x="4439817" y="2060849"/>
            <a:ext cx="674571" cy="88825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Sağ Ayraç 42"/>
          <p:cNvSpPr/>
          <p:nvPr/>
        </p:nvSpPr>
        <p:spPr>
          <a:xfrm>
            <a:off x="4688297" y="3073835"/>
            <a:ext cx="674571" cy="73858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Sağ Ayraç 43"/>
          <p:cNvSpPr/>
          <p:nvPr/>
        </p:nvSpPr>
        <p:spPr>
          <a:xfrm>
            <a:off x="5011173" y="4471054"/>
            <a:ext cx="674571" cy="155023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TextBox 5"/>
          <p:cNvSpPr txBox="1"/>
          <p:nvPr/>
        </p:nvSpPr>
        <p:spPr>
          <a:xfrm>
            <a:off x="4100758" y="6300028"/>
            <a:ext cx="1923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otal O(</a:t>
            </a:r>
            <a:r>
              <a:rPr lang="en-US" dirty="0" err="1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 + </a:t>
            </a:r>
            <a:r>
              <a:rPr lang="en-US" dirty="0" err="1">
                <a:solidFill>
                  <a:srgbClr val="FF0000"/>
                </a:solidFill>
                <a:latin typeface="Comic Sans MS"/>
                <a:cs typeface="Comic Sans MS"/>
              </a:rPr>
              <a:t>lEl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31904" y="2339588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cs typeface="Comic Sans MS"/>
              </a:rPr>
              <a:t>lVl</a:t>
            </a:r>
            <a:r>
              <a:rPr lang="en-US" dirty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72017" y="3239746"/>
            <a:ext cx="64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35961" y="5013176"/>
            <a:ext cx="808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cs typeface="Comic Sans MS"/>
              </a:rPr>
              <a:t>lEl</a:t>
            </a:r>
            <a:r>
              <a:rPr lang="en-US" dirty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99654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Breadth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etin kutusu 3"/>
              <p:cNvSpPr txBox="1"/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u="sng" dirty="0">
                    <a:latin typeface="Comic Sans MS" panose="030F0702030302020204" pitchFamily="66" charset="0"/>
                  </a:rPr>
                  <a:t>BFS(</a:t>
                </a:r>
                <a:r>
                  <a:rPr lang="tr-TR" u="sng" dirty="0" err="1">
                    <a:latin typeface="Comic Sans MS" panose="030F0702030302020204" pitchFamily="66" charset="0"/>
                  </a:rPr>
                  <a:t>G,s</a:t>
                </a:r>
                <a:r>
                  <a:rPr lang="tr-TR" u="sng" dirty="0">
                    <a:latin typeface="Comic Sans MS" panose="030F0702030302020204" pitchFamily="66" charset="0"/>
                  </a:rPr>
                  <a:t>) </a:t>
                </a:r>
              </a:p>
              <a:p>
                <a:endParaRPr lang="tr-TR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vertex</a:t>
                </a:r>
                <a:r>
                  <a:rPr lang="tr-TR" sz="1600" dirty="0">
                    <a:latin typeface="Comic Sans MS" panose="030F0702030302020204" pitchFamily="66" charset="0"/>
                  </a:rPr>
                  <a:t> u of V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∞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nil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s.dis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0 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initialize</a:t>
                </a:r>
                <a:r>
                  <a:rPr lang="tr-TR" sz="1600" dirty="0">
                    <a:latin typeface="Comic Sans MS" panose="030F0702030302020204" pitchFamily="66" charset="0"/>
                  </a:rPr>
                  <a:t> an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empty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 Q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Enqueu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Q,s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 err="1">
                    <a:latin typeface="Comic Sans MS" panose="030F0702030302020204" pitchFamily="66" charset="0"/>
                  </a:rPr>
                  <a:t>while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>
                    <a:latin typeface="Comic Sans MS" panose="030F0702030302020204" pitchFamily="66" charset="0"/>
                  </a:rPr>
                  <a:t> ∅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u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Dequeu</a:t>
                </a:r>
                <a:r>
                  <a:rPr lang="tr-TR" sz="1600" dirty="0">
                    <a:latin typeface="Comic Sans MS" panose="030F0702030302020204" pitchFamily="66" charset="0"/>
                  </a:rPr>
                  <a:t>(Q)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for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each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𝐴𝑑𝑗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tr-T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if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white</a:t>
                </a:r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gray</a:t>
                </a:r>
                <a:endParaRPr lang="tr-TR" sz="1600" dirty="0">
                  <a:latin typeface="Comic Sans MS" panose="030F0702030302020204" pitchFamily="66" charset="0"/>
                </a:endParaRP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u.dis</a:t>
                </a:r>
                <a:r>
                  <a:rPr lang="tr-TR" sz="1600" dirty="0">
                    <a:latin typeface="Comic Sans MS" panose="030F0702030302020204" pitchFamily="66" charset="0"/>
                  </a:rPr>
                  <a:t> + 1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v.par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u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        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Enqueue</a:t>
                </a:r>
                <a:r>
                  <a:rPr lang="tr-TR" sz="1600" dirty="0">
                    <a:latin typeface="Comic Sans MS" panose="030F0702030302020204" pitchFamily="66" charset="0"/>
                  </a:rPr>
                  <a:t>(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Q,v</a:t>
                </a:r>
                <a:r>
                  <a:rPr lang="tr-TR" sz="1600" dirty="0">
                    <a:latin typeface="Comic Sans MS" panose="030F0702030302020204" pitchFamily="66" charset="0"/>
                  </a:rPr>
                  <a:t>)</a:t>
                </a:r>
              </a:p>
              <a:p>
                <a:r>
                  <a:rPr lang="tr-TR" sz="1600" dirty="0">
                    <a:latin typeface="Comic Sans MS" panose="030F0702030302020204" pitchFamily="66" charset="0"/>
                  </a:rPr>
                  <a:t> 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u.color</a:t>
                </a:r>
                <a:r>
                  <a:rPr lang="tr-TR" sz="1600" dirty="0">
                    <a:latin typeface="Comic Sans MS" panose="030F0702030302020204" pitchFamily="66" charset="0"/>
                  </a:rPr>
                  <a:t> = </a:t>
                </a:r>
                <a:r>
                  <a:rPr lang="tr-TR" sz="1600" dirty="0" err="1">
                    <a:latin typeface="Comic Sans MS" panose="030F0702030302020204" pitchFamily="66" charset="0"/>
                  </a:rPr>
                  <a:t>black</a:t>
                </a:r>
                <a:r>
                  <a:rPr lang="tr-TR" sz="1600" dirty="0">
                    <a:latin typeface="Comic Sans MS" panose="030F0702030302020204" pitchFamily="66" charset="0"/>
                  </a:rPr>
                  <a:t>        </a:t>
                </a:r>
                <a:endParaRPr lang="tr-TR" sz="16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Metin kutus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3" y="1412776"/>
                <a:ext cx="3050835" cy="4862870"/>
              </a:xfrm>
              <a:prstGeom prst="rect">
                <a:avLst/>
              </a:prstGeom>
              <a:blipFill>
                <a:blip r:embed="rId3"/>
                <a:stretch>
                  <a:fillRect l="-1800" t="-627" r="-200" b="-8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7401205" y="2276872"/>
            <a:ext cx="261389" cy="288032"/>
          </a:xfrm>
          <a:prstGeom prst="ellipse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976321" y="2276872"/>
            <a:ext cx="261389" cy="288032"/>
          </a:xfrm>
          <a:prstGeom prst="ellipse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7401205" y="3414594"/>
            <a:ext cx="261389" cy="288032"/>
          </a:xfrm>
          <a:prstGeom prst="ellipse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976321" y="341459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401205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8976321" y="455231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8184233" y="551723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/>
          <p:cNvCxnSpPr>
            <a:stCxn id="5" idx="6"/>
            <a:endCxn id="8" idx="2"/>
          </p:cNvCxnSpPr>
          <p:nvPr/>
        </p:nvCxnSpPr>
        <p:spPr>
          <a:xfrm>
            <a:off x="7662594" y="2420888"/>
            <a:ext cx="1313727" cy="0"/>
          </a:xfrm>
          <a:prstGeom prst="line">
            <a:avLst/>
          </a:prstGeom>
          <a:ln>
            <a:solidFill>
              <a:srgbClr val="FF0000"/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7669493" y="3570040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7531898" y="2564904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stCxn id="13" idx="1"/>
          </p:cNvCxnSpPr>
          <p:nvPr/>
        </p:nvCxnSpPr>
        <p:spPr>
          <a:xfrm flipH="1" flipV="1">
            <a:off x="7599572" y="481645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145953" y="3928957"/>
            <a:ext cx="261389" cy="288032"/>
          </a:xfrm>
          <a:prstGeom prst="ellipse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stCxn id="27" idx="1"/>
          </p:cNvCxnSpPr>
          <p:nvPr/>
        </p:nvCxnSpPr>
        <p:spPr>
          <a:xfrm flipH="1" flipV="1">
            <a:off x="7651164" y="3648128"/>
            <a:ext cx="533069" cy="323010"/>
          </a:xfrm>
          <a:prstGeom prst="line">
            <a:avLst/>
          </a:prstGeom>
          <a:ln>
            <a:solidFill>
              <a:srgbClr val="FF0000"/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7" idx="3"/>
          </p:cNvCxnSpPr>
          <p:nvPr/>
        </p:nvCxnSpPr>
        <p:spPr>
          <a:xfrm flipH="1">
            <a:off x="7612884" y="4174809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 w="lg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2" idx="1"/>
          </p:cNvCxnSpPr>
          <p:nvPr/>
        </p:nvCxnSpPr>
        <p:spPr>
          <a:xfrm flipH="1" flipV="1">
            <a:off x="8369062" y="4172481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7262821" y="191683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5" name="Metin kutusu 34"/>
          <p:cNvSpPr txBox="1"/>
          <p:nvPr/>
        </p:nvSpPr>
        <p:spPr>
          <a:xfrm>
            <a:off x="8881220" y="192979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6888088" y="3333294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9237708" y="337394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9238197" y="451166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420879" y="5476582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6888088" y="451166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g,1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8308529" y="375288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  <a:r>
              <a:rPr lang="tr-TR" dirty="0">
                <a:latin typeface="Comic Sans MS" panose="030F0702030302020204" pitchFamily="66" charset="0"/>
              </a:rPr>
              <a:t>,0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7248808" y="590631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Q = { }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888088" y="590013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endParaRPr lang="tr-TR" dirty="0"/>
          </a:p>
        </p:txBody>
      </p:sp>
      <p:sp>
        <p:nvSpPr>
          <p:cNvPr id="3" name="Sağ Ayraç 2"/>
          <p:cNvSpPr/>
          <p:nvPr/>
        </p:nvSpPr>
        <p:spPr>
          <a:xfrm>
            <a:off x="4439817" y="2060849"/>
            <a:ext cx="674571" cy="88825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Sağ Ayraç 42"/>
          <p:cNvSpPr/>
          <p:nvPr/>
        </p:nvSpPr>
        <p:spPr>
          <a:xfrm>
            <a:off x="4688297" y="3073835"/>
            <a:ext cx="674571" cy="73858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Sağ Ayraç 43"/>
          <p:cNvSpPr/>
          <p:nvPr/>
        </p:nvSpPr>
        <p:spPr>
          <a:xfrm>
            <a:off x="5011173" y="4471054"/>
            <a:ext cx="674571" cy="155023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6837221" y="1148741"/>
            <a:ext cx="3054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>
                <a:latin typeface="Comic Sans MS" panose="030F0702030302020204" pitchFamily="66" charset="0"/>
              </a:rPr>
              <a:t>parent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pointer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find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shortest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path</a:t>
            </a:r>
            <a:r>
              <a:rPr lang="tr-TR" dirty="0">
                <a:latin typeface="Comic Sans MS" panose="030F0702030302020204" pitchFamily="66" charset="0"/>
              </a:rPr>
              <a:t> 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100758" y="6300028"/>
            <a:ext cx="1923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otal O(</a:t>
            </a:r>
            <a:r>
              <a:rPr lang="en-US" dirty="0" err="1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 + </a:t>
            </a:r>
            <a:r>
              <a:rPr lang="en-US" dirty="0" err="1">
                <a:solidFill>
                  <a:srgbClr val="FF0000"/>
                </a:solidFill>
                <a:latin typeface="Comic Sans MS"/>
                <a:cs typeface="Comic Sans MS"/>
              </a:rPr>
              <a:t>lEl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)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5520" y="2339588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cs typeface="Comic Sans MS"/>
              </a:rPr>
              <a:t>lVl</a:t>
            </a:r>
            <a:r>
              <a:rPr lang="en-US" dirty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72017" y="3239746"/>
            <a:ext cx="64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35961" y="5013176"/>
            <a:ext cx="808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cs typeface="Comic Sans MS"/>
              </a:rPr>
              <a:t>lEl</a:t>
            </a:r>
            <a:r>
              <a:rPr lang="en-US" dirty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782322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Bacon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Number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1" y="1340768"/>
            <a:ext cx="67746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Bacon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an </a:t>
            </a:r>
            <a:r>
              <a:rPr lang="tr-TR" dirty="0" err="1">
                <a:latin typeface="Comic Sans MS" panose="030F0702030302020204" pitchFamily="66" charset="0"/>
              </a:rPr>
              <a:t>actor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minimum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steps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</a:rPr>
              <a:t>   </a:t>
            </a:r>
            <a:r>
              <a:rPr lang="tr-TR" dirty="0" err="1">
                <a:latin typeface="Comic Sans MS" panose="030F0702030302020204" pitchFamily="66" charset="0"/>
              </a:rPr>
              <a:t>required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9251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Bacon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Number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1" y="1340768"/>
            <a:ext cx="67746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Bacon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an </a:t>
            </a:r>
            <a:r>
              <a:rPr lang="tr-TR" dirty="0" err="1">
                <a:latin typeface="Comic Sans MS" panose="030F0702030302020204" pitchFamily="66" charset="0"/>
              </a:rPr>
              <a:t>actor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minimum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steps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</a:rPr>
              <a:t>   </a:t>
            </a:r>
            <a:r>
              <a:rPr lang="tr-TR" dirty="0" err="1">
                <a:latin typeface="Comic Sans MS" panose="030F0702030302020204" pitchFamily="66" charset="0"/>
              </a:rPr>
              <a:t>required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5086456" y="4117419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4305156" y="2330493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Tom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Hanks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Beyond </a:t>
            </a:r>
            <a:r>
              <a:rPr lang="tr-TR" sz="1400" dirty="0" err="1">
                <a:latin typeface="Comic Sans MS" panose="030F0702030302020204" pitchFamily="66" charset="0"/>
              </a:rPr>
              <a:t>All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Boundaries</a:t>
            </a:r>
            <a:r>
              <a:rPr lang="tr-TR" sz="1400" dirty="0">
                <a:latin typeface="Comic Sans MS" panose="030F0702030302020204" pitchFamily="66" charset="0"/>
              </a:rPr>
              <a:t>, 2009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5592526" y="3032492"/>
            <a:ext cx="355750" cy="1055531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7579615" y="4368367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Tom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Cruise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A </a:t>
            </a:r>
            <a:r>
              <a:rPr lang="tr-TR" sz="1400" dirty="0" err="1">
                <a:latin typeface="Comic Sans MS" panose="030F0702030302020204" pitchFamily="66" charset="0"/>
              </a:rPr>
              <a:t>Few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Good</a:t>
            </a:r>
            <a:r>
              <a:rPr lang="tr-TR" sz="1400" dirty="0">
                <a:latin typeface="Comic Sans MS" panose="030F0702030302020204" pitchFamily="66" charset="0"/>
              </a:rPr>
              <a:t> Men, 1992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13" name="Düz Bağlayıcı 12"/>
          <p:cNvCxnSpPr/>
          <p:nvPr/>
        </p:nvCxnSpPr>
        <p:spPr>
          <a:xfrm flipH="1" flipV="1">
            <a:off x="6563078" y="4375923"/>
            <a:ext cx="1196762" cy="25405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 flipH="1" flipV="1">
            <a:off x="8774577" y="4973655"/>
            <a:ext cx="92408" cy="65543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Metin kutusu 17"/>
          <p:cNvSpPr txBox="1"/>
          <p:nvPr/>
        </p:nvSpPr>
        <p:spPr>
          <a:xfrm>
            <a:off x="7680177" y="5758707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Nicole </a:t>
            </a:r>
            <a:r>
              <a:rPr lang="tr-TR" sz="1400" dirty="0" err="1">
                <a:latin typeface="Comic Sans MS" panose="030F0702030302020204" pitchFamily="66" charset="0"/>
              </a:rPr>
              <a:t>Kidman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Far </a:t>
            </a:r>
            <a:r>
              <a:rPr lang="tr-TR" sz="1400" dirty="0" err="1">
                <a:latin typeface="Comic Sans MS" panose="030F0702030302020204" pitchFamily="66" charset="0"/>
              </a:rPr>
              <a:t>and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Away</a:t>
            </a:r>
            <a:r>
              <a:rPr lang="tr-TR" sz="1400" dirty="0">
                <a:latin typeface="Comic Sans MS" panose="030F0702030302020204" pitchFamily="66" charset="0"/>
              </a:rPr>
              <a:t>, 1992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6472469" y="3107643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Arthur </a:t>
            </a:r>
            <a:r>
              <a:rPr lang="tr-TR" sz="1400" dirty="0" err="1">
                <a:latin typeface="Comic Sans MS" panose="030F0702030302020204" pitchFamily="66" charset="0"/>
              </a:rPr>
              <a:t>Senzy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Apollo</a:t>
            </a:r>
            <a:r>
              <a:rPr lang="tr-TR" sz="1400" dirty="0">
                <a:latin typeface="Comic Sans MS" panose="030F0702030302020204" pitchFamily="66" charset="0"/>
              </a:rPr>
              <a:t> 13, 1995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20" name="Düz Bağlayıcı 19"/>
          <p:cNvCxnSpPr/>
          <p:nvPr/>
        </p:nvCxnSpPr>
        <p:spPr>
          <a:xfrm flipH="1" flipV="1">
            <a:off x="8122173" y="3654416"/>
            <a:ext cx="633638" cy="67711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3889942" y="5620477"/>
            <a:ext cx="1964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Tim </a:t>
            </a:r>
            <a:r>
              <a:rPr lang="tr-TR" sz="1400" dirty="0" err="1">
                <a:latin typeface="Comic Sans MS" panose="030F0702030302020204" pitchFamily="66" charset="0"/>
              </a:rPr>
              <a:t>Robbins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Mystic</a:t>
            </a:r>
            <a:r>
              <a:rPr lang="tr-TR" sz="1400" dirty="0">
                <a:latin typeface="Comic Sans MS" panose="030F0702030302020204" pitchFamily="66" charset="0"/>
              </a:rPr>
              <a:t> River,2003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1576355" y="4522255"/>
            <a:ext cx="2123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Morgan </a:t>
            </a:r>
            <a:r>
              <a:rPr lang="tr-TR" sz="1400" dirty="0" err="1">
                <a:latin typeface="Comic Sans MS" panose="030F0702030302020204" pitchFamily="66" charset="0"/>
              </a:rPr>
              <a:t>Freeman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The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Shawshank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Redemption</a:t>
            </a:r>
            <a:r>
              <a:rPr lang="tr-TR" sz="1400" dirty="0">
                <a:latin typeface="Comic Sans MS" panose="030F0702030302020204" pitchFamily="66" charset="0"/>
              </a:rPr>
              <a:t>, 1994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27" name="Düz Bağlayıcı 26"/>
          <p:cNvCxnSpPr>
            <a:stCxn id="25" idx="0"/>
          </p:cNvCxnSpPr>
          <p:nvPr/>
        </p:nvCxnSpPr>
        <p:spPr>
          <a:xfrm flipV="1">
            <a:off x="4871958" y="4504093"/>
            <a:ext cx="640987" cy="111638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Metin kutusu 29"/>
          <p:cNvSpPr txBox="1"/>
          <p:nvPr/>
        </p:nvSpPr>
        <p:spPr>
          <a:xfrm>
            <a:off x="2638218" y="3225659"/>
            <a:ext cx="2123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Bob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Gunton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JFK, 1991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31" name="Düz Bağlayıcı 30"/>
          <p:cNvCxnSpPr/>
          <p:nvPr/>
        </p:nvCxnSpPr>
        <p:spPr>
          <a:xfrm>
            <a:off x="4314516" y="3638635"/>
            <a:ext cx="1030230" cy="43047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>
            <a:off x="3426715" y="5259495"/>
            <a:ext cx="812830" cy="499213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35"/>
          <p:cNvCxnSpPr/>
          <p:nvPr/>
        </p:nvCxnSpPr>
        <p:spPr>
          <a:xfrm flipH="1">
            <a:off x="2794353" y="3853874"/>
            <a:ext cx="542492" cy="63224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Bağlayıcı 42"/>
          <p:cNvCxnSpPr/>
          <p:nvPr/>
        </p:nvCxnSpPr>
        <p:spPr>
          <a:xfrm flipH="1">
            <a:off x="6391425" y="3697259"/>
            <a:ext cx="763183" cy="43047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Bağlayıcı 44"/>
          <p:cNvCxnSpPr/>
          <p:nvPr/>
        </p:nvCxnSpPr>
        <p:spPr>
          <a:xfrm flipH="1" flipV="1">
            <a:off x="6088808" y="2907555"/>
            <a:ext cx="871289" cy="38605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2295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Bacon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Number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1" y="1340768"/>
            <a:ext cx="67746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Bacon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an </a:t>
            </a:r>
            <a:r>
              <a:rPr lang="tr-TR" dirty="0" err="1">
                <a:latin typeface="Comic Sans MS" panose="030F0702030302020204" pitchFamily="66" charset="0"/>
              </a:rPr>
              <a:t>actor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minimum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steps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</a:rPr>
              <a:t>   </a:t>
            </a:r>
            <a:r>
              <a:rPr lang="tr-TR" dirty="0" err="1">
                <a:latin typeface="Comic Sans MS" panose="030F0702030302020204" pitchFamily="66" charset="0"/>
              </a:rPr>
              <a:t>required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5086456" y="4117419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4305156" y="2330493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Tom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Hanks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Beyond </a:t>
            </a:r>
            <a:r>
              <a:rPr lang="tr-TR" sz="1400" dirty="0" err="1">
                <a:latin typeface="Comic Sans MS" panose="030F0702030302020204" pitchFamily="66" charset="0"/>
              </a:rPr>
              <a:t>All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Boundaries</a:t>
            </a:r>
            <a:r>
              <a:rPr lang="tr-TR" sz="1400" dirty="0">
                <a:latin typeface="Comic Sans MS" panose="030F0702030302020204" pitchFamily="66" charset="0"/>
              </a:rPr>
              <a:t>, 2009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5592526" y="3032492"/>
            <a:ext cx="355750" cy="1055531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7579615" y="4368367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Tom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Cruise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A </a:t>
            </a:r>
            <a:r>
              <a:rPr lang="tr-TR" sz="1400" dirty="0" err="1">
                <a:latin typeface="Comic Sans MS" panose="030F0702030302020204" pitchFamily="66" charset="0"/>
              </a:rPr>
              <a:t>Few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Good</a:t>
            </a:r>
            <a:r>
              <a:rPr lang="tr-TR" sz="1400" dirty="0">
                <a:latin typeface="Comic Sans MS" panose="030F0702030302020204" pitchFamily="66" charset="0"/>
              </a:rPr>
              <a:t> Men, 1992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13" name="Düz Bağlayıcı 12"/>
          <p:cNvCxnSpPr/>
          <p:nvPr/>
        </p:nvCxnSpPr>
        <p:spPr>
          <a:xfrm flipH="1" flipV="1">
            <a:off x="6563078" y="4375923"/>
            <a:ext cx="1196762" cy="25405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 flipH="1" flipV="1">
            <a:off x="8774577" y="4973655"/>
            <a:ext cx="92408" cy="65543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Metin kutusu 17"/>
          <p:cNvSpPr txBox="1"/>
          <p:nvPr/>
        </p:nvSpPr>
        <p:spPr>
          <a:xfrm>
            <a:off x="7680177" y="5758707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Nicole </a:t>
            </a:r>
            <a:r>
              <a:rPr lang="tr-TR" sz="1400" dirty="0" err="1">
                <a:latin typeface="Comic Sans MS" panose="030F0702030302020204" pitchFamily="66" charset="0"/>
              </a:rPr>
              <a:t>Kidman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Far </a:t>
            </a:r>
            <a:r>
              <a:rPr lang="tr-TR" sz="1400" dirty="0" err="1">
                <a:latin typeface="Comic Sans MS" panose="030F0702030302020204" pitchFamily="66" charset="0"/>
              </a:rPr>
              <a:t>and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Away</a:t>
            </a:r>
            <a:r>
              <a:rPr lang="tr-TR" sz="1400" dirty="0">
                <a:latin typeface="Comic Sans MS" panose="030F0702030302020204" pitchFamily="66" charset="0"/>
              </a:rPr>
              <a:t>, 1992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6472469" y="3107643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Arthur </a:t>
            </a:r>
            <a:r>
              <a:rPr lang="tr-TR" sz="1400" dirty="0" err="1">
                <a:latin typeface="Comic Sans MS" panose="030F0702030302020204" pitchFamily="66" charset="0"/>
              </a:rPr>
              <a:t>Senzy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Apollo</a:t>
            </a:r>
            <a:r>
              <a:rPr lang="tr-TR" sz="1400" dirty="0">
                <a:latin typeface="Comic Sans MS" panose="030F0702030302020204" pitchFamily="66" charset="0"/>
              </a:rPr>
              <a:t> 13, 1995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20" name="Düz Bağlayıcı 19"/>
          <p:cNvCxnSpPr/>
          <p:nvPr/>
        </p:nvCxnSpPr>
        <p:spPr>
          <a:xfrm flipH="1" flipV="1">
            <a:off x="8122173" y="3654416"/>
            <a:ext cx="633638" cy="67711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3889942" y="5620477"/>
            <a:ext cx="1964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Tim </a:t>
            </a:r>
            <a:r>
              <a:rPr lang="tr-TR" sz="1400" dirty="0" err="1">
                <a:latin typeface="Comic Sans MS" panose="030F0702030302020204" pitchFamily="66" charset="0"/>
              </a:rPr>
              <a:t>Robbins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Mystic</a:t>
            </a:r>
            <a:r>
              <a:rPr lang="tr-TR" sz="1400" dirty="0">
                <a:latin typeface="Comic Sans MS" panose="030F0702030302020204" pitchFamily="66" charset="0"/>
              </a:rPr>
              <a:t> River,2003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1576355" y="4522255"/>
            <a:ext cx="2123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Morgan </a:t>
            </a:r>
            <a:r>
              <a:rPr lang="tr-TR" sz="1400" dirty="0" err="1">
                <a:latin typeface="Comic Sans MS" panose="030F0702030302020204" pitchFamily="66" charset="0"/>
              </a:rPr>
              <a:t>Freeman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The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Shawshank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Redemption</a:t>
            </a:r>
            <a:r>
              <a:rPr lang="tr-TR" sz="1400" dirty="0">
                <a:latin typeface="Comic Sans MS" panose="030F0702030302020204" pitchFamily="66" charset="0"/>
              </a:rPr>
              <a:t>, 1994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27" name="Düz Bağlayıcı 26"/>
          <p:cNvCxnSpPr>
            <a:stCxn id="25" idx="0"/>
          </p:cNvCxnSpPr>
          <p:nvPr/>
        </p:nvCxnSpPr>
        <p:spPr>
          <a:xfrm flipV="1">
            <a:off x="4871958" y="4504093"/>
            <a:ext cx="640987" cy="111638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Metin kutusu 29"/>
          <p:cNvSpPr txBox="1"/>
          <p:nvPr/>
        </p:nvSpPr>
        <p:spPr>
          <a:xfrm>
            <a:off x="2638218" y="3225659"/>
            <a:ext cx="2123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Bob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Gunton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JFK, 1991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31" name="Düz Bağlayıcı 30"/>
          <p:cNvCxnSpPr/>
          <p:nvPr/>
        </p:nvCxnSpPr>
        <p:spPr>
          <a:xfrm>
            <a:off x="4314516" y="3638635"/>
            <a:ext cx="1030230" cy="43047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>
            <a:off x="3426715" y="5259495"/>
            <a:ext cx="812830" cy="499213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35"/>
          <p:cNvCxnSpPr/>
          <p:nvPr/>
        </p:nvCxnSpPr>
        <p:spPr>
          <a:xfrm flipH="1">
            <a:off x="2794353" y="3853874"/>
            <a:ext cx="542492" cy="63224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Bağlayıcı 42"/>
          <p:cNvCxnSpPr/>
          <p:nvPr/>
        </p:nvCxnSpPr>
        <p:spPr>
          <a:xfrm flipH="1">
            <a:off x="6391425" y="3697259"/>
            <a:ext cx="763183" cy="43047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Bağlayıcı 44"/>
          <p:cNvCxnSpPr/>
          <p:nvPr/>
        </p:nvCxnSpPr>
        <p:spPr>
          <a:xfrm flipH="1" flipV="1">
            <a:off x="6088808" y="2907555"/>
            <a:ext cx="871289" cy="38605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Metin kutusu 50"/>
          <p:cNvSpPr txBox="1"/>
          <p:nvPr/>
        </p:nvSpPr>
        <p:spPr>
          <a:xfrm>
            <a:off x="2625710" y="6217495"/>
            <a:ext cx="57744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Bacon </a:t>
            </a:r>
            <a:r>
              <a:rPr lang="tr-TR" sz="1600" dirty="0" err="1">
                <a:latin typeface="Comic Sans MS" panose="030F0702030302020204" pitchFamily="66" charset="0"/>
              </a:rPr>
              <a:t>number</a:t>
            </a:r>
            <a:r>
              <a:rPr lang="tr-TR" sz="1600" dirty="0">
                <a:latin typeface="Comic Sans MS" panose="030F0702030302020204" pitchFamily="66" charset="0"/>
              </a:rPr>
              <a:t> of an </a:t>
            </a:r>
            <a:r>
              <a:rPr lang="tr-TR" sz="1600" dirty="0" err="1">
                <a:latin typeface="Comic Sans MS" panose="030F0702030302020204" pitchFamily="66" charset="0"/>
              </a:rPr>
              <a:t>actor</a:t>
            </a:r>
            <a:r>
              <a:rPr lang="tr-TR" sz="1600" dirty="0">
                <a:latin typeface="Comic Sans MS" panose="030F0702030302020204" pitchFamily="66" charset="0"/>
              </a:rPr>
              <a:t> is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length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shortest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path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actor’s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Bacon’s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1582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Bacon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Number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1" y="1340768"/>
            <a:ext cx="67746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Bacon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an </a:t>
            </a:r>
            <a:r>
              <a:rPr lang="tr-TR" dirty="0" err="1">
                <a:latin typeface="Comic Sans MS" panose="030F0702030302020204" pitchFamily="66" charset="0"/>
              </a:rPr>
              <a:t>actor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minimum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steps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</a:rPr>
              <a:t>   </a:t>
            </a:r>
            <a:r>
              <a:rPr lang="tr-TR" dirty="0" err="1">
                <a:latin typeface="Comic Sans MS" panose="030F0702030302020204" pitchFamily="66" charset="0"/>
              </a:rPr>
              <a:t>required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5086456" y="4117419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4305156" y="2330493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Tom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Hanks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Beyond </a:t>
            </a:r>
            <a:r>
              <a:rPr lang="tr-TR" sz="1400" dirty="0" err="1">
                <a:latin typeface="Comic Sans MS" panose="030F0702030302020204" pitchFamily="66" charset="0"/>
              </a:rPr>
              <a:t>All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Boundaries</a:t>
            </a:r>
            <a:r>
              <a:rPr lang="tr-TR" sz="1400" dirty="0">
                <a:latin typeface="Comic Sans MS" panose="030F0702030302020204" pitchFamily="66" charset="0"/>
              </a:rPr>
              <a:t>, 2009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5592526" y="3032492"/>
            <a:ext cx="355750" cy="1055531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7579615" y="4368367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Tom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Cruise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A </a:t>
            </a:r>
            <a:r>
              <a:rPr lang="tr-TR" sz="1400" dirty="0" err="1">
                <a:latin typeface="Comic Sans MS" panose="030F0702030302020204" pitchFamily="66" charset="0"/>
              </a:rPr>
              <a:t>Few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Good</a:t>
            </a:r>
            <a:r>
              <a:rPr lang="tr-TR" sz="1400" dirty="0">
                <a:latin typeface="Comic Sans MS" panose="030F0702030302020204" pitchFamily="66" charset="0"/>
              </a:rPr>
              <a:t> Men, 1992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13" name="Düz Bağlayıcı 12"/>
          <p:cNvCxnSpPr/>
          <p:nvPr/>
        </p:nvCxnSpPr>
        <p:spPr>
          <a:xfrm flipH="1" flipV="1">
            <a:off x="6563078" y="4375923"/>
            <a:ext cx="1196762" cy="25405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 flipH="1" flipV="1">
            <a:off x="8774577" y="4973655"/>
            <a:ext cx="92408" cy="65543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Metin kutusu 17"/>
          <p:cNvSpPr txBox="1"/>
          <p:nvPr/>
        </p:nvSpPr>
        <p:spPr>
          <a:xfrm>
            <a:off x="7680177" y="5758707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Nicole </a:t>
            </a:r>
            <a:r>
              <a:rPr lang="tr-TR" sz="1400" dirty="0" err="1">
                <a:latin typeface="Comic Sans MS" panose="030F0702030302020204" pitchFamily="66" charset="0"/>
              </a:rPr>
              <a:t>Kidman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Far </a:t>
            </a:r>
            <a:r>
              <a:rPr lang="tr-TR" sz="1400" dirty="0" err="1">
                <a:latin typeface="Comic Sans MS" panose="030F0702030302020204" pitchFamily="66" charset="0"/>
              </a:rPr>
              <a:t>and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Away</a:t>
            </a:r>
            <a:r>
              <a:rPr lang="tr-TR" sz="1400" dirty="0">
                <a:latin typeface="Comic Sans MS" panose="030F0702030302020204" pitchFamily="66" charset="0"/>
              </a:rPr>
              <a:t>, 1992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6472469" y="3107643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Arthur </a:t>
            </a:r>
            <a:r>
              <a:rPr lang="tr-TR" sz="1400" dirty="0" err="1">
                <a:latin typeface="Comic Sans MS" panose="030F0702030302020204" pitchFamily="66" charset="0"/>
              </a:rPr>
              <a:t>Senzy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Apollo</a:t>
            </a:r>
            <a:r>
              <a:rPr lang="tr-TR" sz="1400" dirty="0">
                <a:latin typeface="Comic Sans MS" panose="030F0702030302020204" pitchFamily="66" charset="0"/>
              </a:rPr>
              <a:t> 13, 1995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20" name="Düz Bağlayıcı 19"/>
          <p:cNvCxnSpPr/>
          <p:nvPr/>
        </p:nvCxnSpPr>
        <p:spPr>
          <a:xfrm flipH="1" flipV="1">
            <a:off x="8122173" y="3654416"/>
            <a:ext cx="633638" cy="67711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3889942" y="5620477"/>
            <a:ext cx="1964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Tim </a:t>
            </a:r>
            <a:r>
              <a:rPr lang="tr-TR" sz="1400" dirty="0" err="1">
                <a:latin typeface="Comic Sans MS" panose="030F0702030302020204" pitchFamily="66" charset="0"/>
              </a:rPr>
              <a:t>Robbins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Mystic</a:t>
            </a:r>
            <a:r>
              <a:rPr lang="tr-TR" sz="1400" dirty="0">
                <a:latin typeface="Comic Sans MS" panose="030F0702030302020204" pitchFamily="66" charset="0"/>
              </a:rPr>
              <a:t> River,2003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1576355" y="4522255"/>
            <a:ext cx="2123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Morgan </a:t>
            </a:r>
            <a:r>
              <a:rPr lang="tr-TR" sz="1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Freeman</a:t>
            </a:r>
            <a:endParaRPr lang="tr-T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tr-T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Shawshank</a:t>
            </a:r>
            <a:r>
              <a:rPr lang="tr-T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Redemption</a:t>
            </a:r>
            <a:r>
              <a:rPr lang="tr-T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, 1994</a:t>
            </a:r>
            <a:endParaRPr lang="tr-T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7" name="Düz Bağlayıcı 26"/>
          <p:cNvCxnSpPr>
            <a:stCxn id="25" idx="0"/>
          </p:cNvCxnSpPr>
          <p:nvPr/>
        </p:nvCxnSpPr>
        <p:spPr>
          <a:xfrm flipV="1">
            <a:off x="4871958" y="4504093"/>
            <a:ext cx="640987" cy="11163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Metin kutusu 29"/>
          <p:cNvSpPr txBox="1"/>
          <p:nvPr/>
        </p:nvSpPr>
        <p:spPr>
          <a:xfrm>
            <a:off x="2638218" y="3225659"/>
            <a:ext cx="2123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Bob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Gunton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JFK, 1991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31" name="Düz Bağlayıcı 30"/>
          <p:cNvCxnSpPr/>
          <p:nvPr/>
        </p:nvCxnSpPr>
        <p:spPr>
          <a:xfrm>
            <a:off x="4314516" y="3638635"/>
            <a:ext cx="1030230" cy="43047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>
            <a:off x="3426715" y="5259495"/>
            <a:ext cx="812830" cy="4992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35"/>
          <p:cNvCxnSpPr/>
          <p:nvPr/>
        </p:nvCxnSpPr>
        <p:spPr>
          <a:xfrm flipH="1">
            <a:off x="2794353" y="3853874"/>
            <a:ext cx="542492" cy="63224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Bağlayıcı 42"/>
          <p:cNvCxnSpPr/>
          <p:nvPr/>
        </p:nvCxnSpPr>
        <p:spPr>
          <a:xfrm flipH="1">
            <a:off x="6391425" y="3697259"/>
            <a:ext cx="763183" cy="43047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Bağlayıcı 44"/>
          <p:cNvCxnSpPr/>
          <p:nvPr/>
        </p:nvCxnSpPr>
        <p:spPr>
          <a:xfrm flipH="1" flipV="1">
            <a:off x="6088808" y="2907555"/>
            <a:ext cx="871289" cy="38605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Metin kutusu 49"/>
          <p:cNvSpPr txBox="1"/>
          <p:nvPr/>
        </p:nvSpPr>
        <p:spPr>
          <a:xfrm>
            <a:off x="2625710" y="6217495"/>
            <a:ext cx="57744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Bacon </a:t>
            </a:r>
            <a:r>
              <a:rPr lang="tr-TR" sz="1600" dirty="0" err="1">
                <a:latin typeface="Comic Sans MS" panose="030F0702030302020204" pitchFamily="66" charset="0"/>
              </a:rPr>
              <a:t>number</a:t>
            </a:r>
            <a:r>
              <a:rPr lang="tr-TR" sz="1600" dirty="0">
                <a:latin typeface="Comic Sans MS" panose="030F0702030302020204" pitchFamily="66" charset="0"/>
              </a:rPr>
              <a:t> of an </a:t>
            </a:r>
            <a:r>
              <a:rPr lang="tr-TR" sz="1600" dirty="0" err="1">
                <a:latin typeface="Comic Sans MS" panose="030F0702030302020204" pitchFamily="66" charset="0"/>
              </a:rPr>
              <a:t>actor</a:t>
            </a:r>
            <a:r>
              <a:rPr lang="tr-TR" sz="1600" dirty="0">
                <a:latin typeface="Comic Sans MS" panose="030F0702030302020204" pitchFamily="66" charset="0"/>
              </a:rPr>
              <a:t> is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length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shortest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path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actor’s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Bacon’s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228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Bacon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Number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1" y="1340768"/>
            <a:ext cx="67746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Bacon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an </a:t>
            </a:r>
            <a:r>
              <a:rPr lang="tr-TR" dirty="0" err="1">
                <a:latin typeface="Comic Sans MS" panose="030F0702030302020204" pitchFamily="66" charset="0"/>
              </a:rPr>
              <a:t>actor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minimum </a:t>
            </a:r>
            <a:r>
              <a:rPr lang="tr-TR" dirty="0" err="1">
                <a:latin typeface="Comic Sans MS" panose="030F0702030302020204" pitchFamily="66" charset="0"/>
              </a:rPr>
              <a:t>number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steps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</a:rPr>
              <a:t>   </a:t>
            </a:r>
            <a:r>
              <a:rPr lang="tr-TR" dirty="0" err="1">
                <a:latin typeface="Comic Sans MS" panose="030F0702030302020204" pitchFamily="66" charset="0"/>
              </a:rPr>
              <a:t>required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5086456" y="4117419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latin typeface="Comic Sans MS" panose="030F0702030302020204" pitchFamily="66" charset="0"/>
              </a:rPr>
              <a:t>Kevin</a:t>
            </a:r>
            <a:r>
              <a:rPr lang="tr-TR" dirty="0">
                <a:latin typeface="Comic Sans MS" panose="030F0702030302020204" pitchFamily="66" charset="0"/>
              </a:rPr>
              <a:t> Bacon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4305156" y="2330493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Tom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Hanks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Beyond </a:t>
            </a:r>
            <a:r>
              <a:rPr lang="tr-TR" sz="1400" dirty="0" err="1">
                <a:latin typeface="Comic Sans MS" panose="030F0702030302020204" pitchFamily="66" charset="0"/>
              </a:rPr>
              <a:t>All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Boundaries</a:t>
            </a:r>
            <a:r>
              <a:rPr lang="tr-TR" sz="1400" dirty="0">
                <a:latin typeface="Comic Sans MS" panose="030F0702030302020204" pitchFamily="66" charset="0"/>
              </a:rPr>
              <a:t>, 2009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5592526" y="3032492"/>
            <a:ext cx="355750" cy="1055531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7579615" y="4368367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Tom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Cruise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A </a:t>
            </a:r>
            <a:r>
              <a:rPr lang="tr-TR" sz="1400" dirty="0" err="1">
                <a:latin typeface="Comic Sans MS" panose="030F0702030302020204" pitchFamily="66" charset="0"/>
              </a:rPr>
              <a:t>Few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Good</a:t>
            </a:r>
            <a:r>
              <a:rPr lang="tr-TR" sz="1400" dirty="0">
                <a:latin typeface="Comic Sans MS" panose="030F0702030302020204" pitchFamily="66" charset="0"/>
              </a:rPr>
              <a:t> Men, 1992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13" name="Düz Bağlayıcı 12"/>
          <p:cNvCxnSpPr/>
          <p:nvPr/>
        </p:nvCxnSpPr>
        <p:spPr>
          <a:xfrm flipH="1" flipV="1">
            <a:off x="6563078" y="4375923"/>
            <a:ext cx="1196762" cy="25405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 flipH="1" flipV="1">
            <a:off x="8774577" y="4973655"/>
            <a:ext cx="92408" cy="65543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Metin kutusu 17"/>
          <p:cNvSpPr txBox="1"/>
          <p:nvPr/>
        </p:nvSpPr>
        <p:spPr>
          <a:xfrm>
            <a:off x="7680177" y="5758707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Nicole </a:t>
            </a:r>
            <a:r>
              <a:rPr lang="tr-TR" sz="1400" dirty="0" err="1">
                <a:latin typeface="Comic Sans MS" panose="030F0702030302020204" pitchFamily="66" charset="0"/>
              </a:rPr>
              <a:t>Kidman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Far </a:t>
            </a:r>
            <a:r>
              <a:rPr lang="tr-TR" sz="1400" dirty="0" err="1">
                <a:latin typeface="Comic Sans MS" panose="030F0702030302020204" pitchFamily="66" charset="0"/>
              </a:rPr>
              <a:t>and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Away</a:t>
            </a:r>
            <a:r>
              <a:rPr lang="tr-TR" sz="1400" dirty="0">
                <a:latin typeface="Comic Sans MS" panose="030F0702030302020204" pitchFamily="66" charset="0"/>
              </a:rPr>
              <a:t>, 1992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6472469" y="3107643"/>
            <a:ext cx="257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Arthur </a:t>
            </a:r>
            <a:r>
              <a:rPr lang="tr-TR" sz="1400" dirty="0" err="1">
                <a:latin typeface="Comic Sans MS" panose="030F0702030302020204" pitchFamily="66" charset="0"/>
              </a:rPr>
              <a:t>Senzy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Apollo</a:t>
            </a:r>
            <a:r>
              <a:rPr lang="tr-TR" sz="1400" dirty="0">
                <a:latin typeface="Comic Sans MS" panose="030F0702030302020204" pitchFamily="66" charset="0"/>
              </a:rPr>
              <a:t> 13, 1995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20" name="Düz Bağlayıcı 19"/>
          <p:cNvCxnSpPr/>
          <p:nvPr/>
        </p:nvCxnSpPr>
        <p:spPr>
          <a:xfrm flipH="1" flipV="1">
            <a:off x="8122173" y="3654416"/>
            <a:ext cx="633638" cy="67711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3889942" y="5620477"/>
            <a:ext cx="1964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latin typeface="Comic Sans MS" panose="030F0702030302020204" pitchFamily="66" charset="0"/>
              </a:rPr>
              <a:t>Tim </a:t>
            </a:r>
            <a:r>
              <a:rPr lang="tr-TR" sz="1400" dirty="0" err="1">
                <a:latin typeface="Comic Sans MS" panose="030F0702030302020204" pitchFamily="66" charset="0"/>
              </a:rPr>
              <a:t>Robbins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Mystic</a:t>
            </a:r>
            <a:r>
              <a:rPr lang="tr-TR" sz="1400" dirty="0">
                <a:latin typeface="Comic Sans MS" panose="030F0702030302020204" pitchFamily="66" charset="0"/>
              </a:rPr>
              <a:t> River,2003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1576355" y="4522255"/>
            <a:ext cx="2123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Morgan </a:t>
            </a:r>
            <a:r>
              <a:rPr lang="tr-TR" sz="1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Freeman</a:t>
            </a:r>
            <a:endParaRPr lang="tr-T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tr-TR" sz="1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tr-T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Shawshank</a:t>
            </a:r>
            <a:r>
              <a:rPr lang="tr-T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Redemption</a:t>
            </a:r>
            <a:r>
              <a:rPr lang="tr-T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, 1994</a:t>
            </a:r>
            <a:endParaRPr lang="tr-T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7" name="Düz Bağlayıcı 26"/>
          <p:cNvCxnSpPr>
            <a:stCxn id="25" idx="0"/>
          </p:cNvCxnSpPr>
          <p:nvPr/>
        </p:nvCxnSpPr>
        <p:spPr>
          <a:xfrm flipV="1">
            <a:off x="4871958" y="4504093"/>
            <a:ext cx="640987" cy="11163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Metin kutusu 29"/>
          <p:cNvSpPr txBox="1"/>
          <p:nvPr/>
        </p:nvSpPr>
        <p:spPr>
          <a:xfrm>
            <a:off x="2638218" y="3225659"/>
            <a:ext cx="2123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>
                <a:latin typeface="Comic Sans MS" panose="030F0702030302020204" pitchFamily="66" charset="0"/>
              </a:rPr>
              <a:t>Bob</a:t>
            </a:r>
            <a:r>
              <a:rPr lang="tr-TR" sz="1400" dirty="0"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latin typeface="Comic Sans MS" panose="030F0702030302020204" pitchFamily="66" charset="0"/>
              </a:rPr>
              <a:t>Gunton</a:t>
            </a:r>
            <a:endParaRPr lang="tr-TR" sz="1400" dirty="0">
              <a:latin typeface="Comic Sans MS" panose="030F0702030302020204" pitchFamily="66" charset="0"/>
            </a:endParaRPr>
          </a:p>
          <a:p>
            <a:pPr algn="ctr"/>
            <a:r>
              <a:rPr lang="tr-TR" sz="1400" dirty="0">
                <a:latin typeface="Comic Sans MS" panose="030F0702030302020204" pitchFamily="66" charset="0"/>
              </a:rPr>
              <a:t>JFK, 1991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cxnSp>
        <p:nvCxnSpPr>
          <p:cNvPr id="31" name="Düz Bağlayıcı 30"/>
          <p:cNvCxnSpPr/>
          <p:nvPr/>
        </p:nvCxnSpPr>
        <p:spPr>
          <a:xfrm>
            <a:off x="4314516" y="3638635"/>
            <a:ext cx="1030230" cy="43047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>
            <a:off x="3426715" y="5259495"/>
            <a:ext cx="812830" cy="4992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35"/>
          <p:cNvCxnSpPr/>
          <p:nvPr/>
        </p:nvCxnSpPr>
        <p:spPr>
          <a:xfrm flipH="1">
            <a:off x="2794353" y="3853874"/>
            <a:ext cx="542492" cy="63224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Bağlayıcı 42"/>
          <p:cNvCxnSpPr/>
          <p:nvPr/>
        </p:nvCxnSpPr>
        <p:spPr>
          <a:xfrm flipH="1">
            <a:off x="6391425" y="3697259"/>
            <a:ext cx="763183" cy="43047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Bağlayıcı 44"/>
          <p:cNvCxnSpPr/>
          <p:nvPr/>
        </p:nvCxnSpPr>
        <p:spPr>
          <a:xfrm flipH="1" flipV="1">
            <a:off x="6088808" y="2907555"/>
            <a:ext cx="871289" cy="38605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Metin kutusu 49"/>
          <p:cNvSpPr txBox="1"/>
          <p:nvPr/>
        </p:nvSpPr>
        <p:spPr>
          <a:xfrm>
            <a:off x="2625710" y="6217495"/>
            <a:ext cx="57744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Bacon </a:t>
            </a:r>
            <a:r>
              <a:rPr lang="tr-TR" sz="1600" dirty="0" err="1">
                <a:latin typeface="Comic Sans MS" panose="030F0702030302020204" pitchFamily="66" charset="0"/>
              </a:rPr>
              <a:t>number</a:t>
            </a:r>
            <a:r>
              <a:rPr lang="tr-TR" sz="1600" dirty="0">
                <a:latin typeface="Comic Sans MS" panose="030F0702030302020204" pitchFamily="66" charset="0"/>
              </a:rPr>
              <a:t> of an </a:t>
            </a:r>
            <a:r>
              <a:rPr lang="tr-TR" sz="1600" dirty="0" err="1">
                <a:latin typeface="Comic Sans MS" panose="030F0702030302020204" pitchFamily="66" charset="0"/>
              </a:rPr>
              <a:t>actor</a:t>
            </a:r>
            <a:r>
              <a:rPr lang="tr-TR" sz="1600" dirty="0">
                <a:latin typeface="Comic Sans MS" panose="030F0702030302020204" pitchFamily="66" charset="0"/>
              </a:rPr>
              <a:t> is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length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shortest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path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actor’s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Bacon’s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3" name="Metin kutusu 22"/>
          <p:cNvSpPr txBox="1"/>
          <p:nvPr/>
        </p:nvSpPr>
        <p:spPr>
          <a:xfrm>
            <a:off x="6954987" y="1947086"/>
            <a:ext cx="36016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500" dirty="0" err="1">
                <a:latin typeface="Comic Sans MS" panose="030F0702030302020204" pitchFamily="66" charset="0"/>
              </a:rPr>
              <a:t>r</a:t>
            </a:r>
            <a:r>
              <a:rPr lang="tr-TR" sz="1500" dirty="0" err="1">
                <a:latin typeface="Comic Sans MS" panose="030F0702030302020204" pitchFamily="66" charset="0"/>
              </a:rPr>
              <a:t>un</a:t>
            </a:r>
            <a:r>
              <a:rPr lang="tr-TR" sz="1500" dirty="0">
                <a:latin typeface="Comic Sans MS" panose="030F0702030302020204" pitchFamily="66" charset="0"/>
              </a:rPr>
              <a:t> BFS </a:t>
            </a:r>
            <a:r>
              <a:rPr lang="tr-TR" sz="1500" dirty="0" err="1">
                <a:latin typeface="Comic Sans MS" panose="030F0702030302020204" pitchFamily="66" charset="0"/>
              </a:rPr>
              <a:t>starting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from</a:t>
            </a:r>
            <a:r>
              <a:rPr lang="tr-TR" sz="1500" dirty="0">
                <a:latin typeface="Comic Sans MS" panose="030F0702030302020204" pitchFamily="66" charset="0"/>
              </a:rPr>
              <a:t> Bacon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500" dirty="0" err="1">
                <a:latin typeface="Comic Sans MS" panose="030F0702030302020204" pitchFamily="66" charset="0"/>
              </a:rPr>
              <a:t>the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keys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would</a:t>
            </a:r>
            <a:r>
              <a:rPr lang="tr-TR" sz="1500" dirty="0">
                <a:latin typeface="Comic Sans MS" panose="030F0702030302020204" pitchFamily="66" charset="0"/>
              </a:rPr>
              <a:t> be </a:t>
            </a:r>
            <a:r>
              <a:rPr lang="tr-TR" sz="1500" dirty="0" err="1">
                <a:latin typeface="Comic Sans MS" panose="030F0702030302020204" pitchFamily="66" charset="0"/>
              </a:rPr>
              <a:t>Bacon’s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  <a:r>
              <a:rPr lang="tr-TR" sz="1500" dirty="0" err="1">
                <a:latin typeface="Comic Sans MS" panose="030F0702030302020204" pitchFamily="66" charset="0"/>
              </a:rPr>
              <a:t>numbers</a:t>
            </a:r>
            <a:r>
              <a:rPr lang="tr-TR" sz="1500" dirty="0">
                <a:latin typeface="Comic Sans MS" panose="030F0702030302020204" pitchFamily="66" charset="0"/>
              </a:rPr>
              <a:t> 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884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013148" y="140051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fundemantal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problems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traverse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systematic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make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sure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visited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twice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don’t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miss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anything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9" y="3637106"/>
            <a:ext cx="3110439" cy="3110439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5700960" y="3646296"/>
            <a:ext cx="45284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denotes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junction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denotes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hallway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traversal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algorithm</a:t>
            </a:r>
            <a:r>
              <a:rPr lang="tr-TR" sz="1600" dirty="0">
                <a:latin typeface="Comic Sans MS" panose="030F0702030302020204" pitchFamily="66" charset="0"/>
              </a:rPr>
              <a:t> can be </a:t>
            </a:r>
            <a:r>
              <a:rPr lang="tr-TR" sz="1600" dirty="0" err="1">
                <a:latin typeface="Comic Sans MS" panose="030F0702030302020204" pitchFamily="66" charset="0"/>
              </a:rPr>
              <a:t>sufficient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get</a:t>
            </a:r>
            <a:r>
              <a:rPr lang="tr-TR" sz="1600" dirty="0">
                <a:latin typeface="Comic Sans MS" panose="030F0702030302020204" pitchFamily="66" charset="0"/>
              </a:rPr>
              <a:t> us </a:t>
            </a:r>
            <a:r>
              <a:rPr lang="tr-TR" sz="1600" dirty="0" err="1">
                <a:latin typeface="Comic Sans MS" panose="030F0702030302020204" pitchFamily="66" charset="0"/>
              </a:rPr>
              <a:t>out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maze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efficieny</a:t>
            </a:r>
            <a:r>
              <a:rPr lang="tr-TR" sz="1600" dirty="0">
                <a:latin typeface="Comic Sans MS" panose="030F0702030302020204" pitchFamily="66" charset="0"/>
              </a:rPr>
              <a:t>, </a:t>
            </a:r>
            <a:r>
              <a:rPr lang="tr-TR" sz="1600" dirty="0" err="1">
                <a:latin typeface="Comic Sans MS" panose="030F0702030302020204" pitchFamily="66" charset="0"/>
              </a:rPr>
              <a:t>make</a:t>
            </a:r>
            <a:r>
              <a:rPr lang="tr-TR" sz="1600" dirty="0">
                <a:latin typeface="Comic Sans MS" panose="030F0702030302020204" pitchFamily="66" charset="0"/>
              </a:rPr>
              <a:t> sure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don’t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get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stuck</a:t>
            </a:r>
            <a:r>
              <a:rPr lang="tr-TR" sz="1600" dirty="0">
                <a:latin typeface="Comic Sans MS" panose="030F0702030302020204" pitchFamily="66" charset="0"/>
              </a:rPr>
              <a:t> (</a:t>
            </a:r>
            <a:r>
              <a:rPr lang="tr-TR" sz="1600" dirty="0" err="1">
                <a:latin typeface="Comic Sans MS" panose="030F0702030302020204" pitchFamily="66" charset="0"/>
              </a:rPr>
              <a:t>visiting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same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place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over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over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again</a:t>
            </a:r>
            <a:r>
              <a:rPr lang="tr-TR" sz="1600" dirty="0">
                <a:latin typeface="Comic Sans MS" panose="030F0702030302020204" pitchFamily="66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436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Connected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Components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0" y="134076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maximal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subgraph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path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nodes</a:t>
            </a:r>
            <a:r>
              <a:rPr lang="tr-TR" dirty="0">
                <a:latin typeface="Comic Sans MS" panose="030F0702030302020204" pitchFamily="66" charset="0"/>
              </a:rPr>
              <a:t> of it</a:t>
            </a:r>
          </a:p>
        </p:txBody>
      </p:sp>
    </p:spTree>
    <p:extLst>
      <p:ext uri="{BB962C8B-B14F-4D97-AF65-F5344CB8AC3E}">
        <p14:creationId xmlns:p14="http://schemas.microsoft.com/office/powerpoint/2010/main" val="38414654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Connected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Components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0" y="134076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maximal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subgraph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path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nodes</a:t>
            </a:r>
            <a:r>
              <a:rPr lang="tr-TR" dirty="0">
                <a:latin typeface="Comic Sans MS" panose="030F0702030302020204" pitchFamily="66" charset="0"/>
              </a:rPr>
              <a:t> of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graph</a:t>
            </a:r>
            <a:r>
              <a:rPr lang="tr-TR" dirty="0">
                <a:latin typeface="Comic Sans MS" panose="030F0702030302020204" pitchFamily="66" charset="0"/>
              </a:rPr>
              <a:t> can be </a:t>
            </a:r>
            <a:r>
              <a:rPr lang="tr-TR" dirty="0" err="1">
                <a:latin typeface="Comic Sans MS" panose="030F0702030302020204" pitchFamily="66" charset="0"/>
              </a:rPr>
              <a:t>made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up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seperate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431705" y="357301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4079777" y="2799536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4799857" y="3416385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276162" y="39330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83392" y="479715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6384033" y="29185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7320137" y="2540269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7516522" y="3278972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6482225" y="3773448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5591945" y="470828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>
          <a:xfrm>
            <a:off x="6816081" y="458926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Oval 14"/>
          <p:cNvSpPr/>
          <p:nvPr/>
        </p:nvSpPr>
        <p:spPr>
          <a:xfrm>
            <a:off x="6285840" y="529930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6" name="Düz Bağlayıcı 15"/>
          <p:cNvCxnSpPr>
            <a:stCxn id="4" idx="7"/>
            <a:endCxn id="5" idx="3"/>
          </p:cNvCxnSpPr>
          <p:nvPr/>
        </p:nvCxnSpPr>
        <p:spPr>
          <a:xfrm flipV="1">
            <a:off x="3599330" y="3002717"/>
            <a:ext cx="509207" cy="60516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>
            <a:stCxn id="12" idx="7"/>
          </p:cNvCxnSpPr>
          <p:nvPr/>
        </p:nvCxnSpPr>
        <p:spPr>
          <a:xfrm flipV="1">
            <a:off x="6649849" y="2716192"/>
            <a:ext cx="760968" cy="10921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7" idx="4"/>
          </p:cNvCxnSpPr>
          <p:nvPr/>
        </p:nvCxnSpPr>
        <p:spPr>
          <a:xfrm flipV="1">
            <a:off x="4021558" y="4171099"/>
            <a:ext cx="352797" cy="6401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>
            <a:endCxn id="6" idx="1"/>
          </p:cNvCxnSpPr>
          <p:nvPr/>
        </p:nvCxnSpPr>
        <p:spPr>
          <a:xfrm>
            <a:off x="4247402" y="3020149"/>
            <a:ext cx="581215" cy="4310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>
            <a:endCxn id="6" idx="3"/>
          </p:cNvCxnSpPr>
          <p:nvPr/>
        </p:nvCxnSpPr>
        <p:spPr>
          <a:xfrm flipV="1">
            <a:off x="3599330" y="3619566"/>
            <a:ext cx="1229287" cy="993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>
            <a:stCxn id="8" idx="1"/>
          </p:cNvCxnSpPr>
          <p:nvPr/>
        </p:nvCxnSpPr>
        <p:spPr>
          <a:xfrm flipH="1" flipV="1">
            <a:off x="3580603" y="3749497"/>
            <a:ext cx="331548" cy="10825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>
            <a:stCxn id="12" idx="0"/>
            <a:endCxn id="9" idx="4"/>
          </p:cNvCxnSpPr>
          <p:nvPr/>
        </p:nvCxnSpPr>
        <p:spPr>
          <a:xfrm flipH="1" flipV="1">
            <a:off x="6482225" y="3156599"/>
            <a:ext cx="98192" cy="6168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>
            <a:endCxn id="11" idx="3"/>
          </p:cNvCxnSpPr>
          <p:nvPr/>
        </p:nvCxnSpPr>
        <p:spPr>
          <a:xfrm flipV="1">
            <a:off x="6648415" y="3482153"/>
            <a:ext cx="896866" cy="4283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>
            <a:stCxn id="11" idx="0"/>
          </p:cNvCxnSpPr>
          <p:nvPr/>
        </p:nvCxnSpPr>
        <p:spPr>
          <a:xfrm flipH="1" flipV="1">
            <a:off x="7456908" y="2734997"/>
            <a:ext cx="157807" cy="54397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38"/>
          <p:cNvCxnSpPr>
            <a:stCxn id="15" idx="5"/>
            <a:endCxn id="13" idx="5"/>
          </p:cNvCxnSpPr>
          <p:nvPr/>
        </p:nvCxnSpPr>
        <p:spPr>
          <a:xfrm flipH="1" flipV="1">
            <a:off x="5759570" y="4911464"/>
            <a:ext cx="693895" cy="5910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41"/>
          <p:cNvCxnSpPr>
            <a:endCxn id="14" idx="2"/>
          </p:cNvCxnSpPr>
          <p:nvPr/>
        </p:nvCxnSpPr>
        <p:spPr>
          <a:xfrm flipV="1">
            <a:off x="5759570" y="4708283"/>
            <a:ext cx="1056511" cy="1190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5381056" y="3725569"/>
            <a:ext cx="4283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>
                <a:latin typeface="Comic Sans MS" panose="030F0702030302020204" pitchFamily="66" charset="0"/>
              </a:rPr>
              <a:t>G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7797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Connected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Components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0" y="134076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maximal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subgraph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path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nodes</a:t>
            </a:r>
            <a:r>
              <a:rPr lang="tr-TR" dirty="0">
                <a:latin typeface="Comic Sans MS" panose="030F0702030302020204" pitchFamily="66" charset="0"/>
              </a:rPr>
              <a:t> of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graph</a:t>
            </a:r>
            <a:r>
              <a:rPr lang="tr-TR" dirty="0">
                <a:latin typeface="Comic Sans MS" panose="030F0702030302020204" pitchFamily="66" charset="0"/>
              </a:rPr>
              <a:t> can be </a:t>
            </a:r>
            <a:r>
              <a:rPr lang="tr-TR" dirty="0" err="1">
                <a:latin typeface="Comic Sans MS" panose="030F0702030302020204" pitchFamily="66" charset="0"/>
              </a:rPr>
              <a:t>made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up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seperate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775521" y="357301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2423593" y="2799536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3124034" y="3416385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2619978" y="39330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2207569" y="479715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647729" y="29185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4583833" y="2540269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0218" y="3278972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772106" y="3773448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2855641" y="470828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>
          <a:xfrm>
            <a:off x="4079777" y="458926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Oval 14"/>
          <p:cNvSpPr/>
          <p:nvPr/>
        </p:nvSpPr>
        <p:spPr>
          <a:xfrm>
            <a:off x="3575721" y="529930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6" name="Düz Bağlayıcı 15"/>
          <p:cNvCxnSpPr>
            <a:stCxn id="4" idx="7"/>
            <a:endCxn id="5" idx="3"/>
          </p:cNvCxnSpPr>
          <p:nvPr/>
        </p:nvCxnSpPr>
        <p:spPr>
          <a:xfrm flipV="1">
            <a:off x="1943146" y="3002717"/>
            <a:ext cx="509207" cy="60516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 flipV="1">
            <a:off x="3913545" y="2716192"/>
            <a:ext cx="760968" cy="10921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7" idx="4"/>
          </p:cNvCxnSpPr>
          <p:nvPr/>
        </p:nvCxnSpPr>
        <p:spPr>
          <a:xfrm flipV="1">
            <a:off x="2365374" y="4171099"/>
            <a:ext cx="352797" cy="6401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2591218" y="3020149"/>
            <a:ext cx="581215" cy="4310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 flipV="1">
            <a:off x="1943146" y="3619566"/>
            <a:ext cx="1229287" cy="993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1924419" y="3749497"/>
            <a:ext cx="331548" cy="10825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>
            <a:endCxn id="9" idx="4"/>
          </p:cNvCxnSpPr>
          <p:nvPr/>
        </p:nvCxnSpPr>
        <p:spPr>
          <a:xfrm flipH="1" flipV="1">
            <a:off x="3745921" y="3156599"/>
            <a:ext cx="98192" cy="6168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V="1">
            <a:off x="3938296" y="3482153"/>
            <a:ext cx="896866" cy="4283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>
            <a:stCxn id="11" idx="0"/>
          </p:cNvCxnSpPr>
          <p:nvPr/>
        </p:nvCxnSpPr>
        <p:spPr>
          <a:xfrm flipH="1" flipV="1">
            <a:off x="4720604" y="2734997"/>
            <a:ext cx="157807" cy="54397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38"/>
          <p:cNvCxnSpPr>
            <a:endCxn id="13" idx="5"/>
          </p:cNvCxnSpPr>
          <p:nvPr/>
        </p:nvCxnSpPr>
        <p:spPr>
          <a:xfrm flipH="1" flipV="1">
            <a:off x="3023266" y="4911464"/>
            <a:ext cx="693895" cy="5910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41"/>
          <p:cNvCxnSpPr>
            <a:endCxn id="14" idx="2"/>
          </p:cNvCxnSpPr>
          <p:nvPr/>
        </p:nvCxnSpPr>
        <p:spPr>
          <a:xfrm flipV="1">
            <a:off x="3023266" y="4708283"/>
            <a:ext cx="1056511" cy="1190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3074425" y="3834217"/>
            <a:ext cx="498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>
                <a:latin typeface="Comic Sans MS" panose="030F0702030302020204" pitchFamily="66" charset="0"/>
              </a:rPr>
              <a:t>G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582782" y="2540269"/>
            <a:ext cx="46503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ind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number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connected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components</a:t>
            </a:r>
            <a:r>
              <a:rPr lang="tr-TR" sz="1600" dirty="0">
                <a:latin typeface="Comic Sans MS" panose="030F0702030302020204" pitchFamily="66" charset="0"/>
              </a:rPr>
              <a:t> of a </a:t>
            </a:r>
            <a:r>
              <a:rPr lang="tr-TR" sz="1600" dirty="0" err="1">
                <a:latin typeface="Comic Sans MS" panose="030F0702030302020204" pitchFamily="66" charset="0"/>
              </a:rPr>
              <a:t>given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graph</a:t>
            </a:r>
            <a:r>
              <a:rPr lang="tr-TR" sz="1600" dirty="0">
                <a:latin typeface="Comic Sans MS" panose="030F0702030302020204" pitchFamily="66" charset="0"/>
              </a:rPr>
              <a:t> (</a:t>
            </a:r>
            <a:r>
              <a:rPr lang="tr-TR" sz="1600" dirty="0" err="1">
                <a:latin typeface="Comic Sans MS" panose="030F0702030302020204" pitchFamily="66" charset="0"/>
              </a:rPr>
              <a:t>use</a:t>
            </a:r>
            <a:r>
              <a:rPr lang="tr-TR" sz="1600" dirty="0">
                <a:latin typeface="Comic Sans MS" panose="030F0702030302020204" pitchFamily="66" charset="0"/>
              </a:rPr>
              <a:t> BFS)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584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Connected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Components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0" y="134076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maximal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subgraph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path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nodes</a:t>
            </a:r>
            <a:r>
              <a:rPr lang="tr-TR" dirty="0">
                <a:latin typeface="Comic Sans MS" panose="030F0702030302020204" pitchFamily="66" charset="0"/>
              </a:rPr>
              <a:t> of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graph</a:t>
            </a:r>
            <a:r>
              <a:rPr lang="tr-TR" dirty="0">
                <a:latin typeface="Comic Sans MS" panose="030F0702030302020204" pitchFamily="66" charset="0"/>
              </a:rPr>
              <a:t> can be </a:t>
            </a:r>
            <a:r>
              <a:rPr lang="tr-TR" dirty="0" err="1">
                <a:latin typeface="Comic Sans MS" panose="030F0702030302020204" pitchFamily="66" charset="0"/>
              </a:rPr>
              <a:t>made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up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seperate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775521" y="357301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2423593" y="2799536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3124034" y="3416385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2619978" y="39330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2207569" y="479715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647729" y="29185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4583833" y="2540269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0218" y="3278972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772106" y="3773448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2855641" y="470828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>
          <a:xfrm>
            <a:off x="4079777" y="458926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Oval 14"/>
          <p:cNvSpPr/>
          <p:nvPr/>
        </p:nvSpPr>
        <p:spPr>
          <a:xfrm>
            <a:off x="3575721" y="529930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6" name="Düz Bağlayıcı 15"/>
          <p:cNvCxnSpPr>
            <a:stCxn id="4" idx="7"/>
            <a:endCxn id="5" idx="3"/>
          </p:cNvCxnSpPr>
          <p:nvPr/>
        </p:nvCxnSpPr>
        <p:spPr>
          <a:xfrm flipV="1">
            <a:off x="1943146" y="3002717"/>
            <a:ext cx="509207" cy="60516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 flipV="1">
            <a:off x="3913545" y="2716192"/>
            <a:ext cx="760968" cy="10921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7" idx="4"/>
          </p:cNvCxnSpPr>
          <p:nvPr/>
        </p:nvCxnSpPr>
        <p:spPr>
          <a:xfrm flipV="1">
            <a:off x="2365374" y="4171099"/>
            <a:ext cx="352797" cy="6401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2591218" y="3020149"/>
            <a:ext cx="581215" cy="4310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 flipV="1">
            <a:off x="1943146" y="3619566"/>
            <a:ext cx="1229287" cy="993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1924419" y="3749497"/>
            <a:ext cx="331548" cy="10825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>
            <a:endCxn id="9" idx="4"/>
          </p:cNvCxnSpPr>
          <p:nvPr/>
        </p:nvCxnSpPr>
        <p:spPr>
          <a:xfrm flipH="1" flipV="1">
            <a:off x="3745921" y="3156599"/>
            <a:ext cx="98192" cy="6168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V="1">
            <a:off x="3938296" y="3482153"/>
            <a:ext cx="896866" cy="4283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>
            <a:stCxn id="11" idx="0"/>
          </p:cNvCxnSpPr>
          <p:nvPr/>
        </p:nvCxnSpPr>
        <p:spPr>
          <a:xfrm flipH="1" flipV="1">
            <a:off x="4720604" y="2734997"/>
            <a:ext cx="157807" cy="54397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38"/>
          <p:cNvCxnSpPr>
            <a:endCxn id="13" idx="5"/>
          </p:cNvCxnSpPr>
          <p:nvPr/>
        </p:nvCxnSpPr>
        <p:spPr>
          <a:xfrm flipH="1" flipV="1">
            <a:off x="3023266" y="4911464"/>
            <a:ext cx="693895" cy="5910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41"/>
          <p:cNvCxnSpPr>
            <a:endCxn id="14" idx="2"/>
          </p:cNvCxnSpPr>
          <p:nvPr/>
        </p:nvCxnSpPr>
        <p:spPr>
          <a:xfrm flipV="1">
            <a:off x="3023266" y="4708283"/>
            <a:ext cx="1056511" cy="1190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3074425" y="3834217"/>
            <a:ext cx="498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>
                <a:latin typeface="Comic Sans MS" panose="030F0702030302020204" pitchFamily="66" charset="0"/>
              </a:rPr>
              <a:t>G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582782" y="2540269"/>
            <a:ext cx="46503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ind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number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connected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components</a:t>
            </a:r>
            <a:r>
              <a:rPr lang="tr-TR" sz="1600" dirty="0">
                <a:latin typeface="Comic Sans MS" panose="030F0702030302020204" pitchFamily="66" charset="0"/>
              </a:rPr>
              <a:t> of a </a:t>
            </a:r>
            <a:r>
              <a:rPr lang="tr-TR" sz="1600" dirty="0" err="1">
                <a:latin typeface="Comic Sans MS" panose="030F0702030302020204" pitchFamily="66" charset="0"/>
              </a:rPr>
              <a:t>given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graph</a:t>
            </a:r>
            <a:r>
              <a:rPr lang="tr-TR" sz="1600" dirty="0">
                <a:latin typeface="Comic Sans MS" panose="030F0702030302020204" pitchFamily="66" charset="0"/>
              </a:rPr>
              <a:t> (</a:t>
            </a:r>
            <a:r>
              <a:rPr lang="tr-TR" sz="1600" dirty="0" err="1">
                <a:latin typeface="Comic Sans MS" panose="030F0702030302020204" pitchFamily="66" charset="0"/>
              </a:rPr>
              <a:t>use</a:t>
            </a:r>
            <a:r>
              <a:rPr lang="tr-TR" sz="1600" dirty="0">
                <a:latin typeface="Comic Sans MS" panose="030F0702030302020204" pitchFamily="66" charset="0"/>
              </a:rPr>
              <a:t> BFS)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; </a:t>
            </a: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have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during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this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search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should</a:t>
            </a:r>
            <a:r>
              <a:rPr lang="tr-TR" sz="1600" dirty="0">
                <a:latin typeface="Comic Sans MS" panose="030F0702030302020204" pitchFamily="66" charset="0"/>
              </a:rPr>
              <a:t> be </a:t>
            </a:r>
            <a:r>
              <a:rPr lang="tr-TR" sz="1600" dirty="0" err="1">
                <a:latin typeface="Comic Sans MS" panose="030F0702030302020204" pitchFamily="66" charset="0"/>
              </a:rPr>
              <a:t>part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same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</a:t>
            </a:r>
            <a:r>
              <a:rPr lang="tr-TR" sz="1600" dirty="0">
                <a:latin typeface="Comic Sans MS" panose="030F0702030302020204" pitchFamily="66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2385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Connected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Components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0" y="134076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maximal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subgraph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path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nodes</a:t>
            </a:r>
            <a:r>
              <a:rPr lang="tr-TR" dirty="0">
                <a:latin typeface="Comic Sans MS" panose="030F0702030302020204" pitchFamily="66" charset="0"/>
              </a:rPr>
              <a:t> of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graph</a:t>
            </a:r>
            <a:r>
              <a:rPr lang="tr-TR" dirty="0">
                <a:latin typeface="Comic Sans MS" panose="030F0702030302020204" pitchFamily="66" charset="0"/>
              </a:rPr>
              <a:t> can be </a:t>
            </a:r>
            <a:r>
              <a:rPr lang="tr-TR" dirty="0" err="1">
                <a:latin typeface="Comic Sans MS" panose="030F0702030302020204" pitchFamily="66" charset="0"/>
              </a:rPr>
              <a:t>made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up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seperate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775521" y="357301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2423593" y="2799536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3124034" y="3416385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2619978" y="39330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2207569" y="479715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647729" y="29185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4583833" y="2540269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0218" y="3278972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772106" y="3773448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2855641" y="470828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>
          <a:xfrm>
            <a:off x="4079777" y="458926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Oval 14"/>
          <p:cNvSpPr/>
          <p:nvPr/>
        </p:nvSpPr>
        <p:spPr>
          <a:xfrm>
            <a:off x="3575721" y="529930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6" name="Düz Bağlayıcı 15"/>
          <p:cNvCxnSpPr>
            <a:stCxn id="4" idx="7"/>
            <a:endCxn id="5" idx="3"/>
          </p:cNvCxnSpPr>
          <p:nvPr/>
        </p:nvCxnSpPr>
        <p:spPr>
          <a:xfrm flipV="1">
            <a:off x="1943146" y="3002717"/>
            <a:ext cx="509207" cy="60516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 flipV="1">
            <a:off x="3913545" y="2716192"/>
            <a:ext cx="760968" cy="10921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7" idx="4"/>
          </p:cNvCxnSpPr>
          <p:nvPr/>
        </p:nvCxnSpPr>
        <p:spPr>
          <a:xfrm flipV="1">
            <a:off x="2365374" y="4171099"/>
            <a:ext cx="352797" cy="6401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2591218" y="3020149"/>
            <a:ext cx="581215" cy="4310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 flipV="1">
            <a:off x="1943146" y="3619566"/>
            <a:ext cx="1229287" cy="993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1924419" y="3749497"/>
            <a:ext cx="331548" cy="10825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>
            <a:endCxn id="9" idx="4"/>
          </p:cNvCxnSpPr>
          <p:nvPr/>
        </p:nvCxnSpPr>
        <p:spPr>
          <a:xfrm flipH="1" flipV="1">
            <a:off x="3745921" y="3156599"/>
            <a:ext cx="98192" cy="6168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V="1">
            <a:off x="3938296" y="3482153"/>
            <a:ext cx="896866" cy="4283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>
            <a:stCxn id="11" idx="0"/>
          </p:cNvCxnSpPr>
          <p:nvPr/>
        </p:nvCxnSpPr>
        <p:spPr>
          <a:xfrm flipH="1" flipV="1">
            <a:off x="4720604" y="2734997"/>
            <a:ext cx="157807" cy="54397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38"/>
          <p:cNvCxnSpPr>
            <a:endCxn id="13" idx="5"/>
          </p:cNvCxnSpPr>
          <p:nvPr/>
        </p:nvCxnSpPr>
        <p:spPr>
          <a:xfrm flipH="1" flipV="1">
            <a:off x="3023266" y="4911464"/>
            <a:ext cx="693895" cy="5910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41"/>
          <p:cNvCxnSpPr>
            <a:endCxn id="14" idx="2"/>
          </p:cNvCxnSpPr>
          <p:nvPr/>
        </p:nvCxnSpPr>
        <p:spPr>
          <a:xfrm flipV="1">
            <a:off x="3023266" y="4708283"/>
            <a:ext cx="1056511" cy="1190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3074425" y="3834217"/>
            <a:ext cx="498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>
                <a:latin typeface="Comic Sans MS" panose="030F0702030302020204" pitchFamily="66" charset="0"/>
              </a:rPr>
              <a:t>G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582782" y="2540269"/>
            <a:ext cx="46503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ind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number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connected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components</a:t>
            </a:r>
            <a:r>
              <a:rPr lang="tr-TR" sz="1600" dirty="0">
                <a:latin typeface="Comic Sans MS" panose="030F0702030302020204" pitchFamily="66" charset="0"/>
              </a:rPr>
              <a:t> of a </a:t>
            </a:r>
            <a:r>
              <a:rPr lang="tr-TR" sz="1600" dirty="0" err="1">
                <a:latin typeface="Comic Sans MS" panose="030F0702030302020204" pitchFamily="66" charset="0"/>
              </a:rPr>
              <a:t>given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graph</a:t>
            </a:r>
            <a:r>
              <a:rPr lang="tr-TR" sz="1600" dirty="0">
                <a:latin typeface="Comic Sans MS" panose="030F0702030302020204" pitchFamily="66" charset="0"/>
              </a:rPr>
              <a:t> (</a:t>
            </a:r>
            <a:r>
              <a:rPr lang="tr-TR" sz="1600" dirty="0" err="1">
                <a:latin typeface="Comic Sans MS" panose="030F0702030302020204" pitchFamily="66" charset="0"/>
              </a:rPr>
              <a:t>use</a:t>
            </a:r>
            <a:r>
              <a:rPr lang="tr-TR" sz="1600" dirty="0">
                <a:latin typeface="Comic Sans MS" panose="030F0702030302020204" pitchFamily="66" charset="0"/>
              </a:rPr>
              <a:t> BFS)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; </a:t>
            </a: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have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during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this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search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should</a:t>
            </a:r>
            <a:r>
              <a:rPr lang="tr-TR" sz="1600" dirty="0">
                <a:latin typeface="Comic Sans MS" panose="030F0702030302020204" pitchFamily="66" charset="0"/>
              </a:rPr>
              <a:t> be </a:t>
            </a:r>
            <a:r>
              <a:rPr lang="tr-TR" sz="1600" dirty="0" err="1">
                <a:latin typeface="Comic Sans MS" panose="030F0702030302020204" pitchFamily="66" charset="0"/>
              </a:rPr>
              <a:t>part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same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</a:t>
            </a:r>
            <a:r>
              <a:rPr lang="tr-TR" sz="1600" dirty="0">
                <a:latin typeface="Comic Sans MS" panose="030F0702030302020204" pitchFamily="66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s</a:t>
            </a:r>
            <a:r>
              <a:rPr lang="tr-TR" sz="1600" dirty="0" err="1">
                <a:latin typeface="Comic Sans MS" panose="030F0702030302020204" pitchFamily="66" charset="0"/>
              </a:rPr>
              <a:t>o</a:t>
            </a:r>
            <a:r>
              <a:rPr lang="tr-TR" sz="1600" dirty="0">
                <a:latin typeface="Comic Sans MS" panose="030F0702030302020204" pitchFamily="66" charset="0"/>
              </a:rPr>
              <a:t>, </a:t>
            </a:r>
            <a:r>
              <a:rPr lang="tr-TR" sz="1600" dirty="0" err="1">
                <a:latin typeface="Comic Sans MS" panose="030F0702030302020204" pitchFamily="66" charset="0"/>
              </a:rPr>
              <a:t>repeat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process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with</a:t>
            </a:r>
            <a:r>
              <a:rPr lang="tr-TR" sz="1600" dirty="0">
                <a:latin typeface="Comic Sans MS" panose="030F0702030302020204" pitchFamily="66" charset="0"/>
              </a:rPr>
              <a:t> an </a:t>
            </a:r>
            <a:r>
              <a:rPr lang="tr-TR" sz="1600" dirty="0" err="1">
                <a:latin typeface="Comic Sans MS" panose="030F0702030302020204" pitchFamily="66" charset="0"/>
              </a:rPr>
              <a:t>undiscovered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9589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Connected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Components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0" y="134076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maximal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subgraph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path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nodes</a:t>
            </a:r>
            <a:r>
              <a:rPr lang="tr-TR" dirty="0">
                <a:latin typeface="Comic Sans MS" panose="030F0702030302020204" pitchFamily="66" charset="0"/>
              </a:rPr>
              <a:t> of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graph</a:t>
            </a:r>
            <a:r>
              <a:rPr lang="tr-TR" dirty="0">
                <a:latin typeface="Comic Sans MS" panose="030F0702030302020204" pitchFamily="66" charset="0"/>
              </a:rPr>
              <a:t> can be </a:t>
            </a:r>
            <a:r>
              <a:rPr lang="tr-TR" dirty="0" err="1">
                <a:latin typeface="Comic Sans MS" panose="030F0702030302020204" pitchFamily="66" charset="0"/>
              </a:rPr>
              <a:t>made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up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seperate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775521" y="357301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2423593" y="2799536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3124034" y="3416385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2619978" y="39330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2207569" y="479715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647729" y="29185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4583833" y="2540269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0218" y="3278972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772106" y="3773448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2855641" y="470828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>
          <a:xfrm>
            <a:off x="4079777" y="458926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Oval 14"/>
          <p:cNvSpPr/>
          <p:nvPr/>
        </p:nvSpPr>
        <p:spPr>
          <a:xfrm>
            <a:off x="3575721" y="529930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6" name="Düz Bağlayıcı 15"/>
          <p:cNvCxnSpPr>
            <a:stCxn id="4" idx="7"/>
            <a:endCxn id="5" idx="3"/>
          </p:cNvCxnSpPr>
          <p:nvPr/>
        </p:nvCxnSpPr>
        <p:spPr>
          <a:xfrm flipV="1">
            <a:off x="1943146" y="3002717"/>
            <a:ext cx="509207" cy="60516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 flipV="1">
            <a:off x="3913545" y="2716192"/>
            <a:ext cx="760968" cy="10921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7" idx="4"/>
          </p:cNvCxnSpPr>
          <p:nvPr/>
        </p:nvCxnSpPr>
        <p:spPr>
          <a:xfrm flipV="1">
            <a:off x="2365374" y="4171099"/>
            <a:ext cx="352797" cy="6401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2591218" y="3020149"/>
            <a:ext cx="581215" cy="4310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 flipV="1">
            <a:off x="1943146" y="3619566"/>
            <a:ext cx="1229287" cy="993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1924419" y="3749497"/>
            <a:ext cx="331548" cy="10825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>
            <a:endCxn id="9" idx="4"/>
          </p:cNvCxnSpPr>
          <p:nvPr/>
        </p:nvCxnSpPr>
        <p:spPr>
          <a:xfrm flipH="1" flipV="1">
            <a:off x="3745921" y="3156599"/>
            <a:ext cx="98192" cy="6168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V="1">
            <a:off x="3938296" y="3482153"/>
            <a:ext cx="896866" cy="4283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>
            <a:stCxn id="11" idx="0"/>
          </p:cNvCxnSpPr>
          <p:nvPr/>
        </p:nvCxnSpPr>
        <p:spPr>
          <a:xfrm flipH="1" flipV="1">
            <a:off x="4720604" y="2734997"/>
            <a:ext cx="157807" cy="54397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38"/>
          <p:cNvCxnSpPr>
            <a:endCxn id="13" idx="5"/>
          </p:cNvCxnSpPr>
          <p:nvPr/>
        </p:nvCxnSpPr>
        <p:spPr>
          <a:xfrm flipH="1" flipV="1">
            <a:off x="3023266" y="4911464"/>
            <a:ext cx="693895" cy="5910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41"/>
          <p:cNvCxnSpPr>
            <a:endCxn id="14" idx="2"/>
          </p:cNvCxnSpPr>
          <p:nvPr/>
        </p:nvCxnSpPr>
        <p:spPr>
          <a:xfrm flipV="1">
            <a:off x="3023266" y="4708283"/>
            <a:ext cx="1056511" cy="1190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3074425" y="3834217"/>
            <a:ext cx="498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>
                <a:latin typeface="Comic Sans MS" panose="030F0702030302020204" pitchFamily="66" charset="0"/>
              </a:rPr>
              <a:t>G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30" name="Metin kutusu 1"/>
          <p:cNvSpPr txBox="1"/>
          <p:nvPr/>
        </p:nvSpPr>
        <p:spPr>
          <a:xfrm>
            <a:off x="5582782" y="2540268"/>
            <a:ext cx="46503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ind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number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connected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components</a:t>
            </a:r>
            <a:r>
              <a:rPr lang="tr-TR" sz="1600" dirty="0">
                <a:latin typeface="Comic Sans MS" panose="030F0702030302020204" pitchFamily="66" charset="0"/>
              </a:rPr>
              <a:t> of a </a:t>
            </a:r>
            <a:r>
              <a:rPr lang="tr-TR" sz="1600" dirty="0" err="1">
                <a:latin typeface="Comic Sans MS" panose="030F0702030302020204" pitchFamily="66" charset="0"/>
              </a:rPr>
              <a:t>given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graph</a:t>
            </a:r>
            <a:r>
              <a:rPr lang="tr-TR" sz="1600" dirty="0">
                <a:latin typeface="Comic Sans MS" panose="030F0702030302020204" pitchFamily="66" charset="0"/>
              </a:rPr>
              <a:t> (</a:t>
            </a:r>
            <a:r>
              <a:rPr lang="tr-TR" sz="1600" dirty="0" err="1">
                <a:latin typeface="Comic Sans MS" panose="030F0702030302020204" pitchFamily="66" charset="0"/>
              </a:rPr>
              <a:t>use</a:t>
            </a:r>
            <a:r>
              <a:rPr lang="tr-TR" sz="1600" dirty="0">
                <a:latin typeface="Comic Sans MS" panose="030F0702030302020204" pitchFamily="66" charset="0"/>
              </a:rPr>
              <a:t> BFS)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; </a:t>
            </a: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have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during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this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search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should</a:t>
            </a:r>
            <a:r>
              <a:rPr lang="tr-TR" sz="1600" dirty="0">
                <a:latin typeface="Comic Sans MS" panose="030F0702030302020204" pitchFamily="66" charset="0"/>
              </a:rPr>
              <a:t> be </a:t>
            </a:r>
            <a:r>
              <a:rPr lang="tr-TR" sz="1600" dirty="0" err="1">
                <a:latin typeface="Comic Sans MS" panose="030F0702030302020204" pitchFamily="66" charset="0"/>
              </a:rPr>
              <a:t>part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same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</a:t>
            </a:r>
            <a:r>
              <a:rPr lang="tr-TR" sz="1600" dirty="0">
                <a:latin typeface="Comic Sans MS" panose="030F0702030302020204" pitchFamily="66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s</a:t>
            </a:r>
            <a:r>
              <a:rPr lang="tr-TR" sz="1600" dirty="0" err="1">
                <a:latin typeface="Comic Sans MS" panose="030F0702030302020204" pitchFamily="66" charset="0"/>
              </a:rPr>
              <a:t>o</a:t>
            </a:r>
            <a:r>
              <a:rPr lang="tr-TR" sz="1600" dirty="0">
                <a:latin typeface="Comic Sans MS" panose="030F0702030302020204" pitchFamily="66" charset="0"/>
              </a:rPr>
              <a:t>, </a:t>
            </a:r>
            <a:r>
              <a:rPr lang="tr-TR" sz="1600" dirty="0" err="1">
                <a:latin typeface="Comic Sans MS" panose="030F0702030302020204" pitchFamily="66" charset="0"/>
              </a:rPr>
              <a:t>repeat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process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with</a:t>
            </a:r>
            <a:r>
              <a:rPr lang="tr-TR" sz="1600" dirty="0">
                <a:latin typeface="Comic Sans MS" panose="030F0702030302020204" pitchFamily="66" charset="0"/>
              </a:rPr>
              <a:t> an </a:t>
            </a:r>
            <a:r>
              <a:rPr lang="tr-TR" sz="1600" dirty="0" err="1">
                <a:latin typeface="Comic Sans MS" panose="030F0702030302020204" pitchFamily="66" charset="0"/>
              </a:rPr>
              <a:t>undiscovered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.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int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num</a:t>
            </a:r>
            <a:r>
              <a:rPr lang="tr-TR" sz="1600" dirty="0">
                <a:latin typeface="Comic Sans MS" panose="030F0702030302020204" pitchFamily="66" charset="0"/>
              </a:rPr>
              <a:t> = 0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(i=1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n)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(v</a:t>
            </a:r>
            <a:r>
              <a:rPr lang="tr-TR" sz="1600" baseline="-250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 has not </a:t>
            </a:r>
            <a:r>
              <a:rPr lang="tr-TR" sz="1600" dirty="0" err="1">
                <a:latin typeface="Comic Sans MS" panose="030F0702030302020204" pitchFamily="66" charset="0"/>
              </a:rPr>
              <a:t>been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  </a:t>
            </a:r>
            <a:r>
              <a:rPr lang="tr-TR" sz="1600" dirty="0" err="1">
                <a:latin typeface="Comic Sans MS" panose="030F0702030302020204" pitchFamily="66" charset="0"/>
              </a:rPr>
              <a:t>num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num</a:t>
            </a:r>
            <a:r>
              <a:rPr lang="tr-TR" sz="1600" dirty="0">
                <a:latin typeface="Comic Sans MS" panose="030F0702030302020204" pitchFamily="66" charset="0"/>
              </a:rPr>
              <a:t> + 1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  BFS(G, v</a:t>
            </a:r>
            <a:r>
              <a:rPr lang="tr-TR" sz="1600" baseline="-25000" dirty="0">
                <a:latin typeface="Comic Sans MS" panose="030F0702030302020204" pitchFamily="66" charset="0"/>
              </a:rPr>
              <a:t>i</a:t>
            </a:r>
            <a:r>
              <a:rPr lang="tr-TR" sz="16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return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num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895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Connected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Components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81200" y="134076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maximal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subgraph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path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nodes</a:t>
            </a:r>
            <a:r>
              <a:rPr lang="tr-TR" dirty="0">
                <a:latin typeface="Comic Sans MS" panose="030F0702030302020204" pitchFamily="66" charset="0"/>
              </a:rPr>
              <a:t> of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graph</a:t>
            </a:r>
            <a:r>
              <a:rPr lang="tr-TR" dirty="0">
                <a:latin typeface="Comic Sans MS" panose="030F0702030302020204" pitchFamily="66" charset="0"/>
              </a:rPr>
              <a:t> can be </a:t>
            </a:r>
            <a:r>
              <a:rPr lang="tr-TR" dirty="0" err="1">
                <a:latin typeface="Comic Sans MS" panose="030F0702030302020204" pitchFamily="66" charset="0"/>
              </a:rPr>
              <a:t>made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up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seperate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connected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775521" y="357301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2423593" y="2799536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3124034" y="3416385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2619978" y="39330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2207569" y="479715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647729" y="2918557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4583833" y="2540269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0218" y="3278972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772106" y="3773448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>
          <a:xfrm>
            <a:off x="2855641" y="4708283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>
          <a:xfrm>
            <a:off x="4079777" y="458926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Oval 14"/>
          <p:cNvSpPr/>
          <p:nvPr/>
        </p:nvSpPr>
        <p:spPr>
          <a:xfrm>
            <a:off x="3575721" y="5299301"/>
            <a:ext cx="196385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6" name="Düz Bağlayıcı 15"/>
          <p:cNvCxnSpPr>
            <a:stCxn id="4" idx="7"/>
            <a:endCxn id="5" idx="3"/>
          </p:cNvCxnSpPr>
          <p:nvPr/>
        </p:nvCxnSpPr>
        <p:spPr>
          <a:xfrm flipV="1">
            <a:off x="1943146" y="3002717"/>
            <a:ext cx="509207" cy="60516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 flipV="1">
            <a:off x="3913545" y="2716192"/>
            <a:ext cx="760968" cy="10921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7" idx="4"/>
          </p:cNvCxnSpPr>
          <p:nvPr/>
        </p:nvCxnSpPr>
        <p:spPr>
          <a:xfrm flipV="1">
            <a:off x="2365374" y="4171099"/>
            <a:ext cx="352797" cy="6401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2591218" y="3020149"/>
            <a:ext cx="581215" cy="4310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 flipV="1">
            <a:off x="1943146" y="3619566"/>
            <a:ext cx="1229287" cy="993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1924419" y="3749497"/>
            <a:ext cx="331548" cy="108251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>
            <a:endCxn id="9" idx="4"/>
          </p:cNvCxnSpPr>
          <p:nvPr/>
        </p:nvCxnSpPr>
        <p:spPr>
          <a:xfrm flipH="1" flipV="1">
            <a:off x="3745921" y="3156599"/>
            <a:ext cx="98192" cy="6168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V="1">
            <a:off x="3938296" y="3482153"/>
            <a:ext cx="896866" cy="4283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>
            <a:stCxn id="11" idx="0"/>
          </p:cNvCxnSpPr>
          <p:nvPr/>
        </p:nvCxnSpPr>
        <p:spPr>
          <a:xfrm flipH="1" flipV="1">
            <a:off x="4720604" y="2734997"/>
            <a:ext cx="157807" cy="54397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38"/>
          <p:cNvCxnSpPr>
            <a:endCxn id="13" idx="5"/>
          </p:cNvCxnSpPr>
          <p:nvPr/>
        </p:nvCxnSpPr>
        <p:spPr>
          <a:xfrm flipH="1" flipV="1">
            <a:off x="3023266" y="4911464"/>
            <a:ext cx="693895" cy="5910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41"/>
          <p:cNvCxnSpPr>
            <a:endCxn id="14" idx="2"/>
          </p:cNvCxnSpPr>
          <p:nvPr/>
        </p:nvCxnSpPr>
        <p:spPr>
          <a:xfrm flipV="1">
            <a:off x="3023266" y="4708283"/>
            <a:ext cx="1056511" cy="1190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3074425" y="3834217"/>
            <a:ext cx="498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>
                <a:latin typeface="Comic Sans MS" panose="030F0702030302020204" pitchFamily="66" charset="0"/>
              </a:rPr>
              <a:t>G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30" name="Metin kutusu 29"/>
          <p:cNvSpPr txBox="1"/>
          <p:nvPr/>
        </p:nvSpPr>
        <p:spPr>
          <a:xfrm>
            <a:off x="5373344" y="2918556"/>
            <a:ext cx="50863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would</a:t>
            </a:r>
            <a:r>
              <a:rPr lang="tr-TR" sz="1600" dirty="0">
                <a:latin typeface="Comic Sans MS" panose="030F0702030302020204" pitchFamily="66" charset="0"/>
              </a:rPr>
              <a:t> be </a:t>
            </a:r>
            <a:r>
              <a:rPr lang="tr-TR" sz="1600" dirty="0" err="1">
                <a:latin typeface="Comic Sans MS" panose="030F0702030302020204" pitchFamily="66" charset="0"/>
              </a:rPr>
              <a:t>useful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clasify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which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</a:t>
            </a:r>
            <a:r>
              <a:rPr lang="tr-TR" sz="1600" dirty="0">
                <a:latin typeface="Comic Sans MS" panose="030F0702030302020204" pitchFamily="66" charset="0"/>
              </a:rPr>
              <a:t> it </a:t>
            </a:r>
            <a:r>
              <a:rPr lang="tr-TR" sz="1600" dirty="0" err="1">
                <a:latin typeface="Comic Sans MS" panose="030F0702030302020204" pitchFamily="66" charset="0"/>
              </a:rPr>
              <a:t>belongs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run</a:t>
            </a:r>
            <a:r>
              <a:rPr lang="tr-TR" sz="1600" dirty="0">
                <a:latin typeface="Comic Sans MS" panose="030F0702030302020204" pitchFamily="66" charset="0"/>
              </a:rPr>
              <a:t> BFS on G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v,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mark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as </a:t>
            </a:r>
            <a:r>
              <a:rPr lang="tr-TR" sz="1600" dirty="0" err="1">
                <a:latin typeface="Comic Sans MS" panose="030F0702030302020204" pitchFamily="66" charset="0"/>
              </a:rPr>
              <a:t>being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owned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iterate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through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all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vertices</a:t>
            </a:r>
            <a:r>
              <a:rPr lang="tr-TR" sz="1600" dirty="0">
                <a:latin typeface="Comic Sans MS" panose="030F0702030302020204" pitchFamily="66" charset="0"/>
              </a:rPr>
              <a:t>,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will</a:t>
            </a:r>
            <a:r>
              <a:rPr lang="tr-TR" sz="1600" dirty="0">
                <a:latin typeface="Comic Sans MS" panose="030F0702030302020204" pitchFamily="66" charset="0"/>
              </a:rPr>
              <a:t> be </a:t>
            </a:r>
            <a:r>
              <a:rPr lang="tr-TR" sz="1600" dirty="0" err="1">
                <a:latin typeface="Comic Sans MS" panose="030F0702030302020204" pitchFamily="66" charset="0"/>
              </a:rPr>
              <a:t>marked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owner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that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represents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different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component</a:t>
            </a: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8022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013148" y="140051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fundemantal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problems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traverse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systematic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make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sure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visited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twice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don’t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miss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anything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9" y="3637106"/>
            <a:ext cx="3110439" cy="3110439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5700960" y="3646295"/>
            <a:ext cx="45284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denotes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junction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denotes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hallway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traversal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algorithm</a:t>
            </a:r>
            <a:r>
              <a:rPr lang="tr-TR" sz="1600" dirty="0">
                <a:latin typeface="Comic Sans MS" panose="030F0702030302020204" pitchFamily="66" charset="0"/>
              </a:rPr>
              <a:t> can be </a:t>
            </a:r>
            <a:r>
              <a:rPr lang="tr-TR" sz="1600" dirty="0" err="1">
                <a:latin typeface="Comic Sans MS" panose="030F0702030302020204" pitchFamily="66" charset="0"/>
              </a:rPr>
              <a:t>sufficient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get</a:t>
            </a:r>
            <a:r>
              <a:rPr lang="tr-TR" sz="1600" dirty="0">
                <a:latin typeface="Comic Sans MS" panose="030F0702030302020204" pitchFamily="66" charset="0"/>
              </a:rPr>
              <a:t> us </a:t>
            </a:r>
            <a:r>
              <a:rPr lang="tr-TR" sz="1600" dirty="0" err="1">
                <a:latin typeface="Comic Sans MS" panose="030F0702030302020204" pitchFamily="66" charset="0"/>
              </a:rPr>
              <a:t>out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any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maze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efficieny</a:t>
            </a:r>
            <a:r>
              <a:rPr lang="tr-TR" sz="1600" dirty="0">
                <a:latin typeface="Comic Sans MS" panose="030F0702030302020204" pitchFamily="66" charset="0"/>
              </a:rPr>
              <a:t>, </a:t>
            </a:r>
            <a:r>
              <a:rPr lang="tr-TR" sz="1600" dirty="0" err="1">
                <a:latin typeface="Comic Sans MS" panose="030F0702030302020204" pitchFamily="66" charset="0"/>
              </a:rPr>
              <a:t>make</a:t>
            </a:r>
            <a:r>
              <a:rPr lang="tr-TR" sz="1600" dirty="0">
                <a:latin typeface="Comic Sans MS" panose="030F0702030302020204" pitchFamily="66" charset="0"/>
              </a:rPr>
              <a:t> sure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don’t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get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stuck</a:t>
            </a:r>
            <a:r>
              <a:rPr lang="tr-TR" sz="1600" dirty="0">
                <a:latin typeface="Comic Sans MS" panose="030F0702030302020204" pitchFamily="66" charset="0"/>
              </a:rPr>
              <a:t> (</a:t>
            </a:r>
            <a:r>
              <a:rPr lang="tr-TR" sz="1600" dirty="0" err="1">
                <a:latin typeface="Comic Sans MS" panose="030F0702030302020204" pitchFamily="66" charset="0"/>
              </a:rPr>
              <a:t>visiting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same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place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over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and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over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again</a:t>
            </a:r>
            <a:r>
              <a:rPr lang="tr-TR" sz="1600" dirty="0">
                <a:latin typeface="Comic Sans MS" panose="030F0702030302020204" pitchFamily="66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correctness</a:t>
            </a:r>
            <a:r>
              <a:rPr lang="tr-TR" sz="1600" dirty="0">
                <a:latin typeface="Comic Sans MS" panose="030F0702030302020204" pitchFamily="66" charset="0"/>
              </a:rPr>
              <a:t>,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do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traversal</a:t>
            </a:r>
            <a:r>
              <a:rPr lang="tr-TR" sz="1600" dirty="0">
                <a:latin typeface="Comic Sans MS" panose="030F0702030302020204" pitchFamily="66" charset="0"/>
              </a:rPr>
              <a:t> in a </a:t>
            </a:r>
            <a:r>
              <a:rPr lang="tr-TR" sz="1600" dirty="0" err="1">
                <a:latin typeface="Comic Sans MS" panose="030F0702030302020204" pitchFamily="66" charset="0"/>
              </a:rPr>
              <a:t>way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that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get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out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maze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3230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key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idea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4323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Graph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Traversal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34937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key</a:t>
            </a:r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idea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mark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when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first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visit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eep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track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what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haven’t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yet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completely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explored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700960" y="3646296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273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5056</Words>
  <Application>Microsoft Office PowerPoint</Application>
  <PresentationFormat>Geniş ekran</PresentationFormat>
  <Paragraphs>1363</Paragraphs>
  <Slides>66</Slides>
  <Notes>66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66</vt:i4>
      </vt:variant>
    </vt:vector>
  </HeadingPairs>
  <TitlesOfParts>
    <vt:vector size="73" baseType="lpstr">
      <vt:lpstr>ＭＳ Ｐゴシック</vt:lpstr>
      <vt:lpstr>Arial</vt:lpstr>
      <vt:lpstr>Calibri</vt:lpstr>
      <vt:lpstr>Calibri Light</vt:lpstr>
      <vt:lpstr>Cambria Math</vt:lpstr>
      <vt:lpstr>Comic Sans MS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Murat</dc:creator>
  <cp:lastModifiedBy>Murat</cp:lastModifiedBy>
  <cp:revision>1</cp:revision>
  <dcterms:created xsi:type="dcterms:W3CDTF">2018-09-10T06:40:05Z</dcterms:created>
  <dcterms:modified xsi:type="dcterms:W3CDTF">2018-09-10T06:41:31Z</dcterms:modified>
</cp:coreProperties>
</file>