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Hazırlık ve </a:t>
            </a:r>
            <a:r>
              <a:rPr lang="tr-TR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Terapötik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Faktörler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4000" b="1" u="sng" dirty="0"/>
              <a:t>Grup-Öncesi Aşama</a:t>
            </a:r>
          </a:p>
          <a:p>
            <a:pPr algn="ctr">
              <a:spcBef>
                <a:spcPct val="50000"/>
              </a:spcBef>
            </a:pPr>
            <a:r>
              <a:rPr lang="tr-TR" altLang="tr-TR" sz="3200" b="1" u="sng" dirty="0" smtClean="0"/>
              <a:t>Görevler</a:t>
            </a:r>
          </a:p>
          <a:p>
            <a:pPr>
              <a:buFontTx/>
              <a:buAutoNum type="arabicPeriod"/>
            </a:pPr>
            <a:r>
              <a:rPr lang="tr-TR" altLang="tr-TR" sz="3200" b="1" dirty="0"/>
              <a:t>Olası grup üyelerinin ortak gereksinimlerinin belirlenmesi</a:t>
            </a:r>
          </a:p>
          <a:p>
            <a:pPr>
              <a:buFontTx/>
              <a:buAutoNum type="arabicPeriod"/>
            </a:pPr>
            <a:endParaRPr lang="tr-TR" altLang="tr-TR" sz="3200" b="1" dirty="0"/>
          </a:p>
          <a:p>
            <a:pPr>
              <a:buFontTx/>
              <a:buAutoNum type="arabicPeriod"/>
            </a:pPr>
            <a:r>
              <a:rPr lang="tr-TR" altLang="tr-TR" sz="3200" b="1" dirty="0"/>
              <a:t>Üyelere ulaşılması için plan hazırlanması ve uygulanması</a:t>
            </a:r>
          </a:p>
          <a:p>
            <a:pPr>
              <a:buFontTx/>
              <a:buAutoNum type="arabicPeriod"/>
            </a:pPr>
            <a:endParaRPr lang="tr-TR" altLang="tr-TR" sz="3200" b="1" dirty="0"/>
          </a:p>
          <a:p>
            <a:pPr>
              <a:buFontTx/>
              <a:buAutoNum type="arabicPeriod"/>
            </a:pPr>
            <a:r>
              <a:rPr lang="tr-TR" altLang="tr-TR" sz="3200" b="1" dirty="0"/>
              <a:t>Gerekli ise, grubun onaylanması ve desteklenmesi için kurum desteğinin alınması</a:t>
            </a:r>
          </a:p>
          <a:p>
            <a:pPr>
              <a:buFontTx/>
              <a:buAutoNum type="arabicPeriod"/>
            </a:pPr>
            <a:endParaRPr lang="tr-TR" altLang="tr-TR" sz="3200" b="1" dirty="0"/>
          </a:p>
          <a:p>
            <a:pPr>
              <a:buFontTx/>
              <a:buAutoNum type="arabicPeriod"/>
            </a:pPr>
            <a:r>
              <a:rPr lang="tr-TR" altLang="tr-TR" sz="3200" b="1" dirty="0"/>
              <a:t>Gerekli ise, gruplara yönelik kurumsal direncin belirlenmesi</a:t>
            </a:r>
          </a:p>
          <a:p>
            <a:pPr>
              <a:spcBef>
                <a:spcPct val="50000"/>
              </a:spcBef>
            </a:pPr>
            <a:endParaRPr lang="tr-TR" altLang="tr-TR" sz="3200" b="1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 fontScale="77500" lnSpcReduction="20000"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800" b="1" u="sng" dirty="0"/>
              <a:t>Grup-Öncesi Aşama</a:t>
            </a:r>
          </a:p>
          <a:p>
            <a:pPr algn="ctr">
              <a:spcBef>
                <a:spcPct val="50000"/>
              </a:spcBef>
            </a:pPr>
            <a:r>
              <a:rPr lang="tr-TR" altLang="tr-TR" sz="2000" b="1" u="sng" dirty="0"/>
              <a:t>Görevler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endParaRPr lang="tr-TR" sz="2800" b="1" dirty="0" smtClean="0"/>
          </a:p>
          <a:p>
            <a:r>
              <a:rPr lang="tr-TR" altLang="tr-TR" sz="2800" b="1" dirty="0"/>
              <a:t>Grup için üyelerinin izlenmesi ve hazırlanması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6. Gerekli ise, üyelerin katılımı için izin alınması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7. Grup kompozisyonunda dengenin  sağlanması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8. Uygun grup türü, yapısı ve büyüklüğünün seçilmesi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9. Üyelerin konforunu ve bağlılığını geliştirecek bir toplantı yeri ve zamanın ayarlanması</a:t>
            </a: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800" b="1" u="sng" dirty="0"/>
              <a:t>Grup-Öncesi Aşama</a:t>
            </a:r>
          </a:p>
          <a:p>
            <a:pPr algn="ctr">
              <a:spcBef>
                <a:spcPct val="50000"/>
              </a:spcBef>
            </a:pPr>
            <a:r>
              <a:rPr lang="tr-TR" altLang="tr-TR" sz="2000" b="1" u="sng" dirty="0"/>
              <a:t>Görevler</a:t>
            </a:r>
          </a:p>
          <a:p>
            <a:pPr>
              <a:lnSpc>
                <a:spcPct val="90000"/>
              </a:lnSpc>
              <a:defRPr/>
            </a:pPr>
            <a:endParaRPr lang="tr-TR" sz="2800" b="1" dirty="0"/>
          </a:p>
          <a:p>
            <a:r>
              <a:rPr lang="tr-TR" altLang="tr-TR" sz="2800" b="1" dirty="0"/>
              <a:t>10. Üyelerin gereksinimlerini yansıtan açık ve anlaşılır bir biçimde, sözlü ya da yazılı bir grup amacı oluşturması ve ortaya koyulması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11. Grubun amaçları doğrultusunda uzmanın rolünün ne olacağını açık ve anlaşılır bir biçimde belirlenmesi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12. Grubun başlangıcında üyelerin duyguları ve tepkilerine başlangıç düzeyde empati kurulması</a:t>
            </a: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 fontScale="85000" lnSpcReduction="20000"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3600" b="1" u="sng" dirty="0"/>
              <a:t>Grup-Öncesi Aşama</a:t>
            </a:r>
          </a:p>
          <a:p>
            <a:pPr algn="ctr">
              <a:spcBef>
                <a:spcPct val="50000"/>
              </a:spcBef>
            </a:pPr>
            <a:r>
              <a:rPr lang="tr-TR" altLang="tr-TR" sz="2800" b="1" u="sng" dirty="0" smtClean="0"/>
              <a:t>Gereksinim Duyulan Bilgi</a:t>
            </a:r>
            <a:endParaRPr lang="tr-TR" altLang="tr-TR" sz="2800" b="1" u="sng" dirty="0"/>
          </a:p>
          <a:p>
            <a:pPr>
              <a:buFontTx/>
              <a:buAutoNum type="arabicPeriod"/>
            </a:pPr>
            <a:r>
              <a:rPr lang="tr-TR" altLang="tr-TR" sz="2800" b="1" dirty="0"/>
              <a:t>Kurumun misyonu ve işlevi ve bunun grup çalışması yoluyla verilecek olan hizmetin doğasını nasıl etkileyeceği</a:t>
            </a:r>
          </a:p>
          <a:p>
            <a:pPr>
              <a:buFontTx/>
              <a:buAutoNum type="arabicPeriod"/>
            </a:pPr>
            <a:endParaRPr lang="tr-TR" altLang="tr-TR" sz="2800" b="1" dirty="0"/>
          </a:p>
          <a:p>
            <a:r>
              <a:rPr lang="tr-TR" altLang="tr-TR" sz="2800" b="1" dirty="0"/>
              <a:t>2. Grup çalışması yoluyla hizmet vermeye etki edebilecek toplumsal ve kurumsal engeller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3. Grup kompozisyonu ile ilgili sorunlar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4. Bireyin yaşam döngüsü ve olası grup üyelerinin gereksinimleri arasındaki ilişki</a:t>
            </a: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z="2800" b="1" dirty="0" smtClean="0"/>
              <a:t>5.Kültürel </a:t>
            </a:r>
            <a:r>
              <a:rPr lang="tr-TR" altLang="tr-TR" sz="2800" b="1" dirty="0"/>
              <a:t>faktörler ve bunun olası grup üyelerinin yaşamlarına, gruba katılma becerisine ve başkalarıyla ilişkisine etkisi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6. Grup türleri ve bunların üyelerin gereksinimleriyle ilişkisi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7. Grup çalışmasına gereksinim duyabilecek belli özelliklere sahip bireyler ve toplumsal sorunlar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547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sz="2800" b="1" u="sng" dirty="0" err="1"/>
              <a:t>Terapötik</a:t>
            </a:r>
            <a:r>
              <a:rPr lang="tr-TR" sz="2800" b="1" u="sng" dirty="0"/>
              <a:t> </a:t>
            </a:r>
            <a:r>
              <a:rPr lang="tr-TR" sz="2800" b="1" u="sng" dirty="0" smtClean="0"/>
              <a:t>Faktörler</a:t>
            </a:r>
          </a:p>
          <a:p>
            <a:pPr marL="609600" indent="-609600" algn="ctr">
              <a:buNone/>
              <a:defRPr/>
            </a:pPr>
            <a:r>
              <a:rPr lang="tr-TR" dirty="0"/>
              <a:t>Umut Aşılama </a:t>
            </a:r>
          </a:p>
          <a:p>
            <a:pPr marL="609600" indent="-609600" algn="ctr">
              <a:buNone/>
              <a:defRPr/>
            </a:pPr>
            <a:r>
              <a:rPr lang="tr-TR" dirty="0"/>
              <a:t>Evrensellik </a:t>
            </a:r>
          </a:p>
          <a:p>
            <a:pPr marL="609600" indent="-609600" algn="ctr">
              <a:buNone/>
              <a:defRPr/>
            </a:pPr>
            <a:r>
              <a:rPr lang="tr-TR" dirty="0"/>
              <a:t>Bilgi Aktarma </a:t>
            </a:r>
          </a:p>
          <a:p>
            <a:pPr marL="609600" indent="-609600" algn="ctr">
              <a:buNone/>
              <a:defRPr/>
            </a:pPr>
            <a:r>
              <a:rPr lang="tr-TR" dirty="0"/>
              <a:t>Özgecilik </a:t>
            </a:r>
          </a:p>
          <a:p>
            <a:pPr marL="609600" indent="-609600" algn="ctr">
              <a:buNone/>
              <a:defRPr/>
            </a:pPr>
            <a:r>
              <a:rPr lang="tr-TR" dirty="0"/>
              <a:t>Aile Deneyiminin Düzeltici Bir Şekilde Yeniden Özetlenmesi </a:t>
            </a:r>
          </a:p>
          <a:p>
            <a:pPr marL="609600" indent="-609600" algn="ctr">
              <a:buNone/>
              <a:defRPr/>
            </a:pPr>
            <a:r>
              <a:rPr lang="tr-TR" dirty="0"/>
              <a:t>Sosyalleşme Tekniklerinin Gelişimi </a:t>
            </a:r>
          </a:p>
          <a:p>
            <a:pPr marL="609600" indent="-609600" algn="ctr">
              <a:buNone/>
              <a:defRPr/>
            </a:pPr>
            <a:r>
              <a:rPr lang="tr-TR" dirty="0"/>
              <a:t>Taklit Davranışlar </a:t>
            </a:r>
          </a:p>
          <a:p>
            <a:pPr marL="609600" indent="-609600" algn="ctr">
              <a:buNone/>
              <a:defRPr/>
            </a:pPr>
            <a:r>
              <a:rPr lang="tr-TR" dirty="0"/>
              <a:t>Kişilerarası Öğrenme </a:t>
            </a:r>
          </a:p>
          <a:p>
            <a:pPr marL="609600" indent="-609600" algn="ctr">
              <a:buNone/>
              <a:defRPr/>
            </a:pPr>
            <a:r>
              <a:rPr lang="tr-TR" dirty="0"/>
              <a:t>Grup Tutarlılığı </a:t>
            </a:r>
          </a:p>
          <a:p>
            <a:pPr marL="609600" indent="-609600" algn="ctr">
              <a:buNone/>
              <a:defRPr/>
            </a:pPr>
            <a:r>
              <a:rPr lang="tr-TR" dirty="0" err="1"/>
              <a:t>Katarsis</a:t>
            </a:r>
            <a:endParaRPr lang="tr-TR" dirty="0"/>
          </a:p>
          <a:p>
            <a:pPr algn="ctr"/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398792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</TotalTime>
  <Words>279</Words>
  <Application>Microsoft Office PowerPoint</Application>
  <PresentationFormat>Ekran Gösterisi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17</cp:revision>
  <dcterms:created xsi:type="dcterms:W3CDTF">2017-04-26T08:36:58Z</dcterms:created>
  <dcterms:modified xsi:type="dcterms:W3CDTF">2017-12-11T07:57:33Z</dcterms:modified>
</cp:coreProperties>
</file>