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9" r:id="rId12"/>
    <p:sldId id="270" r:id="rId13"/>
    <p:sldId id="271" r:id="rId14"/>
    <p:sldId id="272" r:id="rId15"/>
    <p:sldId id="266" r:id="rId16"/>
    <p:sldId id="267" r:id="rId17"/>
    <p:sldId id="268" r:id="rId18"/>
    <p:sldId id="273"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3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5543519D-2937-4D48-9784-98BF82FA23A9}" type="datetimeFigureOut">
              <a:rPr lang="tr-TR" smtClean="0"/>
              <a:t>20.2.2015</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62089352-019F-4541-839D-9D1311D49410}"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543519D-2937-4D48-9784-98BF82FA23A9}" type="datetimeFigureOut">
              <a:rPr lang="tr-TR" smtClean="0"/>
              <a:t>20.2.2015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089352-019F-4541-839D-9D1311D4941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543519D-2937-4D48-9784-98BF82FA23A9}" type="datetimeFigureOut">
              <a:rPr lang="tr-TR" smtClean="0"/>
              <a:t>20.2.2015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089352-019F-4541-839D-9D1311D4941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543519D-2937-4D48-9784-98BF82FA23A9}" type="datetimeFigureOut">
              <a:rPr lang="tr-TR" smtClean="0"/>
              <a:t>20.2.2015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089352-019F-4541-839D-9D1311D4941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5543519D-2937-4D48-9784-98BF82FA23A9}" type="datetimeFigureOut">
              <a:rPr lang="tr-TR" smtClean="0"/>
              <a:t>20.2.2015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2089352-019F-4541-839D-9D1311D49410}"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543519D-2937-4D48-9784-98BF82FA23A9}" type="datetimeFigureOut">
              <a:rPr lang="tr-TR" smtClean="0"/>
              <a:t>20.2.2015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2089352-019F-4541-839D-9D1311D4941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5543519D-2937-4D48-9784-98BF82FA23A9}" type="datetimeFigureOut">
              <a:rPr lang="tr-TR" smtClean="0"/>
              <a:t>20.2.2015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2089352-019F-4541-839D-9D1311D4941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5543519D-2937-4D48-9784-98BF82FA23A9}" type="datetimeFigureOut">
              <a:rPr lang="tr-TR" smtClean="0"/>
              <a:t>20.2.2015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2089352-019F-4541-839D-9D1311D4941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43519D-2937-4D48-9784-98BF82FA23A9}" type="datetimeFigureOut">
              <a:rPr lang="tr-TR" smtClean="0"/>
              <a:t>20.2.2015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2089352-019F-4541-839D-9D1311D4941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543519D-2937-4D48-9784-98BF82FA23A9}" type="datetimeFigureOut">
              <a:rPr lang="tr-TR" smtClean="0"/>
              <a:t>20.2.2015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2089352-019F-4541-839D-9D1311D4941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5543519D-2937-4D48-9784-98BF82FA23A9}" type="datetimeFigureOut">
              <a:rPr lang="tr-TR" smtClean="0"/>
              <a:t>20.2.2015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62089352-019F-4541-839D-9D1311D49410}"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543519D-2937-4D48-9784-98BF82FA23A9}" type="datetimeFigureOut">
              <a:rPr lang="tr-TR" smtClean="0"/>
              <a:t>20.2.2015</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2089352-019F-4541-839D-9D1311D49410}"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Kriz Yönetimi</a:t>
            </a:r>
            <a:endParaRPr lang="tr-TR" dirty="0"/>
          </a:p>
        </p:txBody>
      </p:sp>
      <p:sp>
        <p:nvSpPr>
          <p:cNvPr id="3" name="Alt Başlık 2"/>
          <p:cNvSpPr>
            <a:spLocks noGrp="1"/>
          </p:cNvSpPr>
          <p:nvPr>
            <p:ph type="subTitle" idx="1"/>
          </p:nvPr>
        </p:nvSpPr>
        <p:spPr/>
        <p:txBody>
          <a:bodyPr/>
          <a:lstStyle/>
          <a:p>
            <a:r>
              <a:rPr lang="tr-TR" dirty="0" smtClean="0"/>
              <a:t>Doç. Dr. Aslı Yağmurlu</a:t>
            </a:r>
            <a:endParaRPr lang="tr-TR" dirty="0"/>
          </a:p>
        </p:txBody>
      </p:sp>
    </p:spTree>
    <p:extLst>
      <p:ext uri="{BB962C8B-B14F-4D97-AF65-F5344CB8AC3E}">
        <p14:creationId xmlns:p14="http://schemas.microsoft.com/office/powerpoint/2010/main" val="43211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Krizde Halkla İlişkiler</a:t>
            </a:r>
            <a:endParaRPr lang="tr-TR" dirty="0"/>
          </a:p>
        </p:txBody>
      </p:sp>
      <p:sp>
        <p:nvSpPr>
          <p:cNvPr id="3" name="İçerik Yer Tutucusu 2"/>
          <p:cNvSpPr>
            <a:spLocks noGrp="1"/>
          </p:cNvSpPr>
          <p:nvPr>
            <p:ph idx="1"/>
          </p:nvPr>
        </p:nvSpPr>
        <p:spPr/>
        <p:txBody>
          <a:bodyPr>
            <a:normAutofit/>
          </a:bodyPr>
          <a:lstStyle/>
          <a:p>
            <a:r>
              <a:rPr lang="tr-TR" dirty="0" smtClean="0"/>
              <a:t>Karşılıklı yoğun iletişim</a:t>
            </a:r>
          </a:p>
          <a:p>
            <a:r>
              <a:rPr lang="tr-TR" dirty="0" smtClean="0"/>
              <a:t>Öğrenen anlayış</a:t>
            </a:r>
          </a:p>
          <a:p>
            <a:r>
              <a:rPr lang="tr-TR" dirty="0" smtClean="0"/>
              <a:t>Taktiksel iletişim</a:t>
            </a:r>
          </a:p>
          <a:p>
            <a:r>
              <a:rPr lang="tr-TR" dirty="0" smtClean="0"/>
              <a:t>Anlık plan</a:t>
            </a:r>
          </a:p>
          <a:p>
            <a:r>
              <a:rPr lang="tr-TR" dirty="0" smtClean="0"/>
              <a:t>Güven, yararlılık, ilişki içeren mesaj</a:t>
            </a:r>
          </a:p>
          <a:p>
            <a:r>
              <a:rPr lang="tr-TR" dirty="0" smtClean="0"/>
              <a:t>Dinamik örgütsel yapı</a:t>
            </a:r>
          </a:p>
          <a:p>
            <a:r>
              <a:rPr lang="tr-TR" dirty="0" smtClean="0"/>
              <a:t>Kamu odaklılık</a:t>
            </a:r>
          </a:p>
          <a:p>
            <a:r>
              <a:rPr lang="tr-TR" dirty="0" smtClean="0"/>
              <a:t>Doğru bilgi vermek</a:t>
            </a:r>
          </a:p>
          <a:p>
            <a:r>
              <a:rPr lang="tr-TR" dirty="0" smtClean="0"/>
              <a:t>Yalan söylememek</a:t>
            </a:r>
          </a:p>
          <a:p>
            <a:endParaRPr lang="tr-TR" dirty="0"/>
          </a:p>
        </p:txBody>
      </p:sp>
    </p:spTree>
    <p:extLst>
      <p:ext uri="{BB962C8B-B14F-4D97-AF65-F5344CB8AC3E}">
        <p14:creationId xmlns:p14="http://schemas.microsoft.com/office/powerpoint/2010/main" val="1907679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Kriz durumunda davranış şekilleri</a:t>
            </a:r>
            <a:endParaRPr lang="tr-TR" dirty="0"/>
          </a:p>
        </p:txBody>
      </p:sp>
      <p:sp>
        <p:nvSpPr>
          <p:cNvPr id="3" name="İçerik Yer Tutucusu 2"/>
          <p:cNvSpPr>
            <a:spLocks noGrp="1"/>
          </p:cNvSpPr>
          <p:nvPr>
            <p:ph idx="1"/>
          </p:nvPr>
        </p:nvSpPr>
        <p:spPr/>
        <p:txBody>
          <a:bodyPr/>
          <a:lstStyle/>
          <a:p>
            <a:r>
              <a:rPr lang="tr-TR" dirty="0" smtClean="0"/>
              <a:t>Konuyu saptırmak</a:t>
            </a:r>
          </a:p>
          <a:p>
            <a:r>
              <a:rPr lang="tr-TR" dirty="0" smtClean="0"/>
              <a:t>Olayı reddetmek</a:t>
            </a:r>
          </a:p>
          <a:p>
            <a:r>
              <a:rPr lang="tr-TR" dirty="0" smtClean="0"/>
              <a:t>Olayı kabul etmek sorumluluk almak</a:t>
            </a:r>
          </a:p>
          <a:p>
            <a:endParaRPr lang="tr-TR" dirty="0"/>
          </a:p>
        </p:txBody>
      </p:sp>
    </p:spTree>
    <p:extLst>
      <p:ext uri="{BB962C8B-B14F-4D97-AF65-F5344CB8AC3E}">
        <p14:creationId xmlns:p14="http://schemas.microsoft.com/office/powerpoint/2010/main" val="2430882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Kabul etmek</a:t>
            </a:r>
            <a:endParaRPr lang="tr-TR" dirty="0"/>
          </a:p>
        </p:txBody>
      </p:sp>
      <p:sp>
        <p:nvSpPr>
          <p:cNvPr id="3" name="İçerik Yer Tutucusu 2"/>
          <p:cNvSpPr>
            <a:spLocks noGrp="1"/>
          </p:cNvSpPr>
          <p:nvPr>
            <p:ph idx="1"/>
          </p:nvPr>
        </p:nvSpPr>
        <p:spPr>
          <a:xfrm>
            <a:off x="457200" y="1600200"/>
            <a:ext cx="8229600" cy="4709120"/>
          </a:xfrm>
        </p:spPr>
        <p:txBody>
          <a:bodyPr>
            <a:normAutofit fontScale="70000" lnSpcReduction="20000"/>
          </a:bodyPr>
          <a:lstStyle/>
          <a:p>
            <a:r>
              <a:rPr lang="tr-TR" dirty="0"/>
              <a:t>Kriz döneminde şirketlerin uygulayabileceği üç farklı strateji var. Bunlardan ilki sorunu en hızlı şekilde kabullenmek. Fransız uzman </a:t>
            </a:r>
            <a:r>
              <a:rPr lang="tr-TR" dirty="0" err="1"/>
              <a:t>Didier</a:t>
            </a:r>
            <a:r>
              <a:rPr lang="tr-TR" dirty="0"/>
              <a:t> </a:t>
            </a:r>
            <a:r>
              <a:rPr lang="tr-TR" dirty="0" err="1"/>
              <a:t>Heiderich</a:t>
            </a:r>
            <a:r>
              <a:rPr lang="tr-TR" dirty="0"/>
              <a:t> "Bu strateji söz konusu olduğunda, eğer basın, şirketten önce davranıp, krizi haber yapmışsa, şirketin iletişim politikası başarısız demektir ve kriz artık onun elinden kaçmıştır. Böyle bir iletişim operasyonunu yönetmek için, şirketin krizin kaynağına </a:t>
            </a:r>
            <a:r>
              <a:rPr lang="tr-TR" dirty="0" err="1"/>
              <a:t>hákim</a:t>
            </a:r>
            <a:r>
              <a:rPr lang="tr-TR" dirty="0"/>
              <a:t> olup olmadığını süratle ortaya çıkarması gerekir." Bu strateji tercih edildiğinde iletişimin açık, net ve tutarlı olması gerekiyor. Kabullenmenin duruma göre, çeşitli ölçüleri ve yöntemleri var: Bir yol, sorumluluğu kayıtsız şartsız kabul etmek. </a:t>
            </a:r>
          </a:p>
          <a:p>
            <a:r>
              <a:rPr lang="tr-TR" dirty="0"/>
              <a:t>Bu durumda "verdiğimiz zararı karşılarız" demek, hukuki ve medyatik açıdan da şirketin elini güçlendiriyor. Bir diğer alternatif krizin sebebi, kaynağı bilinmiyorsa "Biz de anlayamadık, araştırıyoruz" diye zaman kazanmak. Bunların dışında olayın sorumluluğu yayılabilir, şirket dışından birileriyle, bakanlık denetçileri, belediye yetkilileri ile paylaşılabilir. Veya olay ile sorumluluk birbirinden ayırılabilir, olay doğru ama sorumlusu biz değiliz teması işlenebilir. Çok sık </a:t>
            </a:r>
            <a:r>
              <a:rPr lang="tr-TR" dirty="0" err="1"/>
              <a:t>uygulanmasada</a:t>
            </a:r>
            <a:r>
              <a:rPr lang="tr-TR" dirty="0"/>
              <a:t> da, sorunu kabul etmek, </a:t>
            </a:r>
            <a:r>
              <a:rPr lang="tr-TR" dirty="0" err="1"/>
              <a:t>Heiderich’in</a:t>
            </a:r>
            <a:r>
              <a:rPr lang="tr-TR" dirty="0"/>
              <a:t> görüşüne göre en çok işe yarayan yöntemlerden biri. Ayrıca bu yolla şirket dürüstlük ve güvenilirlik imajını koruyabiliyor. </a:t>
            </a:r>
          </a:p>
        </p:txBody>
      </p:sp>
    </p:spTree>
    <p:extLst>
      <p:ext uri="{BB962C8B-B14F-4D97-AF65-F5344CB8AC3E}">
        <p14:creationId xmlns:p14="http://schemas.microsoft.com/office/powerpoint/2010/main" val="1893060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Saptırmak</a:t>
            </a:r>
            <a:endParaRPr lang="tr-TR" dirty="0"/>
          </a:p>
        </p:txBody>
      </p:sp>
      <p:sp>
        <p:nvSpPr>
          <p:cNvPr id="3" name="İçerik Yer Tutucusu 2"/>
          <p:cNvSpPr>
            <a:spLocks noGrp="1"/>
          </p:cNvSpPr>
          <p:nvPr>
            <p:ph idx="1"/>
          </p:nvPr>
        </p:nvSpPr>
        <p:spPr/>
        <p:txBody>
          <a:bodyPr>
            <a:normAutofit fontScale="92500" lnSpcReduction="10000"/>
          </a:bodyPr>
          <a:lstStyle/>
          <a:p>
            <a:r>
              <a:rPr lang="tr-TR" dirty="0"/>
              <a:t>Krizin yönünü değiştirmek, konuyu saptırmak... "Ama tartışmayı başka bir yere çekmek için gerçeklere ve elle tutulur olaylara dayanmalıdır" diyor </a:t>
            </a:r>
            <a:r>
              <a:rPr lang="tr-TR" dirty="0" err="1"/>
              <a:t>Heiderich</a:t>
            </a:r>
            <a:r>
              <a:rPr lang="tr-TR" dirty="0"/>
              <a:t>. Bu stratejiyi başarmak için uygulanabilecek taktikler şöyle: Karşı saldırıya geçmek ve krizin rakibinizin işine geldiğini ima etmek; "Tamam ama bakanlık müfettişleri adam gibi denetim yapsaydı böyle olmazdı" </a:t>
            </a:r>
            <a:r>
              <a:rPr lang="tr-TR" dirty="0" err="1"/>
              <a:t>vs</a:t>
            </a:r>
            <a:r>
              <a:rPr lang="tr-TR" dirty="0"/>
              <a:t> gibi söylemlerle devleti, idareyi suçlamak; İletişimini asgariye indirmek veya bambaşka bir konuda iletişim atağına geçmek; Ve nihayet olayı önemsiz gösterip, "Eğer şöyle </a:t>
            </a:r>
            <a:r>
              <a:rPr lang="tr-TR" dirty="0" err="1"/>
              <a:t>şöyle</a:t>
            </a:r>
            <a:r>
              <a:rPr lang="tr-TR" dirty="0"/>
              <a:t> yapmasaydık, sonuç çok kötü olabilirdi. Hızlı ve sorumlu davranarak olayın büyümesini engelledik" diyerek üste çıkmak.</a:t>
            </a:r>
          </a:p>
        </p:txBody>
      </p:sp>
    </p:spTree>
    <p:extLst>
      <p:ext uri="{BB962C8B-B14F-4D97-AF65-F5344CB8AC3E}">
        <p14:creationId xmlns:p14="http://schemas.microsoft.com/office/powerpoint/2010/main" val="764617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Reddetmek</a:t>
            </a:r>
            <a:endParaRPr lang="tr-TR" dirty="0"/>
          </a:p>
        </p:txBody>
      </p:sp>
      <p:sp>
        <p:nvSpPr>
          <p:cNvPr id="3" name="İçerik Yer Tutucusu 2"/>
          <p:cNvSpPr>
            <a:spLocks noGrp="1"/>
          </p:cNvSpPr>
          <p:nvPr>
            <p:ph idx="1"/>
          </p:nvPr>
        </p:nvSpPr>
        <p:spPr/>
        <p:txBody>
          <a:bodyPr>
            <a:normAutofit/>
          </a:bodyPr>
          <a:lstStyle/>
          <a:p>
            <a:r>
              <a:rPr lang="tr-TR" dirty="0"/>
              <a:t>Yani hiçbir şey olmamış gibi davranmak. Bu stratejiyi uygularken de şu taktikler uygulanabilir: İlk andan itibaren ve sonuna kadar sessizliğini korumak; Bir noktada susup, krizin ve tartışmanın uzamasını engellemek; Şu </a:t>
            </a:r>
            <a:r>
              <a:rPr lang="tr-TR" dirty="0" err="1"/>
              <a:t>şu</a:t>
            </a:r>
            <a:r>
              <a:rPr lang="tr-TR" dirty="0"/>
              <a:t> konular açıklığa kavuşmadan gerçeğin ne olduğu anlaşılmaz diye kaçak görüşmek. Bir taktik de krizini sonuçlarını küçümsemek. Bu strateji hukuki ve medyatik açıdan son derece tehlikeli ve genelde itibar kaybıyla sonuçlanıyor. </a:t>
            </a:r>
          </a:p>
        </p:txBody>
      </p:sp>
    </p:spTree>
    <p:extLst>
      <p:ext uri="{BB962C8B-B14F-4D97-AF65-F5344CB8AC3E}">
        <p14:creationId xmlns:p14="http://schemas.microsoft.com/office/powerpoint/2010/main" val="2975616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Kamu yönetiminde kriz yönetimi</a:t>
            </a:r>
            <a:endParaRPr lang="tr-TR" dirty="0"/>
          </a:p>
        </p:txBody>
      </p:sp>
      <p:sp>
        <p:nvSpPr>
          <p:cNvPr id="3" name="İçerik Yer Tutucusu 2"/>
          <p:cNvSpPr>
            <a:spLocks noGrp="1"/>
          </p:cNvSpPr>
          <p:nvPr>
            <p:ph idx="1"/>
          </p:nvPr>
        </p:nvSpPr>
        <p:spPr/>
        <p:txBody>
          <a:bodyPr>
            <a:normAutofit lnSpcReduction="10000"/>
          </a:bodyPr>
          <a:lstStyle/>
          <a:p>
            <a:r>
              <a:rPr lang="tr-TR" dirty="0" smtClean="0"/>
              <a:t>Çernobil nükleer santralinde bir deney sırasında patlama oldu. 26 Nisan 2006</a:t>
            </a:r>
          </a:p>
          <a:p>
            <a:r>
              <a:rPr lang="tr-TR" dirty="0" smtClean="0"/>
              <a:t>Dünya kamuoyu olayı 4 gün sonra </a:t>
            </a:r>
            <a:r>
              <a:rPr lang="tr-TR" dirty="0"/>
              <a:t>öğrendi. 14 mayıs 1986’da </a:t>
            </a:r>
            <a:r>
              <a:rPr lang="tr-TR" dirty="0" smtClean="0"/>
              <a:t>kaza </a:t>
            </a:r>
            <a:r>
              <a:rPr lang="tr-TR" dirty="0"/>
              <a:t>dünyaya resmen </a:t>
            </a:r>
            <a:r>
              <a:rPr lang="tr-TR" dirty="0" smtClean="0"/>
              <a:t>açıklandı</a:t>
            </a:r>
          </a:p>
          <a:p>
            <a:r>
              <a:rPr lang="tr-TR" dirty="0" smtClean="0"/>
              <a:t>AB ülkelerinde yapılan araştırmalarda Bulgaristan en çok etkilenen ülke olarak tespit edildi.</a:t>
            </a:r>
          </a:p>
          <a:p>
            <a:r>
              <a:rPr lang="tr-TR" dirty="0" smtClean="0"/>
              <a:t>Çernobil </a:t>
            </a:r>
            <a:r>
              <a:rPr lang="tr-TR" dirty="0"/>
              <a:t>santralının patlamasından sonraki ilk aylarda</a:t>
            </a:r>
            <a:r>
              <a:rPr lang="tr-TR" dirty="0" smtClean="0"/>
              <a:t>, yetkililer </a:t>
            </a:r>
            <a:r>
              <a:rPr lang="tr-TR" dirty="0"/>
              <a:t>bilimsel veri ya da araştırma sonuçlarının resmen açıklanmasını yasakladı. herhangi bir resmi açıklama yapmasına izin verilen tek kişi </a:t>
            </a:r>
            <a:r>
              <a:rPr lang="tr-TR" dirty="0" smtClean="0"/>
              <a:t>Endüstri </a:t>
            </a:r>
            <a:r>
              <a:rPr lang="tr-TR" dirty="0"/>
              <a:t>ve </a:t>
            </a:r>
            <a:r>
              <a:rPr lang="tr-TR" dirty="0" smtClean="0"/>
              <a:t>Ticaret Bakanı Cahit Aral’dı</a:t>
            </a:r>
            <a:r>
              <a:rPr lang="tr-TR" dirty="0"/>
              <a:t>.</a:t>
            </a:r>
          </a:p>
        </p:txBody>
      </p:sp>
    </p:spTree>
    <p:extLst>
      <p:ext uri="{BB962C8B-B14F-4D97-AF65-F5344CB8AC3E}">
        <p14:creationId xmlns:p14="http://schemas.microsoft.com/office/powerpoint/2010/main" val="2277999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24 haziran 1986 tarihli </a:t>
            </a:r>
            <a:r>
              <a:rPr lang="tr-TR" dirty="0" smtClean="0"/>
              <a:t>Türkiye </a:t>
            </a:r>
            <a:r>
              <a:rPr lang="tr-TR" dirty="0"/>
              <a:t>gazetesi: </a:t>
            </a:r>
            <a:r>
              <a:rPr lang="tr-TR" dirty="0" smtClean="0"/>
              <a:t>«Türkiye’de </a:t>
            </a:r>
            <a:r>
              <a:rPr lang="tr-TR" dirty="0"/>
              <a:t>radyasyon </a:t>
            </a:r>
            <a:r>
              <a:rPr lang="tr-TR" dirty="0" smtClean="0"/>
              <a:t>yok». </a:t>
            </a:r>
            <a:r>
              <a:rPr lang="tr-TR" dirty="0" smtClean="0"/>
              <a:t>Aral </a:t>
            </a:r>
            <a:r>
              <a:rPr lang="tr-TR" dirty="0"/>
              <a:t>açıklamasında, radyasyon konusunda kendisinden başkasının açıklama yapmaya yetkili olmadığını hatırlatarak, </a:t>
            </a:r>
            <a:r>
              <a:rPr lang="tr-TR" dirty="0" smtClean="0"/>
              <a:t>«dininize</a:t>
            </a:r>
            <a:r>
              <a:rPr lang="tr-TR" dirty="0"/>
              <a:t>, imanınıza inandığınız gibi biliniz ki, </a:t>
            </a:r>
            <a:r>
              <a:rPr lang="tr-TR" dirty="0" smtClean="0"/>
              <a:t>Türkiye’de </a:t>
            </a:r>
            <a:r>
              <a:rPr lang="tr-TR" dirty="0"/>
              <a:t>kesinlikle böyle bir tehlike mevcut </a:t>
            </a:r>
            <a:r>
              <a:rPr lang="tr-TR" dirty="0" smtClean="0"/>
              <a:t>değildir» </a:t>
            </a:r>
            <a:r>
              <a:rPr lang="tr-TR" dirty="0" smtClean="0"/>
              <a:t>demiştir.</a:t>
            </a:r>
          </a:p>
          <a:p>
            <a:r>
              <a:rPr lang="tr-TR" dirty="0"/>
              <a:t>20 aralık 1986’da </a:t>
            </a:r>
            <a:r>
              <a:rPr lang="tr-TR" dirty="0" smtClean="0"/>
              <a:t>Hürriyet </a:t>
            </a:r>
            <a:r>
              <a:rPr lang="tr-TR" dirty="0"/>
              <a:t>gazetesi </a:t>
            </a:r>
            <a:r>
              <a:rPr lang="tr-TR" dirty="0" smtClean="0"/>
              <a:t>Başbakanlık Basın Merkezi’nin </a:t>
            </a:r>
            <a:r>
              <a:rPr lang="tr-TR" dirty="0"/>
              <a:t>açıklamasından alıntı yaparak şöyle diyordu: </a:t>
            </a:r>
            <a:r>
              <a:rPr lang="tr-TR" dirty="0" smtClean="0"/>
              <a:t>«Çayı </a:t>
            </a:r>
            <a:r>
              <a:rPr lang="tr-TR" dirty="0"/>
              <a:t>şimdi </a:t>
            </a:r>
            <a:r>
              <a:rPr lang="tr-TR" dirty="0" smtClean="0"/>
              <a:t>içebilirsiniz, </a:t>
            </a:r>
            <a:r>
              <a:rPr lang="tr-TR" dirty="0"/>
              <a:t>kesin rapor: demlenince radyasyon etkisini kaybediyor. </a:t>
            </a:r>
            <a:r>
              <a:rPr lang="tr-TR" dirty="0" smtClean="0"/>
              <a:t>Günde </a:t>
            </a:r>
            <a:r>
              <a:rPr lang="tr-TR" dirty="0"/>
              <a:t>20 bardak çay bile zararsız</a:t>
            </a:r>
            <a:r>
              <a:rPr lang="tr-TR" dirty="0" smtClean="0"/>
              <a:t>.»</a:t>
            </a:r>
            <a:endParaRPr lang="tr-TR" dirty="0"/>
          </a:p>
          <a:p>
            <a:endParaRPr lang="tr-TR" dirty="0"/>
          </a:p>
          <a:p>
            <a:endParaRPr lang="tr-TR" dirty="0"/>
          </a:p>
        </p:txBody>
      </p:sp>
    </p:spTree>
    <p:extLst>
      <p:ext uri="{BB962C8B-B14F-4D97-AF65-F5344CB8AC3E}">
        <p14:creationId xmlns:p14="http://schemas.microsoft.com/office/powerpoint/2010/main" val="4103254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Kuş gribi</a:t>
            </a:r>
            <a:endParaRPr lang="tr-TR" dirty="0"/>
          </a:p>
        </p:txBody>
      </p:sp>
      <p:sp>
        <p:nvSpPr>
          <p:cNvPr id="3" name="İçerik Yer Tutucusu 2"/>
          <p:cNvSpPr>
            <a:spLocks noGrp="1"/>
          </p:cNvSpPr>
          <p:nvPr>
            <p:ph idx="1"/>
          </p:nvPr>
        </p:nvSpPr>
        <p:spPr>
          <a:xfrm>
            <a:off x="457200" y="1600200"/>
            <a:ext cx="8229600" cy="4781128"/>
          </a:xfrm>
        </p:spPr>
        <p:txBody>
          <a:bodyPr>
            <a:normAutofit fontScale="77500" lnSpcReduction="20000"/>
          </a:bodyPr>
          <a:lstStyle/>
          <a:p>
            <a:pPr marL="0" indent="0">
              <a:buNone/>
            </a:pPr>
            <a:endParaRPr lang="tr-TR" dirty="0"/>
          </a:p>
          <a:p>
            <a:r>
              <a:rPr lang="tr-TR" dirty="0"/>
              <a:t>2004 senesinde futbol </a:t>
            </a:r>
            <a:r>
              <a:rPr lang="tr-TR" dirty="0" smtClean="0"/>
              <a:t>yorumcusu Erman </a:t>
            </a:r>
            <a:r>
              <a:rPr lang="tr-TR" dirty="0"/>
              <a:t>Toroğlu’nun, hormonlu olduğu için tavuk eti ve sera ürünlerini yemediğini söylemesi üzerine patlak veren "hormon krizi" günlerinde, üreticiler bir araya gelmiş ve Sağlıklı Tavuk Bilgi Platformu’nu kurmuşlardı. Hedef kamuoyunu doğru bilgilendirmek ve bu tür iletişim krizlerinden etkilenmemekti. </a:t>
            </a:r>
            <a:endParaRPr lang="tr-TR" dirty="0" smtClean="0"/>
          </a:p>
          <a:p>
            <a:r>
              <a:rPr lang="tr-TR" dirty="0" smtClean="0"/>
              <a:t>Bir </a:t>
            </a:r>
            <a:r>
              <a:rPr lang="tr-TR" dirty="0"/>
              <a:t>yıl sonra, "kuş gribi" krizi patlak verdi. Tavuk tüketimi durma noktasına geldi. </a:t>
            </a:r>
            <a:r>
              <a:rPr lang="tr-TR" dirty="0" smtClean="0"/>
              <a:t>Ama </a:t>
            </a:r>
            <a:r>
              <a:rPr lang="tr-TR" dirty="0"/>
              <a:t>üreticiler bu kez nispeten daha iyi hazırlıklıydılar. Web sitesi, bilgi dosyası ve bilim adamlarından oluşan danışma kurulu hazırdı. Kriz patlayınca hızlı bilgilendirme, şeffaflık, geniş kapsamlı ve yoğun iletişim, uzmanlarla işbirliği konularına odaklandılar. Tesislerini 365 gün 24 saat denetime açık tuttular. Köşe yazarlarını kuş gribi ve olası etkileri hakkında bilgilendirdiler. Ve yıllardır halk sağlığı konusunu misyon edinmiş televizyon gazetecisi Uğur </a:t>
            </a:r>
            <a:r>
              <a:rPr lang="tr-TR" dirty="0" err="1"/>
              <a:t>Dürdar’ı</a:t>
            </a:r>
            <a:r>
              <a:rPr lang="tr-TR" dirty="0"/>
              <a:t> saflarına çektiler. Dündar gönüllü olarak katıldığı kampanyada tesisleri gezdi, gördüklerini anlattı. Ve kriz atlatıldı</a:t>
            </a:r>
            <a:r>
              <a:rPr lang="tr-TR" dirty="0" smtClean="0"/>
              <a:t>.</a:t>
            </a:r>
            <a:endParaRPr lang="tr-TR" dirty="0"/>
          </a:p>
        </p:txBody>
      </p:sp>
    </p:spTree>
    <p:extLst>
      <p:ext uri="{BB962C8B-B14F-4D97-AF65-F5344CB8AC3E}">
        <p14:creationId xmlns:p14="http://schemas.microsoft.com/office/powerpoint/2010/main" val="21300380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448218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Kriz</a:t>
            </a:r>
            <a:endParaRPr lang="tr-TR" dirty="0"/>
          </a:p>
        </p:txBody>
      </p:sp>
      <p:sp>
        <p:nvSpPr>
          <p:cNvPr id="3" name="İçerik Yer Tutucusu 2"/>
          <p:cNvSpPr>
            <a:spLocks noGrp="1"/>
          </p:cNvSpPr>
          <p:nvPr>
            <p:ph idx="1"/>
          </p:nvPr>
        </p:nvSpPr>
        <p:spPr/>
        <p:txBody>
          <a:bodyPr>
            <a:normAutofit/>
          </a:bodyPr>
          <a:lstStyle/>
          <a:p>
            <a:r>
              <a:rPr lang="tr-TR" dirty="0" smtClean="0"/>
              <a:t>Bir kuruluşun üst düzey hedeflerini tehdit eden, varlığını tehlikeye sokan ve kuruluşun hızla tepki göstermesinin zorunlu olduğu özel durumlardır.</a:t>
            </a:r>
          </a:p>
          <a:p>
            <a:r>
              <a:rPr lang="tr-TR" dirty="0" smtClean="0"/>
              <a:t>Kriz bir kuruluşun beklemediği bir zamanda meydana gelen, kuruluşun itibarının sarsılmasına neden olan ve sorunun çözümü için çok sınırlı bir sürenin olduğu olaylardır.</a:t>
            </a:r>
          </a:p>
          <a:p>
            <a:r>
              <a:rPr lang="tr-TR" dirty="0" smtClean="0"/>
              <a:t>Kriz bir kuruluşun rutin sistemini bozan ve birdenbire ortaya çıkan herhangi bir acil durum.</a:t>
            </a:r>
            <a:endParaRPr lang="tr-TR" dirty="0"/>
          </a:p>
        </p:txBody>
      </p:sp>
    </p:spTree>
    <p:extLst>
      <p:ext uri="{BB962C8B-B14F-4D97-AF65-F5344CB8AC3E}">
        <p14:creationId xmlns:p14="http://schemas.microsoft.com/office/powerpoint/2010/main" val="3285375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Kriz</a:t>
            </a:r>
            <a:endParaRPr lang="tr-TR" dirty="0"/>
          </a:p>
        </p:txBody>
      </p:sp>
      <p:sp>
        <p:nvSpPr>
          <p:cNvPr id="3" name="İçerik Yer Tutucusu 2"/>
          <p:cNvSpPr>
            <a:spLocks noGrp="1"/>
          </p:cNvSpPr>
          <p:nvPr>
            <p:ph idx="1"/>
          </p:nvPr>
        </p:nvSpPr>
        <p:spPr/>
        <p:txBody>
          <a:bodyPr/>
          <a:lstStyle/>
          <a:p>
            <a:r>
              <a:rPr lang="tr-TR" dirty="0" smtClean="0"/>
              <a:t>Beklenmeyen bir zamanda ortaya çıkar.</a:t>
            </a:r>
          </a:p>
          <a:p>
            <a:r>
              <a:rPr lang="tr-TR" dirty="0" smtClean="0"/>
              <a:t>Kuruluşun varlığını tehdit eder.</a:t>
            </a:r>
          </a:p>
          <a:p>
            <a:r>
              <a:rPr lang="tr-TR" dirty="0" smtClean="0"/>
              <a:t>Kuruluşun lehine olmayan bir durum.</a:t>
            </a:r>
          </a:p>
          <a:p>
            <a:r>
              <a:rPr lang="tr-TR" dirty="0" smtClean="0"/>
              <a:t>Hızlı hareket etmenin gerektiği.</a:t>
            </a:r>
            <a:endParaRPr lang="tr-TR" dirty="0"/>
          </a:p>
        </p:txBody>
      </p:sp>
    </p:spTree>
    <p:extLst>
      <p:ext uri="{BB962C8B-B14F-4D97-AF65-F5344CB8AC3E}">
        <p14:creationId xmlns:p14="http://schemas.microsoft.com/office/powerpoint/2010/main" val="1013393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Krizler nelerdir?</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Ürün hataları</a:t>
            </a:r>
          </a:p>
          <a:p>
            <a:r>
              <a:rPr lang="tr-TR" dirty="0" smtClean="0"/>
              <a:t>Üretim sisteminin bozulması</a:t>
            </a:r>
          </a:p>
          <a:p>
            <a:r>
              <a:rPr lang="tr-TR" dirty="0" smtClean="0"/>
              <a:t>Kazalar</a:t>
            </a:r>
          </a:p>
          <a:p>
            <a:r>
              <a:rPr lang="tr-TR" dirty="0" smtClean="0"/>
              <a:t>Sabotaj</a:t>
            </a:r>
          </a:p>
          <a:p>
            <a:r>
              <a:rPr lang="tr-TR" dirty="0" smtClean="0"/>
              <a:t>Taklit</a:t>
            </a:r>
          </a:p>
          <a:p>
            <a:r>
              <a:rPr lang="tr-TR" dirty="0" smtClean="0"/>
              <a:t>Yalan</a:t>
            </a:r>
          </a:p>
          <a:p>
            <a:r>
              <a:rPr lang="tr-TR" dirty="0" smtClean="0"/>
              <a:t>Terör</a:t>
            </a:r>
          </a:p>
          <a:p>
            <a:r>
              <a:rPr lang="tr-TR" dirty="0" smtClean="0"/>
              <a:t>Ekonomik sorunlar</a:t>
            </a:r>
          </a:p>
          <a:p>
            <a:r>
              <a:rPr lang="tr-TR" dirty="0" smtClean="0"/>
              <a:t>Yangın</a:t>
            </a:r>
          </a:p>
          <a:p>
            <a:r>
              <a:rPr lang="tr-TR" dirty="0" smtClean="0"/>
              <a:t>Kamuoyu algısının değişmesi</a:t>
            </a:r>
          </a:p>
          <a:p>
            <a:r>
              <a:rPr lang="tr-TR" dirty="0" smtClean="0"/>
              <a:t>Hatalı iletişim stratejileri</a:t>
            </a:r>
          </a:p>
          <a:p>
            <a:endParaRPr lang="tr-TR" dirty="0"/>
          </a:p>
        </p:txBody>
      </p:sp>
    </p:spTree>
    <p:extLst>
      <p:ext uri="{BB962C8B-B14F-4D97-AF65-F5344CB8AC3E}">
        <p14:creationId xmlns:p14="http://schemas.microsoft.com/office/powerpoint/2010/main" val="3636182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Potansiyel krizlerin saptanması</a:t>
            </a:r>
            <a:endParaRPr lang="tr-TR" dirty="0"/>
          </a:p>
        </p:txBody>
      </p:sp>
      <p:sp>
        <p:nvSpPr>
          <p:cNvPr id="3" name="İçerik Yer Tutucusu 2"/>
          <p:cNvSpPr>
            <a:spLocks noGrp="1"/>
          </p:cNvSpPr>
          <p:nvPr>
            <p:ph idx="1"/>
          </p:nvPr>
        </p:nvSpPr>
        <p:spPr/>
        <p:txBody>
          <a:bodyPr>
            <a:normAutofit/>
          </a:bodyPr>
          <a:lstStyle/>
          <a:p>
            <a:r>
              <a:rPr lang="tr-TR" dirty="0" smtClean="0"/>
              <a:t>Potansiyel krizlerin saptanması, bunlara yönelik eylem planlarının geliştirilmesi ve bu planların zaman içerisinde güncelleştirilmesi bir kriz meydana gelmesi durumunda kuruluşun krizi çözmede ve kamuoyuyla olan ilişkilerini normale çevirmede etkili olacaktır.</a:t>
            </a:r>
          </a:p>
          <a:p>
            <a:r>
              <a:rPr lang="tr-TR" dirty="0" smtClean="0"/>
              <a:t>Kriz </a:t>
            </a:r>
            <a:r>
              <a:rPr lang="tr-TR" dirty="0" err="1" smtClean="0"/>
              <a:t>simulasyonlarıyla</a:t>
            </a:r>
            <a:r>
              <a:rPr lang="tr-TR" dirty="0" smtClean="0"/>
              <a:t> güçlü ve zayıf yönlerin bilinmesi ve genel olarak tüm bilgilerin güncelleştirilmesi önem taşımaktadır.</a:t>
            </a:r>
            <a:endParaRPr lang="tr-TR" dirty="0"/>
          </a:p>
        </p:txBody>
      </p:sp>
    </p:spTree>
    <p:extLst>
      <p:ext uri="{BB962C8B-B14F-4D97-AF65-F5344CB8AC3E}">
        <p14:creationId xmlns:p14="http://schemas.microsoft.com/office/powerpoint/2010/main" val="1625273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Proaktif</a:t>
            </a:r>
            <a:r>
              <a:rPr lang="tr-TR" dirty="0" smtClean="0"/>
              <a:t> kriz planlaması için</a:t>
            </a:r>
            <a:endParaRPr lang="tr-TR" dirty="0"/>
          </a:p>
        </p:txBody>
      </p:sp>
      <p:sp>
        <p:nvSpPr>
          <p:cNvPr id="3" name="İçerik Yer Tutucusu 2"/>
          <p:cNvSpPr>
            <a:spLocks noGrp="1"/>
          </p:cNvSpPr>
          <p:nvPr>
            <p:ph idx="1"/>
          </p:nvPr>
        </p:nvSpPr>
        <p:spPr/>
        <p:txBody>
          <a:bodyPr/>
          <a:lstStyle/>
          <a:p>
            <a:r>
              <a:rPr lang="tr-TR" dirty="0" smtClean="0"/>
              <a:t>Potansiyel krizlerin gruplandırılması</a:t>
            </a:r>
          </a:p>
          <a:p>
            <a:r>
              <a:rPr lang="tr-TR" dirty="0" smtClean="0"/>
              <a:t>Bunların önlenmesi için politikaların ortaya koyulması</a:t>
            </a:r>
          </a:p>
          <a:p>
            <a:r>
              <a:rPr lang="tr-TR" dirty="0" smtClean="0"/>
              <a:t>Potansiyel krizlerin tehditlerini ortaya koyan ve engellenmesini sağlayacak strateji ve taktiklerin geliştirilmesi</a:t>
            </a:r>
          </a:p>
          <a:p>
            <a:r>
              <a:rPr lang="tr-TR" dirty="0" err="1" smtClean="0"/>
              <a:t>Simulasyon</a:t>
            </a:r>
            <a:r>
              <a:rPr lang="tr-TR" dirty="0" smtClean="0"/>
              <a:t> çalışmalarının yapılması</a:t>
            </a:r>
          </a:p>
          <a:p>
            <a:r>
              <a:rPr lang="tr-TR" dirty="0" smtClean="0"/>
              <a:t>Krizden etkilenecek kitlelerin ortaya koyulması</a:t>
            </a:r>
            <a:endParaRPr lang="tr-TR" dirty="0"/>
          </a:p>
        </p:txBody>
      </p:sp>
    </p:spTree>
    <p:extLst>
      <p:ext uri="{BB962C8B-B14F-4D97-AF65-F5344CB8AC3E}">
        <p14:creationId xmlns:p14="http://schemas.microsoft.com/office/powerpoint/2010/main" val="2031574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Kriz yönetim ekibinin belirlenmesi ve eğitimlerinin sağlanması</a:t>
            </a:r>
          </a:p>
          <a:p>
            <a:r>
              <a:rPr lang="tr-TR" dirty="0" smtClean="0"/>
              <a:t>Kriz durumunda kuruluşun itibarının krizden en az zarar görmesi için hazırlık yapılması</a:t>
            </a:r>
          </a:p>
          <a:p>
            <a:r>
              <a:rPr lang="tr-TR" dirty="0" smtClean="0"/>
              <a:t>Kriz planının oluşturulması</a:t>
            </a:r>
            <a:endParaRPr lang="tr-TR" dirty="0"/>
          </a:p>
        </p:txBody>
      </p:sp>
    </p:spTree>
    <p:extLst>
      <p:ext uri="{BB962C8B-B14F-4D97-AF65-F5344CB8AC3E}">
        <p14:creationId xmlns:p14="http://schemas.microsoft.com/office/powerpoint/2010/main" val="3526338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Kriz yönetim ekibi</a:t>
            </a:r>
            <a:endParaRPr lang="tr-TR" dirty="0"/>
          </a:p>
        </p:txBody>
      </p:sp>
      <p:sp>
        <p:nvSpPr>
          <p:cNvPr id="3" name="İçerik Yer Tutucusu 2"/>
          <p:cNvSpPr>
            <a:spLocks noGrp="1"/>
          </p:cNvSpPr>
          <p:nvPr>
            <p:ph idx="1"/>
          </p:nvPr>
        </p:nvSpPr>
        <p:spPr/>
        <p:txBody>
          <a:bodyPr>
            <a:normAutofit/>
          </a:bodyPr>
          <a:lstStyle/>
          <a:p>
            <a:r>
              <a:rPr lang="tr-TR" dirty="0" smtClean="0"/>
              <a:t>Kriz durumunda alınacak kararların tek kişi yerine alanında uzman küçük bir ekip tarafından alınması ve yürütülmesi etkinliğini arttıracaktır.</a:t>
            </a:r>
          </a:p>
          <a:p>
            <a:r>
              <a:rPr lang="tr-TR" dirty="0" smtClean="0"/>
              <a:t>Bu ekipler iş alanına göre değişiklik göstermekle birlikte, üst düzey yöneticilerin karmasından oluşmalı mutlaka basın ve halkla ilişkiler biriminden bir kişi bu gruba dahil </a:t>
            </a:r>
            <a:r>
              <a:rPr lang="tr-TR" dirty="0" err="1" smtClean="0"/>
              <a:t>olmalıdar</a:t>
            </a:r>
            <a:r>
              <a:rPr lang="tr-TR" dirty="0" smtClean="0"/>
              <a:t>.</a:t>
            </a:r>
            <a:endParaRPr lang="tr-TR" dirty="0"/>
          </a:p>
        </p:txBody>
      </p:sp>
    </p:spTree>
    <p:extLst>
      <p:ext uri="{BB962C8B-B14F-4D97-AF65-F5344CB8AC3E}">
        <p14:creationId xmlns:p14="http://schemas.microsoft.com/office/powerpoint/2010/main" val="3378694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Kriz iletişimi</a:t>
            </a:r>
            <a:endParaRPr lang="tr-TR" dirty="0"/>
          </a:p>
        </p:txBody>
      </p:sp>
      <p:sp>
        <p:nvSpPr>
          <p:cNvPr id="3" name="İçerik Yer Tutucusu 2"/>
          <p:cNvSpPr>
            <a:spLocks noGrp="1"/>
          </p:cNvSpPr>
          <p:nvPr>
            <p:ph idx="1"/>
          </p:nvPr>
        </p:nvSpPr>
        <p:spPr/>
        <p:txBody>
          <a:bodyPr>
            <a:normAutofit/>
          </a:bodyPr>
          <a:lstStyle/>
          <a:p>
            <a:r>
              <a:rPr lang="tr-TR" dirty="0" smtClean="0"/>
              <a:t>Kriz anında etkili iletişim kurmak bir kuruluşun en öncelikli konusu olmalıdır. Önceden hazırlanmış ve kriz anında elde edilen bilgilerle oluşturulan bir iletişim stratejisi en doğru bilginin en hızlı biçimde hedef gruplara ulaştırılmasına yardımcı olur.</a:t>
            </a:r>
          </a:p>
          <a:p>
            <a:r>
              <a:rPr lang="tr-TR" dirty="0" smtClean="0"/>
              <a:t>Kriz durumunda belki de en önemli açıklama ilk yapılan açıklamadır.</a:t>
            </a:r>
          </a:p>
          <a:p>
            <a:r>
              <a:rPr lang="tr-TR" dirty="0" smtClean="0"/>
              <a:t>Kriz durumunda basın bültenlerinde saat olması güncel bilginin ayırt edilmesi için önemlidir.</a:t>
            </a:r>
            <a:endParaRPr lang="tr-TR" dirty="0"/>
          </a:p>
        </p:txBody>
      </p:sp>
    </p:spTree>
    <p:extLst>
      <p:ext uri="{BB962C8B-B14F-4D97-AF65-F5344CB8AC3E}">
        <p14:creationId xmlns:p14="http://schemas.microsoft.com/office/powerpoint/2010/main" val="12925581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153</TotalTime>
  <Words>1064</Words>
  <Application>Microsoft Office PowerPoint</Application>
  <PresentationFormat>Ekran Gösterisi (4:3)</PresentationFormat>
  <Paragraphs>74</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Akış</vt:lpstr>
      <vt:lpstr>Kriz Yönetimi</vt:lpstr>
      <vt:lpstr>Kriz</vt:lpstr>
      <vt:lpstr>Kriz</vt:lpstr>
      <vt:lpstr>Krizler nelerdir?</vt:lpstr>
      <vt:lpstr>Potansiyel krizlerin saptanması</vt:lpstr>
      <vt:lpstr>Proaktif kriz planlaması için</vt:lpstr>
      <vt:lpstr>PowerPoint Sunusu</vt:lpstr>
      <vt:lpstr>Kriz yönetim ekibi</vt:lpstr>
      <vt:lpstr>Kriz iletişimi</vt:lpstr>
      <vt:lpstr>Krizde Halkla İlişkiler</vt:lpstr>
      <vt:lpstr>Kriz durumunda davranış şekilleri</vt:lpstr>
      <vt:lpstr>Kabul etmek</vt:lpstr>
      <vt:lpstr>Saptırmak</vt:lpstr>
      <vt:lpstr>Reddetmek</vt:lpstr>
      <vt:lpstr>Kamu yönetiminde kriz yönetimi</vt:lpstr>
      <vt:lpstr>PowerPoint Sunusu</vt:lpstr>
      <vt:lpstr>Kuş gribi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Kriz Yönetimi</dc:title>
  <dc:creator>aslı</dc:creator>
  <cp:lastModifiedBy>aslı</cp:lastModifiedBy>
  <cp:revision>18</cp:revision>
  <dcterms:created xsi:type="dcterms:W3CDTF">2014-05-15T10:54:34Z</dcterms:created>
  <dcterms:modified xsi:type="dcterms:W3CDTF">2015-02-20T12:51:39Z</dcterms:modified>
</cp:coreProperties>
</file>