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81" r:id="rId5"/>
    <p:sldId id="258" r:id="rId6"/>
    <p:sldId id="259" r:id="rId7"/>
    <p:sldId id="28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676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419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191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434609"/>
            <a:ext cx="374904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2551176"/>
            <a:ext cx="3749040" cy="31455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Aft>
                <a:spcPts val="10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798020" y="538594"/>
            <a:ext cx="1808485" cy="51671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50174">
            <a:off x="4827538" y="836203"/>
            <a:ext cx="3657600" cy="493776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55093">
            <a:off x="2359666" y="458370"/>
            <a:ext cx="4424669" cy="3079124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835967" y="278688"/>
            <a:ext cx="1695954" cy="484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5255">
            <a:off x="2866028" y="3182426"/>
            <a:ext cx="1695954" cy="484558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150321">
            <a:off x="4329929" y="546774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317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80673">
            <a:off x="699762" y="451178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3480" y="4800600"/>
            <a:ext cx="3246120" cy="1188720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415567" y="369110"/>
            <a:ext cx="3794703" cy="272976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0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0973137">
            <a:off x="530124" y="631160"/>
            <a:ext cx="3837559" cy="2604282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 rot="470783">
            <a:off x="708565" y="3070624"/>
            <a:ext cx="3918749" cy="282751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114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 rot="21240000">
            <a:off x="4717562" y="3396154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4876800"/>
            <a:ext cx="3048000" cy="118872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7428515" y="2619243"/>
            <a:ext cx="1580737" cy="451639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6339646" y="604321"/>
            <a:ext cx="1610332" cy="2025115"/>
          </a:xfrm>
          <a:prstGeom prst="rect">
            <a:avLst/>
          </a:prstGeom>
        </p:spPr>
      </p:pic>
      <p:pic>
        <p:nvPicPr>
          <p:cNvPr id="13" name="Picture 12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4891846" y="985321"/>
            <a:ext cx="1610332" cy="2025115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 rot="247118">
            <a:off x="5075220" y="1165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 rot="271248">
            <a:off x="6523020" y="784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519045" y="2873698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193488">
            <a:off x="610678" y="450635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 rot="21240000">
            <a:off x="455724" y="3551615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2286000" indent="-457200">
              <a:defRPr/>
            </a:lvl6pPr>
            <a:lvl7pPr marL="2286000" indent="-457200">
              <a:defRPr/>
            </a:lvl7pPr>
            <a:lvl8pPr marL="2286000" indent="-457200">
              <a:defRPr/>
            </a:lvl8pPr>
            <a:lvl9pPr marL="2286000" indent="-457200">
              <a:defRPr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634" y="577849"/>
            <a:ext cx="1882589" cy="5461001"/>
          </a:xfrm>
        </p:spPr>
        <p:txBody>
          <a:bodyPr vert="eaVert"/>
          <a:lstStyle>
            <a:lvl1pPr>
              <a:defRPr sz="44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4" y="577849"/>
            <a:ext cx="5768788" cy="546100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vertical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859" y="1562100"/>
            <a:ext cx="152400" cy="37338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2057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800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572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6660">
            <a:off x="5138374" y="599839"/>
            <a:ext cx="1610332" cy="2025115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29776">
            <a:off x="2072772" y="555386"/>
            <a:ext cx="1610332" cy="2025115"/>
          </a:xfrm>
          <a:prstGeom prst="rect">
            <a:avLst/>
          </a:prstGeom>
        </p:spPr>
      </p:pic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 rot="21254634">
            <a:off x="2256146" y="735839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/>
          </p:nvPr>
        </p:nvSpPr>
        <p:spPr>
          <a:xfrm rot="21315648">
            <a:off x="5321748" y="780292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pic>
        <p:nvPicPr>
          <p:cNvPr id="14" name="Picture 13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1790">
            <a:off x="3591963" y="936015"/>
            <a:ext cx="1610332" cy="2025115"/>
          </a:xfrm>
          <a:prstGeom prst="rect">
            <a:avLst/>
          </a:prstGeom>
        </p:spPr>
      </p:pic>
      <p:sp>
        <p:nvSpPr>
          <p:cNvPr id="17" name="Picture Placeholder 2"/>
          <p:cNvSpPr>
            <a:spLocks noGrp="1"/>
          </p:cNvSpPr>
          <p:nvPr>
            <p:ph type="pic" idx="17"/>
          </p:nvPr>
        </p:nvSpPr>
        <p:spPr>
          <a:xfrm rot="100778">
            <a:off x="3775337" y="1116468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282700"/>
            <a:ext cx="8001000" cy="1917700"/>
          </a:xfrm>
        </p:spPr>
        <p:txBody>
          <a:bodyPr anchor="b" anchorCtr="0">
            <a:noAutofit/>
          </a:bodyPr>
          <a:lstStyle>
            <a:lvl1pPr algn="ctr">
              <a:defRPr sz="5600" b="0" cap="none" baseline="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3644153"/>
            <a:ext cx="8001000" cy="833718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20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33528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346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46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346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153" y="443752"/>
            <a:ext cx="3749040" cy="1707777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7494" y="430306"/>
            <a:ext cx="3749040" cy="560854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2000"/>
            </a:lvl6pPr>
            <a:lvl7pPr marL="2290763" indent="-461963">
              <a:defRPr sz="2000"/>
            </a:lvl7pPr>
            <a:lvl8pPr marL="2290763" indent="-461963">
              <a:defRPr sz="2000"/>
            </a:lvl8pPr>
            <a:lvl9pPr marL="2290763" indent="-461963"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6153" y="2554940"/>
            <a:ext cx="3749040" cy="3146613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PageOverla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905000"/>
            <a:ext cx="8001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721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46220" y="6158753"/>
            <a:ext cx="1051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0"/>
        </a:spcBef>
        <a:spcAft>
          <a:spcPts val="2000"/>
        </a:spcAft>
        <a:buFont typeface="Wingdings 2" pitchFamily="18" charset="2"/>
        <a:buChar char="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32051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41195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ÇEVRE</a:t>
            </a:r>
            <a:r>
              <a:rPr lang="tr-TR" dirty="0" smtClean="0"/>
              <a:t> FELSEFESİ</a:t>
            </a:r>
            <a:r>
              <a:rPr lang="en-US" dirty="0" smtClean="0"/>
              <a:t> VE ÇEVRE ETİĞİ</a:t>
            </a:r>
            <a:r>
              <a:rPr lang="tr-TR" dirty="0" smtClean="0"/>
              <a:t> YAKLAŞIMLARI</a:t>
            </a:r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>9.Hafta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Prof.Dr.Kıvılcım</a:t>
            </a:r>
            <a:r>
              <a:rPr lang="tr-TR" dirty="0" smtClean="0"/>
              <a:t> ERTAN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018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Yararcı </a:t>
            </a:r>
            <a:r>
              <a:rPr lang="tr-TR" dirty="0"/>
              <a:t>görüş, acı çekmeyi azaltmak ve gelecek kuşakların mutluluğunu en çoğa çıkarmak için bir sorumluluğumuz bulunduğunu öne sürebilir (</a:t>
            </a:r>
            <a:r>
              <a:rPr lang="tr-TR" dirty="0" err="1"/>
              <a:t>Des</a:t>
            </a:r>
            <a:r>
              <a:rPr lang="tr-TR" dirty="0"/>
              <a:t> </a:t>
            </a:r>
            <a:r>
              <a:rPr lang="tr-TR" dirty="0" err="1"/>
              <a:t>Jardins</a:t>
            </a:r>
            <a:r>
              <a:rPr lang="tr-TR" dirty="0"/>
              <a:t>, 2006: 167).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605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dirty="0"/>
              <a:t>Kimileri, bugünün çıkarlarının daima geleceğin çıkarlarından önde olması gerektiğini, çünkü ikinciler hakkında bir kesinlik bulunmadığı için onlardan indirim yapılması gerektiğini savunurlar (</a:t>
            </a:r>
            <a:r>
              <a:rPr lang="tr-TR" dirty="0" err="1"/>
              <a:t>Des</a:t>
            </a:r>
            <a:r>
              <a:rPr lang="tr-TR" dirty="0"/>
              <a:t> </a:t>
            </a:r>
            <a:r>
              <a:rPr lang="tr-TR" dirty="0" err="1"/>
              <a:t>Jardins</a:t>
            </a:r>
            <a:r>
              <a:rPr lang="tr-TR" dirty="0"/>
              <a:t>, 2006: 167).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76049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Geleceğin insanlarının çıkarlarından özveride bulunma düşüncesinin kökleri, </a:t>
            </a:r>
            <a:r>
              <a:rPr lang="tr-TR" dirty="0" err="1"/>
              <a:t>Jeremy</a:t>
            </a:r>
            <a:r>
              <a:rPr lang="tr-TR" dirty="0"/>
              <a:t> Bentham’ın klasik yararcılık görüşünde bulunur. Bentham, belirsiz ya da uzak hazların değerinin, kesin ya da yakın olan hazlara oranla daha az olduğunu savunmuştur.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48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Passmore</a:t>
            </a:r>
            <a:r>
              <a:rPr lang="tr-TR" dirty="0" smtClean="0"/>
              <a:t> ise</a:t>
            </a:r>
            <a:r>
              <a:rPr lang="en-US" dirty="0" smtClean="0"/>
              <a:t>, </a:t>
            </a:r>
            <a:r>
              <a:rPr lang="en-US" dirty="0" err="1"/>
              <a:t>çağdaş</a:t>
            </a:r>
            <a:r>
              <a:rPr lang="en-US" dirty="0"/>
              <a:t> </a:t>
            </a:r>
            <a:r>
              <a:rPr lang="en-US" dirty="0" err="1"/>
              <a:t>Batı</a:t>
            </a:r>
            <a:r>
              <a:rPr lang="en-US" dirty="0"/>
              <a:t> </a:t>
            </a:r>
            <a:r>
              <a:rPr lang="en-US" dirty="0" err="1"/>
              <a:t>etiğinin</a:t>
            </a:r>
            <a:r>
              <a:rPr lang="en-US" dirty="0"/>
              <a:t> </a:t>
            </a:r>
            <a:r>
              <a:rPr lang="en-US" dirty="0" err="1"/>
              <a:t>genişlemesini</a:t>
            </a:r>
            <a:r>
              <a:rPr lang="en-US" dirty="0"/>
              <a:t> </a:t>
            </a:r>
            <a:r>
              <a:rPr lang="en-US" dirty="0" err="1"/>
              <a:t>istemekte</a:t>
            </a:r>
            <a:r>
              <a:rPr lang="en-US" dirty="0"/>
              <a:t>; </a:t>
            </a:r>
            <a:r>
              <a:rPr lang="en-US" dirty="0" err="1"/>
              <a:t>dünyaya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duyarlı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tavır</a:t>
            </a:r>
            <a:r>
              <a:rPr lang="en-US" dirty="0"/>
              <a:t> </a:t>
            </a:r>
            <a:r>
              <a:rPr lang="en-US" dirty="0" err="1"/>
              <a:t>benimsenmesi</a:t>
            </a:r>
            <a:r>
              <a:rPr lang="en-US" dirty="0"/>
              <a:t> </a:t>
            </a:r>
            <a:r>
              <a:rPr lang="en-US" dirty="0" err="1"/>
              <a:t>gerektiğini</a:t>
            </a:r>
            <a:r>
              <a:rPr lang="en-US" dirty="0"/>
              <a:t> </a:t>
            </a:r>
            <a:r>
              <a:rPr lang="en-US" dirty="0" err="1"/>
              <a:t>düşümmektedir</a:t>
            </a:r>
            <a:r>
              <a:rPr lang="en-US" dirty="0"/>
              <a:t>.</a:t>
            </a:r>
          </a:p>
          <a:p>
            <a:r>
              <a:rPr lang="en-US" dirty="0" err="1"/>
              <a:t>Bununla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Passmore</a:t>
            </a:r>
            <a:r>
              <a:rPr lang="en-US" dirty="0"/>
              <a:t>, </a:t>
            </a:r>
            <a:r>
              <a:rPr lang="en-US" dirty="0" err="1"/>
              <a:t>doğal</a:t>
            </a:r>
            <a:r>
              <a:rPr lang="en-US" dirty="0"/>
              <a:t> </a:t>
            </a:r>
            <a:r>
              <a:rPr lang="en-US" dirty="0" err="1"/>
              <a:t>dünyanın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başına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değeri</a:t>
            </a:r>
            <a:r>
              <a:rPr lang="en-US" dirty="0"/>
              <a:t> </a:t>
            </a:r>
            <a:r>
              <a:rPr lang="en-US" dirty="0" err="1"/>
              <a:t>olmadığı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yalnızca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ilgi</a:t>
            </a:r>
            <a:r>
              <a:rPr lang="en-US" dirty="0"/>
              <a:t> </a:t>
            </a:r>
            <a:r>
              <a:rPr lang="en-US" dirty="0" err="1"/>
              <a:t>duyduğu</a:t>
            </a:r>
            <a:r>
              <a:rPr lang="en-US" dirty="0"/>
              <a:t>, </a:t>
            </a:r>
            <a:r>
              <a:rPr lang="en-US" dirty="0" err="1"/>
              <a:t>sevdiği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güzel</a:t>
            </a:r>
            <a:r>
              <a:rPr lang="en-US" dirty="0"/>
              <a:t> </a:t>
            </a:r>
            <a:r>
              <a:rPr lang="en-US" dirty="0" err="1"/>
              <a:t>bulduğu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 </a:t>
            </a:r>
            <a:r>
              <a:rPr lang="en-US" dirty="0" err="1"/>
              <a:t>değerli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savunmaktadır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670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görüşü</a:t>
            </a:r>
            <a:r>
              <a:rPr lang="en-US" dirty="0"/>
              <a:t> Blackstone </a:t>
            </a:r>
            <a:r>
              <a:rPr lang="en-US" dirty="0" err="1"/>
              <a:t>geliştirmiştir</a:t>
            </a:r>
            <a:r>
              <a:rPr lang="en-US" dirty="0"/>
              <a:t>.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hakkının</a:t>
            </a:r>
            <a:r>
              <a:rPr lang="en-US" dirty="0"/>
              <a:t>, </a:t>
            </a:r>
            <a:r>
              <a:rPr lang="en-US" dirty="0" err="1"/>
              <a:t>yaşanabilir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çevreye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hakkın</a:t>
            </a:r>
            <a:r>
              <a:rPr lang="en-US" dirty="0"/>
              <a:t> </a:t>
            </a:r>
            <a:r>
              <a:rPr lang="en-US" dirty="0" err="1"/>
              <a:t>tanınmasını</a:t>
            </a:r>
            <a:r>
              <a:rPr lang="en-US" dirty="0"/>
              <a:t> </a:t>
            </a:r>
            <a:r>
              <a:rPr lang="en-US" dirty="0" err="1"/>
              <a:t>savunmuştur</a:t>
            </a:r>
            <a:r>
              <a:rPr 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821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Ataöv</a:t>
            </a:r>
            <a:r>
              <a:rPr lang="tr-TR" dirty="0"/>
              <a:t>, </a:t>
            </a:r>
            <a:r>
              <a:rPr lang="tr-TR" dirty="0" err="1"/>
              <a:t>Türkkaya</a:t>
            </a:r>
            <a:r>
              <a:rPr lang="tr-TR" dirty="0"/>
              <a:t> (2009), Kapitalizm ve Çevre, İleri Yayınları, 1. Baskı, İstanbul.</a:t>
            </a:r>
          </a:p>
          <a:p>
            <a:r>
              <a:rPr lang="tr-TR" dirty="0"/>
              <a:t>Cevizci, Ahmet (2013), Uygulamalı Etik, Say Yayınları, İstanbul</a:t>
            </a:r>
            <a:r>
              <a:rPr lang="tr-TR" dirty="0" smtClean="0"/>
              <a:t>.</a:t>
            </a:r>
          </a:p>
          <a:p>
            <a:r>
              <a:rPr lang="tr-TR" dirty="0"/>
              <a:t>John </a:t>
            </a:r>
            <a:r>
              <a:rPr lang="tr-TR" dirty="0" err="1"/>
              <a:t>Bellamy</a:t>
            </a:r>
            <a:r>
              <a:rPr lang="tr-TR" dirty="0"/>
              <a:t> </a:t>
            </a:r>
            <a:r>
              <a:rPr lang="tr-TR" dirty="0" err="1"/>
              <a:t>Foster</a:t>
            </a:r>
            <a:r>
              <a:rPr lang="tr-TR" dirty="0"/>
              <a:t> ve </a:t>
            </a:r>
            <a:r>
              <a:rPr lang="tr-TR" dirty="0" err="1"/>
              <a:t>Fred</a:t>
            </a:r>
            <a:r>
              <a:rPr lang="tr-TR" dirty="0"/>
              <a:t> </a:t>
            </a:r>
            <a:r>
              <a:rPr lang="tr-TR" dirty="0" err="1"/>
              <a:t>Magdoff</a:t>
            </a:r>
            <a:r>
              <a:rPr lang="tr-TR" dirty="0"/>
              <a:t> 2014 (2011), Her Çevrecinin Kapitalizm Hakkında Bilmesi Gerekenler, (Çev. Özgün Aksakal), Patika Kitap, İstanbul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 err="1"/>
              <a:t>Des</a:t>
            </a:r>
            <a:r>
              <a:rPr lang="tr-TR" dirty="0"/>
              <a:t> </a:t>
            </a:r>
            <a:r>
              <a:rPr lang="tr-TR" dirty="0" err="1"/>
              <a:t>Jardins</a:t>
            </a:r>
            <a:r>
              <a:rPr lang="tr-TR" dirty="0"/>
              <a:t>, Joseph R. (2006), Çevre Etiği, İmge Kitabevi Yayınları, Ankara.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58825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velogue">
  <a:themeElements>
    <a:clrScheme name="Travelogue">
      <a:dk1>
        <a:sysClr val="windowText" lastClr="000000"/>
      </a:dk1>
      <a:lt1>
        <a:srgbClr val="EAC968"/>
      </a:lt1>
      <a:dk2>
        <a:srgbClr val="2A2515"/>
      </a:dk2>
      <a:lt2>
        <a:srgbClr val="82682C"/>
      </a:lt2>
      <a:accent1>
        <a:srgbClr val="B74D21"/>
      </a:accent1>
      <a:accent2>
        <a:srgbClr val="A32323"/>
      </a:accent2>
      <a:accent3>
        <a:srgbClr val="4576A3"/>
      </a:accent3>
      <a:accent4>
        <a:srgbClr val="615D9A"/>
      </a:accent4>
      <a:accent5>
        <a:srgbClr val="67924B"/>
      </a:accent5>
      <a:accent6>
        <a:srgbClr val="BF7B1B"/>
      </a:accent6>
      <a:hlink>
        <a:srgbClr val="99350B"/>
      </a:hlink>
      <a:folHlink>
        <a:srgbClr val="785140"/>
      </a:folHlink>
    </a:clrScheme>
    <a:fontScheme name="Travelogue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Travelogu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6600000" sx="102000" sy="102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63500" dir="2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sunset" dir="t">
              <a:rot lat="0" lon="0" rev="4200000"/>
            </a:lightRig>
          </a:scene3d>
          <a:sp3d>
            <a:bevelT w="635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0000"/>
                <a:hueMod val="85000"/>
                <a:satMod val="300000"/>
                <a:lumMod val="100000"/>
              </a:schemeClr>
            </a:gs>
            <a:gs pos="40000">
              <a:schemeClr val="phClr">
                <a:tint val="45000"/>
                <a:shade val="99000"/>
                <a:hueMod val="95000"/>
                <a:satMod val="300000"/>
                <a:lumMod val="100000"/>
              </a:schemeClr>
            </a:gs>
            <a:gs pos="100000">
              <a:schemeClr val="phClr">
                <a:shade val="20000"/>
                <a:hueMod val="95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70000"/>
                <a:satMod val="2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Travelogue.thmx</Template>
  <TotalTime>77</TotalTime>
  <Words>252</Words>
  <Application>Microsoft Office PowerPoint</Application>
  <PresentationFormat>Ekran Gösterisi (4:3)</PresentationFormat>
  <Paragraphs>19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Calisto MT</vt:lpstr>
      <vt:lpstr>Mistral</vt:lpstr>
      <vt:lpstr>Wingdings 2</vt:lpstr>
      <vt:lpstr>Travelogue</vt:lpstr>
      <vt:lpstr>ÇEVRE FELSEFESİ VE ÇEVRE ETİĞİ YAKLAŞIMLARI 9.Hafta</vt:lpstr>
      <vt:lpstr>ÇEVRE</vt:lpstr>
      <vt:lpstr>Çevre</vt:lpstr>
      <vt:lpstr>Çevre</vt:lpstr>
      <vt:lpstr>Çevre</vt:lpstr>
      <vt:lpstr>Çevre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YURTTAŞLIK</dc:title>
  <dc:creator>Apple</dc:creator>
  <cp:lastModifiedBy>KIVILCIM ERTAN</cp:lastModifiedBy>
  <cp:revision>24</cp:revision>
  <dcterms:created xsi:type="dcterms:W3CDTF">2014-03-19T06:29:54Z</dcterms:created>
  <dcterms:modified xsi:type="dcterms:W3CDTF">2019-11-29T10:19:41Z</dcterms:modified>
</cp:coreProperties>
</file>