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7" r:id="rId2"/>
  </p:sldMasterIdLst>
  <p:sldIdLst>
    <p:sldId id="257" r:id="rId3"/>
    <p:sldId id="258" r:id="rId4"/>
    <p:sldId id="259" r:id="rId5"/>
    <p:sldId id="260" r:id="rId6"/>
    <p:sldId id="261" r:id="rId7"/>
    <p:sldId id="263" r:id="rId8"/>
    <p:sldId id="267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101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1920" y="2514601"/>
            <a:ext cx="668654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1920" y="4777400"/>
            <a:ext cx="668654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2" y="4323831"/>
            <a:ext cx="1308489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8" y="4529561"/>
            <a:ext cx="584825" cy="365125"/>
          </a:xfrm>
        </p:spPr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1936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20" y="609600"/>
            <a:ext cx="668654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2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8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8" y="3244160"/>
            <a:ext cx="584825" cy="365125"/>
          </a:xfrm>
        </p:spPr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5046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47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56260" y="3505200"/>
            <a:ext cx="5652416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20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3178178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8" y="3244160"/>
            <a:ext cx="584825" cy="365125"/>
          </a:xfrm>
        </p:spPr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A53010"/>
                </a:solidFill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A53010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06620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438403"/>
            <a:ext cx="668655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4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8" y="4983108"/>
            <a:ext cx="584825" cy="365125"/>
          </a:xfrm>
        </p:spPr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1903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37472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491174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8" y="4983108"/>
            <a:ext cx="584825" cy="365125"/>
          </a:xfrm>
        </p:spPr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A53010"/>
                </a:solidFill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A53010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4481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20" y="627407"/>
            <a:ext cx="668654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4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8" y="4983108"/>
            <a:ext cx="584825" cy="365125"/>
          </a:xfrm>
        </p:spPr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05538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2233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1119" y="627426"/>
            <a:ext cx="16557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1909" y="627426"/>
            <a:ext cx="485775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93922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1911" y="2514601"/>
            <a:ext cx="668654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1911" y="4777382"/>
            <a:ext cx="668654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reeform 6"/>
          <p:cNvSpPr/>
          <p:nvPr/>
        </p:nvSpPr>
        <p:spPr bwMode="auto">
          <a:xfrm>
            <a:off x="1" y="4323813"/>
            <a:ext cx="1308489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1" y="4529543"/>
            <a:ext cx="584825" cy="365125"/>
          </a:xfrm>
        </p:spPr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5630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695" y="624110"/>
            <a:ext cx="6683765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2133600"/>
            <a:ext cx="668655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8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996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1" y="2058750"/>
            <a:ext cx="668654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1" y="3530129"/>
            <a:ext cx="668654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8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1" y="3244142"/>
            <a:ext cx="584825" cy="365125"/>
          </a:xfrm>
        </p:spPr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340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4704" y="624110"/>
            <a:ext cx="6683765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1909" y="2133600"/>
            <a:ext cx="668655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1443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1909" y="2133600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3060" y="2126222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3141" y="714378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1" y="787785"/>
            <a:ext cx="584825" cy="365125"/>
          </a:xfrm>
        </p:spPr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9550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531" y="1972703"/>
            <a:ext cx="299454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1909" y="2548966"/>
            <a:ext cx="3257170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29973" y="1969475"/>
            <a:ext cx="29992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5218" y="2545738"/>
            <a:ext cx="3254006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3141" y="714378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1" y="787785"/>
            <a:ext cx="584825" cy="365125"/>
          </a:xfrm>
        </p:spPr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4226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reeform 11"/>
          <p:cNvSpPr/>
          <p:nvPr/>
        </p:nvSpPr>
        <p:spPr bwMode="auto">
          <a:xfrm flipV="1">
            <a:off x="-3141" y="714378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3387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-3141" y="714378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4662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1" y="446088"/>
            <a:ext cx="26288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259" y="446091"/>
            <a:ext cx="38862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1" y="1598613"/>
            <a:ext cx="26288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714378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8431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800600"/>
            <a:ext cx="668655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1909" y="634965"/>
            <a:ext cx="668655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367338"/>
            <a:ext cx="668655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8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1" y="4983090"/>
            <a:ext cx="584825" cy="365125"/>
          </a:xfrm>
        </p:spPr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3084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1" y="609600"/>
            <a:ext cx="668654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1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8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1" y="3244142"/>
            <a:ext cx="584825" cy="365125"/>
          </a:xfrm>
        </p:spPr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30573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7463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56260" y="3505200"/>
            <a:ext cx="5652416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11" y="4354046"/>
            <a:ext cx="668654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3178178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1" y="3244142"/>
            <a:ext cx="584825" cy="365125"/>
          </a:xfrm>
        </p:spPr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A53010"/>
                </a:solidFill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A53010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83973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2438403"/>
            <a:ext cx="668655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8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1" y="4983090"/>
            <a:ext cx="584825" cy="365125"/>
          </a:xfrm>
        </p:spPr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85998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137463" y="609600"/>
            <a:ext cx="6295445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1" name="Freeform 11"/>
          <p:cNvSpPr/>
          <p:nvPr/>
        </p:nvSpPr>
        <p:spPr bwMode="auto">
          <a:xfrm flipV="1">
            <a:off x="-3141" y="4911728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1" y="4983090"/>
            <a:ext cx="584825" cy="365125"/>
          </a:xfrm>
        </p:spPr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1850739" y="648005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A53010"/>
                </a:solidFill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336139" y="290530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dirty="0">
                <a:ln w="3175" cmpd="sng">
                  <a:noFill/>
                </a:ln>
                <a:solidFill>
                  <a:srgbClr val="A53010"/>
                </a:solidFill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56342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20" y="2058750"/>
            <a:ext cx="668654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20" y="3530129"/>
            <a:ext cx="668654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3178178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8" y="3244160"/>
            <a:ext cx="584825" cy="365125"/>
          </a:xfrm>
        </p:spPr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6736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1" y="627407"/>
            <a:ext cx="668654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1909" y="4343400"/>
            <a:ext cx="668655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181600"/>
            <a:ext cx="668655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28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1" y="4983090"/>
            <a:ext cx="584825" cy="365125"/>
          </a:xfrm>
        </p:spPr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5169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8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1943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71110" y="627408"/>
            <a:ext cx="16557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1909" y="627408"/>
            <a:ext cx="485775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reeform 11"/>
          <p:cNvSpPr/>
          <p:nvPr/>
        </p:nvSpPr>
        <p:spPr bwMode="auto">
          <a:xfrm flipV="1">
            <a:off x="-3141" y="714378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1727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1909" y="2133600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93060" y="2126222"/>
            <a:ext cx="3235398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8" y="787785"/>
            <a:ext cx="584825" cy="365125"/>
          </a:xfrm>
        </p:spPr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4584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4531" y="1972703"/>
            <a:ext cx="299454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1909" y="2548966"/>
            <a:ext cx="3257170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29982" y="1969475"/>
            <a:ext cx="29992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5218" y="2545738"/>
            <a:ext cx="3254006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98868" y="787785"/>
            <a:ext cx="584825" cy="365125"/>
          </a:xfrm>
        </p:spPr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2290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528661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12953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20" y="446088"/>
            <a:ext cx="26288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259" y="446109"/>
            <a:ext cx="38862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20" y="1598613"/>
            <a:ext cx="26288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714379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9622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1910" y="4800600"/>
            <a:ext cx="668655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1909" y="634965"/>
            <a:ext cx="668655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1910" y="5367338"/>
            <a:ext cx="668655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Freeform 11"/>
          <p:cNvSpPr/>
          <p:nvPr/>
        </p:nvSpPr>
        <p:spPr bwMode="auto">
          <a:xfrm flipV="1">
            <a:off x="-3141" y="4911746"/>
            <a:ext cx="1191395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398868" y="4983108"/>
            <a:ext cx="584825" cy="365125"/>
          </a:xfrm>
        </p:spPr>
        <p:txBody>
          <a:bodyPr/>
          <a:lstStyle/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9530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2" y="228600"/>
            <a:ext cx="2138637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0416" y="-786"/>
            <a:ext cx="1767506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4704" y="624110"/>
            <a:ext cx="6683765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09" y="2133600"/>
            <a:ext cx="668655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1210" y="6130437"/>
            <a:ext cx="859712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1920" y="6135829"/>
            <a:ext cx="571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98868" y="787785"/>
            <a:ext cx="584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3167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2" y="228600"/>
            <a:ext cx="2138637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0416" y="-786"/>
            <a:ext cx="1767506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3716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4695" y="624110"/>
            <a:ext cx="6683765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1909" y="2133600"/>
            <a:ext cx="668655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1210" y="6130437"/>
            <a:ext cx="859712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A804A-E3F4-481F-853E-CEA5F05F5BB4}" type="datetimeFigureOut">
              <a:rPr lang="tr-TR" smtClean="0">
                <a:solidFill>
                  <a:prstClr val="black">
                    <a:tint val="75000"/>
                  </a:prstClr>
                </a:solidFill>
              </a:rPr>
              <a:pPr/>
              <a:t>08.03.2018</a:t>
            </a:fld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1911" y="6135811"/>
            <a:ext cx="571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398861" y="787785"/>
            <a:ext cx="5848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30438F6-E2AF-4C49-B077-55BCFC8063E4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374212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03160" y="288762"/>
            <a:ext cx="7784432" cy="1267325"/>
          </a:xfrm>
        </p:spPr>
        <p:txBody>
          <a:bodyPr>
            <a:normAutofit/>
          </a:bodyPr>
          <a:lstStyle/>
          <a:p>
            <a:r>
              <a:rPr lang="tr-TR" dirty="0"/>
              <a:t>Türkçe kelimelerin sonundaki </a:t>
            </a:r>
            <a:r>
              <a:rPr lang="tr-TR" dirty="0" smtClean="0"/>
              <a:t>E’ler </a:t>
            </a:r>
            <a:br>
              <a:rPr lang="tr-TR" dirty="0" smtClean="0"/>
            </a:br>
            <a:r>
              <a:rPr lang="tr-TR" dirty="0" err="1" smtClean="0"/>
              <a:t>hâ</a:t>
            </a:r>
            <a:r>
              <a:rPr lang="tr-TR" dirty="0" smtClean="0"/>
              <a:t>-i </a:t>
            </a:r>
            <a:r>
              <a:rPr lang="tr-TR" dirty="0" err="1" smtClean="0"/>
              <a:t>resmiyye</a:t>
            </a:r>
            <a:r>
              <a:rPr lang="ar-SA" dirty="0" smtClean="0"/>
              <a:t>ﻪ  </a:t>
            </a:r>
            <a:r>
              <a:rPr lang="tr-TR" dirty="0" smtClean="0"/>
              <a:t>  ile gösterilir</a:t>
            </a:r>
            <a:r>
              <a:rPr lang="tr-TR" dirty="0"/>
              <a:t>: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03170" y="1684421"/>
            <a:ext cx="7425301" cy="4908884"/>
          </a:xfrm>
        </p:spPr>
        <p:txBody>
          <a:bodyPr numCol="2">
            <a:normAutofit fontScale="92500" lnSpcReduction="10000"/>
          </a:bodyPr>
          <a:lstStyle/>
          <a:p>
            <a:r>
              <a:rPr lang="ar-SA" sz="4400" dirty="0"/>
              <a:t>دده</a:t>
            </a:r>
            <a:endParaRPr lang="tr-TR" sz="4400" dirty="0"/>
          </a:p>
          <a:p>
            <a:r>
              <a:rPr lang="tr-TR" sz="4400" dirty="0" smtClean="0"/>
              <a:t>dede</a:t>
            </a:r>
          </a:p>
          <a:p>
            <a:r>
              <a:rPr lang="ar-SA" sz="4400" dirty="0"/>
              <a:t>دره</a:t>
            </a:r>
            <a:endParaRPr lang="tr-TR" sz="4400" dirty="0"/>
          </a:p>
          <a:p>
            <a:r>
              <a:rPr lang="tr-TR" sz="4400" dirty="0"/>
              <a:t>dere</a:t>
            </a:r>
          </a:p>
          <a:p>
            <a:r>
              <a:rPr lang="ar-SA" sz="4400" dirty="0"/>
              <a:t>دوه</a:t>
            </a:r>
            <a:endParaRPr lang="tr-TR" sz="4400" dirty="0"/>
          </a:p>
          <a:p>
            <a:r>
              <a:rPr lang="tr-TR" sz="4400" dirty="0" smtClean="0"/>
              <a:t>deve</a:t>
            </a:r>
          </a:p>
          <a:p>
            <a:endParaRPr lang="tr-TR" sz="4400" dirty="0"/>
          </a:p>
          <a:p>
            <a:r>
              <a:rPr lang="ar-SA" sz="4400" dirty="0"/>
              <a:t>افه</a:t>
            </a:r>
            <a:endParaRPr lang="tr-TR" sz="4400" dirty="0"/>
          </a:p>
          <a:p>
            <a:r>
              <a:rPr lang="tr-TR" sz="4400" dirty="0"/>
              <a:t>efe </a:t>
            </a:r>
          </a:p>
          <a:p>
            <a:r>
              <a:rPr lang="ar-SA" sz="4400" dirty="0"/>
              <a:t>يينه</a:t>
            </a:r>
            <a:endParaRPr lang="tr-TR" sz="4400" dirty="0" smtClean="0"/>
          </a:p>
          <a:p>
            <a:r>
              <a:rPr lang="tr-TR" sz="4400" dirty="0" smtClean="0"/>
              <a:t>yine</a:t>
            </a:r>
          </a:p>
          <a:p>
            <a:r>
              <a:rPr lang="ar-SA" sz="4400" dirty="0"/>
              <a:t>تپه</a:t>
            </a:r>
            <a:endParaRPr lang="tr-TR" sz="4400" dirty="0" smtClean="0"/>
          </a:p>
          <a:p>
            <a:r>
              <a:rPr lang="tr-TR" sz="4400" dirty="0" smtClean="0"/>
              <a:t>tepe </a:t>
            </a:r>
          </a:p>
          <a:p>
            <a:endParaRPr lang="tr-TR" sz="4400" dirty="0"/>
          </a:p>
        </p:txBody>
      </p:sp>
    </p:spTree>
    <p:extLst>
      <p:ext uri="{BB962C8B-B14F-4D97-AF65-F5344CB8AC3E}">
        <p14:creationId xmlns:p14="http://schemas.microsoft.com/office/powerpoint/2010/main" val="3111544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94876" y="320842"/>
            <a:ext cx="7533585" cy="5590380"/>
          </a:xfrm>
        </p:spPr>
        <p:txBody>
          <a:bodyPr>
            <a:noAutofit/>
          </a:bodyPr>
          <a:lstStyle/>
          <a:p>
            <a:r>
              <a:rPr lang="tr-TR" sz="3600" dirty="0" smtClean="0"/>
              <a:t>Bazı  </a:t>
            </a:r>
            <a:r>
              <a:rPr lang="tr-TR" sz="3600" dirty="0"/>
              <a:t>Türkçe fiillerin fiil kökleri, konuşma dilinde ve bugünkü yazıda “e” ile olduğu halde, Osmanlı Türkçesi metinlerinde “</a:t>
            </a:r>
            <a:r>
              <a:rPr lang="tr-TR" sz="3600" dirty="0" smtClean="0"/>
              <a:t>i:</a:t>
            </a:r>
            <a:r>
              <a:rPr lang="ar-SA" sz="3600" dirty="0" smtClean="0"/>
              <a:t>ى </a:t>
            </a:r>
            <a:r>
              <a:rPr lang="tr-TR" sz="3600" dirty="0"/>
              <a:t>” </a:t>
            </a:r>
            <a:r>
              <a:rPr lang="tr-TR" sz="3600" dirty="0" smtClean="0"/>
              <a:t>ile </a:t>
            </a:r>
            <a:r>
              <a:rPr lang="tr-TR" sz="3600" dirty="0"/>
              <a:t>yazılmışlardır</a:t>
            </a:r>
            <a:r>
              <a:rPr lang="tr-TR" sz="3600" dirty="0" smtClean="0"/>
              <a:t>.</a:t>
            </a:r>
          </a:p>
          <a:p>
            <a:r>
              <a:rPr lang="tr-TR" sz="3600" dirty="0" smtClean="0"/>
              <a:t> demek:</a:t>
            </a:r>
            <a:r>
              <a:rPr lang="ar-SA" sz="3600" dirty="0" smtClean="0"/>
              <a:t>ديمك</a:t>
            </a:r>
            <a:r>
              <a:rPr lang="tr-TR" sz="3600" dirty="0"/>
              <a:t> </a:t>
            </a:r>
            <a:endParaRPr lang="tr-TR" sz="3600" dirty="0" smtClean="0"/>
          </a:p>
          <a:p>
            <a:r>
              <a:rPr lang="tr-TR" sz="3600" dirty="0" smtClean="0"/>
              <a:t> etmek</a:t>
            </a:r>
            <a:r>
              <a:rPr lang="tr-TR" sz="3600" dirty="0"/>
              <a:t>: </a:t>
            </a:r>
            <a:r>
              <a:rPr lang="ar-SA" sz="3600" dirty="0" smtClean="0"/>
              <a:t>ايتمك</a:t>
            </a:r>
            <a:endParaRPr lang="tr-TR" sz="3600" dirty="0" smtClean="0"/>
          </a:p>
          <a:p>
            <a:r>
              <a:rPr lang="tr-TR" sz="3600" dirty="0" smtClean="0"/>
              <a:t> vermek</a:t>
            </a:r>
            <a:r>
              <a:rPr lang="tr-TR" sz="3600" dirty="0"/>
              <a:t>: </a:t>
            </a:r>
            <a:r>
              <a:rPr lang="ar-SA" sz="3600" dirty="0" smtClean="0"/>
              <a:t>ويرمك</a:t>
            </a:r>
            <a:endParaRPr lang="tr-TR" sz="3600" dirty="0" smtClean="0"/>
          </a:p>
          <a:p>
            <a:r>
              <a:rPr lang="tr-TR" sz="3600" dirty="0" smtClean="0"/>
              <a:t> yemek:</a:t>
            </a:r>
            <a:r>
              <a:rPr lang="ar-SA" sz="3600" dirty="0" smtClean="0"/>
              <a:t>ييمك</a:t>
            </a:r>
            <a:r>
              <a:rPr lang="tr-TR" sz="3600" dirty="0" smtClean="0"/>
              <a:t>  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2406285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46748" y="368968"/>
            <a:ext cx="7581712" cy="6368715"/>
          </a:xfrm>
        </p:spPr>
        <p:txBody>
          <a:bodyPr>
            <a:noAutofit/>
          </a:bodyPr>
          <a:lstStyle/>
          <a:p>
            <a:r>
              <a:rPr lang="tr-TR" sz="4000" dirty="0" smtClean="0"/>
              <a:t>Bazı kelimelerin </a:t>
            </a:r>
            <a:r>
              <a:rPr lang="tr-TR" sz="4000" dirty="0"/>
              <a:t>her iki şekilde de yazıldıkları görülmektedir: </a:t>
            </a:r>
            <a:endParaRPr lang="tr-TR" sz="4000" dirty="0" smtClean="0"/>
          </a:p>
          <a:p>
            <a:r>
              <a:rPr lang="tr-TR" sz="4000" dirty="0" smtClean="0"/>
              <a:t>gece</a:t>
            </a:r>
            <a:r>
              <a:rPr lang="tr-TR" sz="4000" dirty="0"/>
              <a:t>: </a:t>
            </a:r>
            <a:r>
              <a:rPr lang="ar-SA" sz="4000" dirty="0" smtClean="0"/>
              <a:t>گجه/گيجه </a:t>
            </a:r>
            <a:endParaRPr lang="tr-TR" sz="4000" dirty="0" smtClean="0"/>
          </a:p>
          <a:p>
            <a:r>
              <a:rPr lang="tr-TR" sz="4000" dirty="0" smtClean="0"/>
              <a:t>ermek</a:t>
            </a:r>
            <a:r>
              <a:rPr lang="tr-TR" sz="4000" dirty="0"/>
              <a:t>: </a:t>
            </a:r>
            <a:r>
              <a:rPr lang="ar-SA" sz="4000" dirty="0" smtClean="0"/>
              <a:t>ارمك/ايرمك</a:t>
            </a:r>
            <a:endParaRPr lang="tr-TR" sz="4000" dirty="0" smtClean="0"/>
          </a:p>
          <a:p>
            <a:r>
              <a:rPr lang="tr-TR" sz="4000" dirty="0" smtClean="0"/>
              <a:t>el </a:t>
            </a:r>
            <a:r>
              <a:rPr lang="tr-TR" sz="4000" dirty="0"/>
              <a:t>(memleket): </a:t>
            </a:r>
            <a:r>
              <a:rPr lang="ar-SA" sz="4000" dirty="0" smtClean="0"/>
              <a:t>ال/ايل</a:t>
            </a:r>
            <a:endParaRPr lang="tr-TR" sz="4000" dirty="0" smtClean="0"/>
          </a:p>
          <a:p>
            <a:r>
              <a:rPr lang="tr-TR" sz="4000" dirty="0" smtClean="0"/>
              <a:t>dermek</a:t>
            </a:r>
            <a:r>
              <a:rPr lang="tr-TR" sz="4000" dirty="0"/>
              <a:t>: </a:t>
            </a:r>
            <a:r>
              <a:rPr lang="ar-SA" sz="4000" dirty="0" smtClean="0"/>
              <a:t>درمك/ديرمك</a:t>
            </a:r>
            <a:endParaRPr lang="tr-TR" sz="4000" dirty="0" smtClean="0"/>
          </a:p>
          <a:p>
            <a:r>
              <a:rPr lang="tr-TR" sz="4000" dirty="0" smtClean="0"/>
              <a:t>erte</a:t>
            </a:r>
            <a:r>
              <a:rPr lang="tr-TR" sz="4000" dirty="0"/>
              <a:t>: </a:t>
            </a:r>
            <a:r>
              <a:rPr lang="ar-SA" sz="4000" dirty="0" smtClean="0"/>
              <a:t>ارته/ايرته</a:t>
            </a:r>
            <a:endParaRPr lang="tr-TR" sz="4000" dirty="0" smtClean="0"/>
          </a:p>
          <a:p>
            <a:r>
              <a:rPr lang="tr-TR" sz="4000" dirty="0" smtClean="0"/>
              <a:t>yer</a:t>
            </a:r>
            <a:r>
              <a:rPr lang="tr-TR" sz="4000" dirty="0"/>
              <a:t>: </a:t>
            </a:r>
            <a:r>
              <a:rPr lang="ar-SA" sz="4000" dirty="0" smtClean="0"/>
              <a:t>ير/يير</a:t>
            </a:r>
            <a:endParaRPr lang="tr-TR" sz="4000" dirty="0"/>
          </a:p>
        </p:txBody>
      </p:sp>
    </p:spTree>
    <p:extLst>
      <p:ext uri="{BB962C8B-B14F-4D97-AF65-F5344CB8AC3E}">
        <p14:creationId xmlns:p14="http://schemas.microsoft.com/office/powerpoint/2010/main" val="1292901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39264" y="-1"/>
            <a:ext cx="7579895" cy="2277979"/>
          </a:xfrm>
        </p:spPr>
        <p:txBody>
          <a:bodyPr>
            <a:normAutofit fontScale="90000"/>
          </a:bodyPr>
          <a:lstStyle/>
          <a:p>
            <a:pPr algn="ctr"/>
            <a:r>
              <a:rPr lang="tr-TR" sz="5300" dirty="0"/>
              <a:t>I ve </a:t>
            </a:r>
            <a:r>
              <a:rPr lang="tr-TR" sz="5300" dirty="0" smtClean="0"/>
              <a:t>İ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Bunların yazılışları arasında fark yoktur</a:t>
            </a:r>
            <a:r>
              <a:rPr lang="tr-TR" dirty="0" smtClean="0"/>
              <a:t>.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I ve İ Türkçe kelimenin başında olduğu </a:t>
            </a:r>
            <a:r>
              <a:rPr lang="tr-TR" dirty="0" smtClean="0"/>
              <a:t>zaman </a:t>
            </a:r>
            <a:r>
              <a:rPr lang="ar-SA" dirty="0" smtClean="0"/>
              <a:t>اى </a:t>
            </a:r>
            <a:r>
              <a:rPr lang="tr-TR" dirty="0" smtClean="0"/>
              <a:t>  ile </a:t>
            </a:r>
            <a:r>
              <a:rPr lang="tr-TR" dirty="0"/>
              <a:t>yazılır: 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58779" y="2133600"/>
            <a:ext cx="7569680" cy="4844716"/>
          </a:xfrm>
        </p:spPr>
        <p:txBody>
          <a:bodyPr numCol="3">
            <a:noAutofit/>
          </a:bodyPr>
          <a:lstStyle/>
          <a:p>
            <a:r>
              <a:rPr lang="tr-TR" sz="4000" dirty="0"/>
              <a:t> </a:t>
            </a:r>
            <a:r>
              <a:rPr lang="ar-SA" sz="4000" dirty="0"/>
              <a:t>ايچ</a:t>
            </a:r>
            <a:endParaRPr lang="tr-TR" sz="4000" dirty="0"/>
          </a:p>
          <a:p>
            <a:r>
              <a:rPr lang="tr-TR" sz="4000" dirty="0" smtClean="0"/>
              <a:t>iç</a:t>
            </a:r>
          </a:p>
          <a:p>
            <a:r>
              <a:rPr lang="ar-SA" sz="4000" dirty="0" smtClean="0"/>
              <a:t>اين</a:t>
            </a:r>
            <a:endParaRPr lang="tr-TR" sz="4000" dirty="0" smtClean="0"/>
          </a:p>
          <a:p>
            <a:r>
              <a:rPr lang="tr-TR" sz="4000" dirty="0" smtClean="0"/>
              <a:t>in</a:t>
            </a:r>
          </a:p>
          <a:p>
            <a:r>
              <a:rPr lang="ar-SA" sz="4000" dirty="0"/>
              <a:t>ايس</a:t>
            </a:r>
            <a:endParaRPr lang="tr-TR" sz="4000" dirty="0"/>
          </a:p>
          <a:p>
            <a:r>
              <a:rPr lang="tr-TR" sz="4000" dirty="0" smtClean="0"/>
              <a:t>is</a:t>
            </a:r>
          </a:p>
          <a:p>
            <a:r>
              <a:rPr lang="ar-SA" sz="4000" dirty="0"/>
              <a:t>ايش</a:t>
            </a:r>
            <a:endParaRPr lang="tr-TR" sz="4000" dirty="0"/>
          </a:p>
          <a:p>
            <a:r>
              <a:rPr lang="tr-TR" sz="4000" dirty="0" smtClean="0"/>
              <a:t>iş </a:t>
            </a:r>
          </a:p>
          <a:p>
            <a:r>
              <a:rPr lang="ar-SA" sz="4000" dirty="0"/>
              <a:t>ايلك</a:t>
            </a:r>
            <a:endParaRPr lang="tr-TR" sz="4000" dirty="0"/>
          </a:p>
          <a:p>
            <a:r>
              <a:rPr lang="tr-TR" sz="4000" dirty="0" smtClean="0"/>
              <a:t>ilk </a:t>
            </a:r>
          </a:p>
          <a:p>
            <a:r>
              <a:rPr lang="ar-SA" sz="4000" dirty="0"/>
              <a:t>ايراق</a:t>
            </a:r>
            <a:endParaRPr lang="tr-TR" sz="4000" dirty="0"/>
          </a:p>
          <a:p>
            <a:r>
              <a:rPr lang="tr-TR" sz="4000" dirty="0" smtClean="0"/>
              <a:t>ırak</a:t>
            </a:r>
          </a:p>
          <a:p>
            <a:r>
              <a:rPr lang="ar-SA" sz="4000" dirty="0"/>
              <a:t>ايرماق</a:t>
            </a:r>
            <a:endParaRPr lang="tr-TR" sz="4000" dirty="0"/>
          </a:p>
          <a:p>
            <a:r>
              <a:rPr lang="tr-TR" sz="4000" dirty="0" smtClean="0"/>
              <a:t>ırmak</a:t>
            </a:r>
          </a:p>
        </p:txBody>
      </p:sp>
    </p:spTree>
    <p:extLst>
      <p:ext uri="{BB962C8B-B14F-4D97-AF65-F5344CB8AC3E}">
        <p14:creationId xmlns:p14="http://schemas.microsoft.com/office/powerpoint/2010/main" val="3386653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79102" y="144380"/>
            <a:ext cx="7449365" cy="1760621"/>
          </a:xfrm>
        </p:spPr>
        <p:txBody>
          <a:bodyPr>
            <a:normAutofit/>
          </a:bodyPr>
          <a:lstStyle/>
          <a:p>
            <a:r>
              <a:rPr lang="tr-TR" dirty="0"/>
              <a:t>Türkçe kelimenin ortasındaki ve sonundaki </a:t>
            </a:r>
            <a:r>
              <a:rPr lang="tr-TR" dirty="0" smtClean="0"/>
              <a:t>ı </a:t>
            </a:r>
            <a:r>
              <a:rPr lang="tr-TR" dirty="0"/>
              <a:t>ve </a:t>
            </a:r>
            <a:r>
              <a:rPr lang="tr-TR" dirty="0" smtClean="0"/>
              <a:t>i</a:t>
            </a:r>
            <a:r>
              <a:rPr lang="ar-SA" dirty="0" smtClean="0"/>
              <a:t>   ى  </a:t>
            </a:r>
            <a:r>
              <a:rPr lang="tr-TR" dirty="0" smtClean="0"/>
              <a:t>ile yazılır</a:t>
            </a:r>
            <a:r>
              <a:rPr lang="tr-TR" dirty="0"/>
              <a:t>.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10655" y="1411709"/>
            <a:ext cx="7449364" cy="5053263"/>
          </a:xfrm>
        </p:spPr>
        <p:txBody>
          <a:bodyPr numCol="3">
            <a:noAutofit/>
          </a:bodyPr>
          <a:lstStyle/>
          <a:p>
            <a:r>
              <a:rPr lang="tr-TR" sz="3200" dirty="0"/>
              <a:t> </a:t>
            </a:r>
            <a:r>
              <a:rPr lang="ar-SA" sz="3200" dirty="0"/>
              <a:t>ايليق</a:t>
            </a:r>
            <a:endParaRPr lang="tr-TR" sz="3200" dirty="0"/>
          </a:p>
          <a:p>
            <a:r>
              <a:rPr lang="tr-TR" sz="3200" dirty="0" smtClean="0"/>
              <a:t>ılık</a:t>
            </a:r>
          </a:p>
          <a:p>
            <a:r>
              <a:rPr lang="tr-TR" sz="3200" dirty="0"/>
              <a:t> </a:t>
            </a:r>
            <a:r>
              <a:rPr lang="ar-SA" sz="3200" dirty="0"/>
              <a:t>قيريق</a:t>
            </a:r>
            <a:endParaRPr lang="tr-TR" sz="3200" dirty="0"/>
          </a:p>
          <a:p>
            <a:r>
              <a:rPr lang="tr-TR" sz="3200" dirty="0"/>
              <a:t>k</a:t>
            </a:r>
            <a:r>
              <a:rPr lang="tr-TR" sz="3200" dirty="0" smtClean="0"/>
              <a:t>ırık</a:t>
            </a:r>
          </a:p>
          <a:p>
            <a:r>
              <a:rPr lang="ar-SA" sz="3200" dirty="0"/>
              <a:t>آرى</a:t>
            </a:r>
            <a:endParaRPr lang="tr-TR" sz="3200" dirty="0"/>
          </a:p>
          <a:p>
            <a:r>
              <a:rPr lang="tr-TR" sz="3200" dirty="0"/>
              <a:t>a</a:t>
            </a:r>
            <a:r>
              <a:rPr lang="tr-TR" sz="3200" dirty="0" smtClean="0"/>
              <a:t>rı</a:t>
            </a:r>
          </a:p>
          <a:p>
            <a:r>
              <a:rPr lang="ar-SA" sz="3200" dirty="0"/>
              <a:t>صيزى</a:t>
            </a:r>
            <a:endParaRPr lang="tr-TR" sz="3200" dirty="0"/>
          </a:p>
          <a:p>
            <a:r>
              <a:rPr lang="tr-TR" sz="3200" dirty="0" smtClean="0"/>
              <a:t>sızı</a:t>
            </a:r>
          </a:p>
          <a:p>
            <a:r>
              <a:rPr lang="ar-SA" sz="3200" dirty="0"/>
              <a:t>قازى</a:t>
            </a:r>
            <a:endParaRPr lang="tr-TR" sz="3200" dirty="0"/>
          </a:p>
          <a:p>
            <a:r>
              <a:rPr lang="tr-TR" sz="3200" dirty="0"/>
              <a:t>k</a:t>
            </a:r>
            <a:r>
              <a:rPr lang="tr-TR" sz="3200" dirty="0" smtClean="0"/>
              <a:t>azı</a:t>
            </a:r>
          </a:p>
          <a:p>
            <a:r>
              <a:rPr lang="ar-SA" sz="3200" dirty="0"/>
              <a:t>يازى</a:t>
            </a:r>
            <a:endParaRPr lang="tr-TR" sz="3200" dirty="0"/>
          </a:p>
          <a:p>
            <a:r>
              <a:rPr lang="tr-TR" sz="3200" dirty="0"/>
              <a:t>y</a:t>
            </a:r>
            <a:r>
              <a:rPr lang="tr-TR" sz="3200" dirty="0" smtClean="0"/>
              <a:t>azı</a:t>
            </a:r>
          </a:p>
          <a:p>
            <a:r>
              <a:rPr lang="ar-SA" sz="3200" dirty="0"/>
              <a:t>ايليك</a:t>
            </a:r>
            <a:endParaRPr lang="tr-TR" sz="3200" dirty="0"/>
          </a:p>
          <a:p>
            <a:r>
              <a:rPr lang="tr-TR" sz="3200" dirty="0"/>
              <a:t>i</a:t>
            </a:r>
            <a:r>
              <a:rPr lang="tr-TR" sz="3200" dirty="0" smtClean="0"/>
              <a:t>lik</a:t>
            </a:r>
          </a:p>
          <a:p>
            <a:r>
              <a:rPr lang="ar-SA" sz="3200" dirty="0"/>
              <a:t>ايرى</a:t>
            </a:r>
            <a:endParaRPr lang="tr-TR" sz="3200" dirty="0"/>
          </a:p>
          <a:p>
            <a:r>
              <a:rPr lang="tr-TR" sz="3200" dirty="0" smtClean="0"/>
              <a:t>iri</a:t>
            </a:r>
          </a:p>
          <a:p>
            <a:r>
              <a:rPr lang="ar-SA" sz="3200" dirty="0"/>
              <a:t>ديرى</a:t>
            </a:r>
            <a:endParaRPr lang="tr-TR" sz="3200" dirty="0"/>
          </a:p>
          <a:p>
            <a:r>
              <a:rPr lang="tr-TR" sz="3200" dirty="0"/>
              <a:t>d</a:t>
            </a:r>
            <a:r>
              <a:rPr lang="tr-TR" sz="3200" dirty="0" smtClean="0"/>
              <a:t>iri</a:t>
            </a:r>
          </a:p>
          <a:p>
            <a:r>
              <a:rPr lang="ar-SA" sz="3200" dirty="0"/>
              <a:t>گری</a:t>
            </a:r>
            <a:endParaRPr lang="tr-TR" sz="3200" dirty="0"/>
          </a:p>
          <a:p>
            <a:r>
              <a:rPr lang="tr-TR" sz="3200" dirty="0"/>
              <a:t>g</a:t>
            </a:r>
            <a:r>
              <a:rPr lang="tr-TR" sz="3200" dirty="0" smtClean="0"/>
              <a:t>eri</a:t>
            </a:r>
          </a:p>
          <a:p>
            <a:r>
              <a:rPr lang="ar-SA" sz="3200" dirty="0"/>
              <a:t>گلير</a:t>
            </a:r>
            <a:endParaRPr lang="tr-TR" sz="3200" dirty="0"/>
          </a:p>
          <a:p>
            <a:r>
              <a:rPr lang="tr-TR" sz="3200" dirty="0" smtClean="0"/>
              <a:t>gelir </a:t>
            </a:r>
          </a:p>
          <a:p>
            <a:endParaRPr lang="tr-TR" sz="3200" dirty="0" smtClean="0"/>
          </a:p>
          <a:p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695508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1" fill="hold">
                      <p:stCondLst>
                        <p:cond delay="indefinite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>
                      <p:stCondLst>
                        <p:cond delay="indefinite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7" fill="hold">
                      <p:stCondLst>
                        <p:cond delay="indefinite"/>
                      </p:stCondLst>
                      <p:childTnLst>
                        <p:par>
                          <p:cTn id="328" fill="hold">
                            <p:stCondLst>
                              <p:cond delay="0"/>
                            </p:stCondLst>
                            <p:childTnLst>
                              <p:par>
                                <p:cTn id="32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5" fill="hold">
                      <p:stCondLst>
                        <p:cond delay="indefinite"/>
                      </p:stCondLst>
                      <p:childTnLst>
                        <p:par>
                          <p:cTn id="346" fill="hold">
                            <p:stCondLst>
                              <p:cond delay="0"/>
                            </p:stCondLst>
                            <p:childTnLst>
                              <p:par>
                                <p:cTn id="34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3" fill="hold">
                      <p:stCondLst>
                        <p:cond delay="indefinite"/>
                      </p:stCondLst>
                      <p:childTnLst>
                        <p:par>
                          <p:cTn id="364" fill="hold">
                            <p:stCondLst>
                              <p:cond delay="0"/>
                            </p:stCondLst>
                            <p:childTnLst>
                              <p:par>
                                <p:cTn id="36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1" fill="hold">
                      <p:stCondLst>
                        <p:cond delay="indefinite"/>
                      </p:stCondLst>
                      <p:childTnLst>
                        <p:par>
                          <p:cTn id="382" fill="hold">
                            <p:stCondLst>
                              <p:cond delay="0"/>
                            </p:stCondLst>
                            <p:childTnLst>
                              <p:par>
                                <p:cTn id="38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287379" y="128340"/>
            <a:ext cx="7555832" cy="1776663"/>
          </a:xfrm>
        </p:spPr>
        <p:txBody>
          <a:bodyPr>
            <a:normAutofit fontScale="90000"/>
          </a:bodyPr>
          <a:lstStyle/>
          <a:p>
            <a:r>
              <a:rPr lang="tr-TR" dirty="0"/>
              <a:t>Türkçe </a:t>
            </a:r>
            <a:r>
              <a:rPr lang="tr-TR" dirty="0" smtClean="0"/>
              <a:t>ve </a:t>
            </a:r>
            <a:r>
              <a:rPr lang="tr-TR" dirty="0"/>
              <a:t>dilimize Arapça ve Farsça dışındaki bir dilden </a:t>
            </a:r>
            <a:r>
              <a:rPr lang="tr-TR" dirty="0" smtClean="0"/>
              <a:t>geçmiş </a:t>
            </a:r>
            <a:r>
              <a:rPr lang="tr-TR" dirty="0"/>
              <a:t>kelimenin ortasındaki ve sonundaki </a:t>
            </a:r>
            <a:r>
              <a:rPr lang="tr-TR" dirty="0" smtClean="0"/>
              <a:t>o </a:t>
            </a:r>
            <a:r>
              <a:rPr lang="tr-TR" dirty="0"/>
              <a:t>ve </a:t>
            </a:r>
            <a:r>
              <a:rPr lang="tr-TR" dirty="0" smtClean="0"/>
              <a:t>ö</a:t>
            </a:r>
            <a:r>
              <a:rPr lang="ar-SA" dirty="0" smtClean="0"/>
              <a:t>و </a:t>
            </a:r>
            <a:r>
              <a:rPr lang="tr-TR" dirty="0" smtClean="0"/>
              <a:t>  ile </a:t>
            </a:r>
            <a:r>
              <a:rPr lang="tr-TR" dirty="0"/>
              <a:t>yazılır.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55031" y="1905000"/>
            <a:ext cx="7473428" cy="4800600"/>
          </a:xfrm>
        </p:spPr>
        <p:txBody>
          <a:bodyPr numCol="3"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ar-SA" sz="3900" dirty="0"/>
              <a:t>بول</a:t>
            </a:r>
            <a:endParaRPr lang="tr-TR" sz="3900" dirty="0"/>
          </a:p>
          <a:p>
            <a:pPr>
              <a:buFont typeface="Wingdings" panose="05000000000000000000" pitchFamily="2" charset="2"/>
              <a:buChar char="§"/>
            </a:pPr>
            <a:r>
              <a:rPr lang="tr-TR" sz="3900" dirty="0" smtClean="0"/>
              <a:t>bol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ar-SA" sz="3900" dirty="0"/>
              <a:t>بوش</a:t>
            </a:r>
            <a:endParaRPr lang="tr-TR" sz="3900" dirty="0"/>
          </a:p>
          <a:p>
            <a:pPr>
              <a:buFont typeface="Wingdings" panose="05000000000000000000" pitchFamily="2" charset="2"/>
              <a:buChar char="§"/>
            </a:pPr>
            <a:r>
              <a:rPr lang="tr-TR" sz="3900" dirty="0" smtClean="0"/>
              <a:t>boş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ar-SA" sz="3900" dirty="0"/>
              <a:t>طوغا</a:t>
            </a:r>
            <a:endParaRPr lang="tr-TR" sz="3900" dirty="0"/>
          </a:p>
          <a:p>
            <a:pPr>
              <a:buFont typeface="Wingdings" panose="05000000000000000000" pitchFamily="2" charset="2"/>
              <a:buChar char="§"/>
            </a:pPr>
            <a:r>
              <a:rPr lang="tr-TR" sz="3900" dirty="0" smtClean="0"/>
              <a:t>doğa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ar-SA" sz="3900" dirty="0"/>
              <a:t>طوغان</a:t>
            </a:r>
            <a:endParaRPr lang="tr-TR" sz="3900" dirty="0"/>
          </a:p>
          <a:p>
            <a:pPr>
              <a:buFont typeface="Wingdings" panose="05000000000000000000" pitchFamily="2" charset="2"/>
              <a:buChar char="§"/>
            </a:pPr>
            <a:r>
              <a:rPr lang="tr-TR" sz="3900" dirty="0" smtClean="0"/>
              <a:t>doğan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ar-SA" sz="3900" dirty="0"/>
              <a:t>اوتو</a:t>
            </a:r>
            <a:endParaRPr lang="tr-TR" sz="3900" dirty="0"/>
          </a:p>
          <a:p>
            <a:pPr>
              <a:buFont typeface="Wingdings" panose="05000000000000000000" pitchFamily="2" charset="2"/>
              <a:buChar char="§"/>
            </a:pPr>
            <a:r>
              <a:rPr lang="tr-TR" sz="3900" dirty="0" smtClean="0"/>
              <a:t>oto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ar-SA" sz="3900" dirty="0"/>
              <a:t>قورو </a:t>
            </a:r>
            <a:endParaRPr lang="tr-TR" sz="3900" dirty="0"/>
          </a:p>
          <a:p>
            <a:pPr>
              <a:buFont typeface="Wingdings" panose="05000000000000000000" pitchFamily="2" charset="2"/>
              <a:buChar char="§"/>
            </a:pPr>
            <a:r>
              <a:rPr lang="tr-TR" sz="3900" dirty="0" smtClean="0"/>
              <a:t>koro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ar-SA" sz="3900" dirty="0" smtClean="0"/>
              <a:t>پيقو</a:t>
            </a:r>
            <a:endParaRPr lang="tr-TR" sz="3900" dirty="0"/>
          </a:p>
          <a:p>
            <a:pPr>
              <a:buFont typeface="Wingdings" panose="05000000000000000000" pitchFamily="2" charset="2"/>
              <a:buChar char="§"/>
            </a:pPr>
            <a:r>
              <a:rPr lang="tr-TR" sz="3900" dirty="0" smtClean="0"/>
              <a:t>piko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ar-SA" sz="3900" dirty="0"/>
              <a:t>جيرو </a:t>
            </a:r>
            <a:endParaRPr lang="tr-TR" sz="39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tr-TR" sz="3900" dirty="0" smtClean="0"/>
              <a:t>ciro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ar-SA" sz="3900" dirty="0" smtClean="0"/>
              <a:t>كور</a:t>
            </a:r>
            <a:endParaRPr lang="tr-TR" sz="39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tr-TR" sz="3900" dirty="0" smtClean="0"/>
              <a:t>kör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ar-SA" sz="3900" dirty="0" smtClean="0"/>
              <a:t>دونر</a:t>
            </a:r>
            <a:endParaRPr lang="tr-TR" sz="39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tr-TR" sz="3900" dirty="0" smtClean="0"/>
              <a:t>döner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ar-SA" sz="3900" dirty="0"/>
              <a:t>دوشك</a:t>
            </a:r>
            <a:endParaRPr lang="tr-TR" sz="39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tr-TR" sz="3900" dirty="0" smtClean="0"/>
              <a:t>döşek</a:t>
            </a:r>
          </a:p>
          <a:p>
            <a:pPr>
              <a:buFont typeface="Wingdings" panose="05000000000000000000" pitchFamily="2" charset="2"/>
              <a:buChar char="§"/>
            </a:pPr>
            <a:endParaRPr lang="tr-TR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21758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6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0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1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2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7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8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0" dur="1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1" fill="hold">
                      <p:stCondLst>
                        <p:cond delay="indefinite"/>
                      </p:stCondLst>
                      <p:childTnLst>
                        <p:par>
                          <p:cTn id="132" fill="hold">
                            <p:stCondLst>
                              <p:cond delay="0"/>
                            </p:stCondLst>
                            <p:childTnLst>
                              <p:par>
                                <p:cTn id="1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5" dur="1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1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10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8" dur="10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3" dur="10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4" dur="10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5" dur="10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6" dur="10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10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0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1000" fill="hold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4" dur="10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9" dur="10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0" dur="10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1" dur="1000" fill="hold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2" dur="1000"/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7" dur="1000" fill="hold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1000" fill="hold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1000" fill="hold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0" dur="1000"/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1" fill="hold">
                      <p:stCondLst>
                        <p:cond delay="indefinite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5" dur="1000" fill="hold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6" dur="1000" fill="hold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1000" fill="hold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8" dur="1000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049346" y="0"/>
            <a:ext cx="7399331" cy="1280890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/>
              <a:t> O ve </a:t>
            </a:r>
            <a:r>
              <a:rPr lang="tr-TR" dirty="0" smtClean="0"/>
              <a:t>Ö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>Y</a:t>
            </a:r>
            <a:r>
              <a:rPr lang="tr-TR" dirty="0" smtClean="0"/>
              <a:t>azılışları </a:t>
            </a:r>
            <a:r>
              <a:rPr lang="tr-TR" dirty="0"/>
              <a:t>arasında fark yoktur. O ve Ö Türkçe kelimenin başında olduğu zaman</a:t>
            </a:r>
            <a:r>
              <a:rPr lang="ar-SA" dirty="0"/>
              <a:t>او </a:t>
            </a:r>
            <a:r>
              <a:rPr lang="tr-TR" dirty="0"/>
              <a:t>  ile </a:t>
            </a:r>
            <a:r>
              <a:rPr lang="tr-TR" dirty="0" smtClean="0"/>
              <a:t>yazılır.</a:t>
            </a:r>
            <a:r>
              <a:rPr lang="tr-TR" dirty="0"/>
              <a:t/>
            </a:r>
            <a:br>
              <a:rPr lang="tr-TR" dirty="0"/>
            </a:b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38630" y="2276872"/>
            <a:ext cx="7979131" cy="5109411"/>
          </a:xfrm>
        </p:spPr>
        <p:txBody>
          <a:bodyPr numCol="4">
            <a:no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ar-SA" sz="3600" dirty="0"/>
              <a:t>اوبا</a:t>
            </a:r>
            <a:endParaRPr lang="tr-TR" sz="3600" dirty="0"/>
          </a:p>
          <a:p>
            <a:pPr>
              <a:buFont typeface="Wingdings" panose="05000000000000000000" pitchFamily="2" charset="2"/>
              <a:buChar char="§"/>
            </a:pPr>
            <a:r>
              <a:rPr lang="tr-TR" sz="3600" dirty="0" smtClean="0"/>
              <a:t>oba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ar-SA" sz="3600" dirty="0" smtClean="0"/>
              <a:t>اوجاق</a:t>
            </a:r>
            <a:endParaRPr lang="tr-TR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tr-TR" sz="3600" dirty="0" smtClean="0"/>
              <a:t>ocak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ar-SA" sz="3600" dirty="0" smtClean="0"/>
              <a:t>اوداق</a:t>
            </a:r>
            <a:endParaRPr lang="tr-TR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tr-TR" sz="3600" dirty="0" smtClean="0"/>
              <a:t>Odak</a:t>
            </a:r>
          </a:p>
          <a:p>
            <a:pPr>
              <a:buFont typeface="Wingdings" panose="05000000000000000000" pitchFamily="2" charset="2"/>
              <a:buChar char="§"/>
            </a:pPr>
            <a:endParaRPr lang="tr-TR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ar-SA" sz="3600" dirty="0"/>
              <a:t>اوق </a:t>
            </a:r>
            <a:endParaRPr lang="tr-TR" sz="3600" dirty="0"/>
          </a:p>
          <a:p>
            <a:pPr>
              <a:buFont typeface="Wingdings" panose="05000000000000000000" pitchFamily="2" charset="2"/>
              <a:buChar char="§"/>
            </a:pPr>
            <a:r>
              <a:rPr lang="tr-TR" sz="3600" dirty="0" smtClean="0"/>
              <a:t>ok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ar-SA" sz="3600" dirty="0" smtClean="0"/>
              <a:t>اولاغان </a:t>
            </a:r>
            <a:endParaRPr lang="tr-TR" sz="3600" dirty="0"/>
          </a:p>
          <a:p>
            <a:pPr>
              <a:buFont typeface="Wingdings" panose="05000000000000000000" pitchFamily="2" charset="2"/>
              <a:buChar char="§"/>
            </a:pPr>
            <a:r>
              <a:rPr lang="tr-TR" sz="3600" dirty="0" smtClean="0"/>
              <a:t>olağan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ar-SA" sz="3600" dirty="0" smtClean="0"/>
              <a:t>اوت</a:t>
            </a:r>
            <a:endParaRPr lang="tr-TR" sz="3600" dirty="0"/>
          </a:p>
          <a:p>
            <a:pPr>
              <a:buFont typeface="Wingdings" panose="05000000000000000000" pitchFamily="2" charset="2"/>
              <a:buChar char="§"/>
            </a:pPr>
            <a:r>
              <a:rPr lang="tr-TR" sz="3600" dirty="0" smtClean="0"/>
              <a:t>ot </a:t>
            </a:r>
          </a:p>
          <a:p>
            <a:pPr>
              <a:buFont typeface="Wingdings" panose="05000000000000000000" pitchFamily="2" charset="2"/>
              <a:buChar char="§"/>
            </a:pPr>
            <a:endParaRPr lang="tr-TR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ar-SA" sz="3600" dirty="0"/>
              <a:t>اووا </a:t>
            </a:r>
            <a:endParaRPr lang="tr-TR" sz="3600" dirty="0"/>
          </a:p>
          <a:p>
            <a:pPr>
              <a:buFont typeface="Wingdings" panose="05000000000000000000" pitchFamily="2" charset="2"/>
              <a:buChar char="§"/>
            </a:pPr>
            <a:r>
              <a:rPr lang="tr-TR" sz="3600" dirty="0" smtClean="0"/>
              <a:t>ova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ar-SA" sz="3600" dirty="0"/>
              <a:t>اوچ </a:t>
            </a:r>
            <a:endParaRPr lang="tr-TR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tr-TR" sz="3600" dirty="0" smtClean="0"/>
              <a:t>öç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ar-SA" sz="3600" dirty="0" smtClean="0"/>
              <a:t>اوبك </a:t>
            </a:r>
            <a:endParaRPr lang="tr-TR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tr-TR" sz="3600" dirty="0"/>
          </a:p>
          <a:p>
            <a:pPr marL="0" indent="0">
              <a:buNone/>
            </a:pPr>
            <a:endParaRPr lang="tr-TR" sz="3600" dirty="0"/>
          </a:p>
          <a:p>
            <a:pPr>
              <a:buFont typeface="Wingdings" panose="05000000000000000000" pitchFamily="2" charset="2"/>
              <a:buChar char="§"/>
            </a:pPr>
            <a:r>
              <a:rPr lang="tr-TR" sz="3600" dirty="0" smtClean="0"/>
              <a:t>öbek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ar-SA" sz="3600" dirty="0" smtClean="0"/>
              <a:t>اولچك</a:t>
            </a:r>
            <a:endParaRPr lang="tr-TR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tr-TR" sz="3600" dirty="0" smtClean="0"/>
              <a:t>ölçek</a:t>
            </a:r>
          </a:p>
          <a:p>
            <a:pPr marL="0" indent="0">
              <a:buNone/>
            </a:pPr>
            <a:r>
              <a:rPr lang="tr-TR" sz="3600" dirty="0" smtClean="0"/>
              <a:t> </a:t>
            </a:r>
            <a:endParaRPr lang="tr-TR" sz="3600" dirty="0"/>
          </a:p>
        </p:txBody>
      </p:sp>
    </p:spTree>
    <p:extLst>
      <p:ext uri="{BB962C8B-B14F-4D97-AF65-F5344CB8AC3E}">
        <p14:creationId xmlns:p14="http://schemas.microsoft.com/office/powerpoint/2010/main" val="36333304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2" dur="2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7" dur="20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2" dur="20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7" dur="2000"/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2" dur="2000"/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7" dur="2000"/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2" dur="2000"/>
                                        <p:tgtEl>
                                          <p:spTgt spid="3">
                                            <p:txEl>
                                              <p:pRg st="23" end="2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7" dur="2000"/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106916" y="303268"/>
            <a:ext cx="7545617" cy="2103048"/>
          </a:xfrm>
        </p:spPr>
        <p:txBody>
          <a:bodyPr>
            <a:normAutofit fontScale="90000"/>
          </a:bodyPr>
          <a:lstStyle/>
          <a:p>
            <a:pPr algn="ctr"/>
            <a:r>
              <a:rPr lang="tr-TR" dirty="0" smtClean="0"/>
              <a:t>U </a:t>
            </a:r>
            <a:r>
              <a:rPr lang="tr-TR" dirty="0"/>
              <a:t>ve Ü</a:t>
            </a:r>
            <a:br>
              <a:rPr lang="tr-TR" dirty="0"/>
            </a:br>
            <a:r>
              <a:rPr lang="tr-TR" sz="2800" dirty="0"/>
              <a:t>Bunların yazılışları arasında fark yoktur. </a:t>
            </a:r>
            <a:r>
              <a:rPr lang="tr-TR" sz="2800" dirty="0" smtClean="0"/>
              <a:t>Yazılışları ile O </a:t>
            </a:r>
            <a:r>
              <a:rPr lang="tr-TR" sz="2800" dirty="0"/>
              <a:t>ve </a:t>
            </a:r>
            <a:r>
              <a:rPr lang="tr-TR" sz="2800" dirty="0" smtClean="0"/>
              <a:t>Ö’nün yazılışları aynıdır. U </a:t>
            </a:r>
            <a:r>
              <a:rPr lang="tr-TR" sz="2800" dirty="0"/>
              <a:t>ve Ü Türkçe kelimenin başında olduğu zaman </a:t>
            </a:r>
            <a:r>
              <a:rPr lang="ar-SA" sz="2800" dirty="0"/>
              <a:t>او </a:t>
            </a:r>
            <a:r>
              <a:rPr lang="tr-TR" sz="2800" dirty="0"/>
              <a:t>  ile </a:t>
            </a:r>
            <a:r>
              <a:rPr lang="tr-TR" sz="2800" dirty="0" smtClean="0"/>
              <a:t>yazılır.</a:t>
            </a:r>
            <a:endParaRPr lang="tr-TR" sz="28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6913" y="2406316"/>
            <a:ext cx="8037095" cy="4451684"/>
          </a:xfrm>
        </p:spPr>
        <p:txBody>
          <a:bodyPr numCol="3"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ar-SA" sz="4200" dirty="0" smtClean="0"/>
              <a:t>اوچ</a:t>
            </a:r>
            <a:endParaRPr lang="tr-TR" sz="42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tr-TR" sz="4200" dirty="0" smtClean="0"/>
              <a:t>uç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ar-SA" sz="4200" dirty="0"/>
              <a:t>اوچاق</a:t>
            </a:r>
            <a:endParaRPr lang="tr-TR" sz="4200" dirty="0"/>
          </a:p>
          <a:p>
            <a:pPr>
              <a:buFont typeface="Wingdings" panose="05000000000000000000" pitchFamily="2" charset="2"/>
              <a:buChar char="§"/>
            </a:pPr>
            <a:r>
              <a:rPr lang="tr-TR" sz="4200" dirty="0" smtClean="0"/>
              <a:t>uçak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ar-SA" sz="4200" dirty="0" smtClean="0"/>
              <a:t>اوفاق</a:t>
            </a:r>
            <a:endParaRPr lang="tr-TR" sz="42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tr-TR" sz="4200" dirty="0" smtClean="0"/>
              <a:t>ufak</a:t>
            </a:r>
          </a:p>
          <a:p>
            <a:pPr>
              <a:buFont typeface="Wingdings" panose="05000000000000000000" pitchFamily="2" charset="2"/>
              <a:buChar char="§"/>
            </a:pPr>
            <a:endParaRPr lang="tr-TR" sz="42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ar-SA" sz="4200" dirty="0" smtClean="0"/>
              <a:t>اوياق</a:t>
            </a:r>
            <a:endParaRPr lang="tr-TR" sz="4200" dirty="0"/>
          </a:p>
          <a:p>
            <a:pPr>
              <a:buFont typeface="Wingdings" panose="05000000000000000000" pitchFamily="2" charset="2"/>
              <a:buChar char="§"/>
            </a:pPr>
            <a:r>
              <a:rPr lang="tr-TR" sz="4200" dirty="0" smtClean="0"/>
              <a:t>uyak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ar-SA" sz="4200" dirty="0" smtClean="0"/>
              <a:t>اوزاق</a:t>
            </a:r>
            <a:endParaRPr lang="tr-TR" sz="42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tr-TR" sz="4200" dirty="0"/>
              <a:t>u</a:t>
            </a:r>
            <a:r>
              <a:rPr lang="tr-TR" sz="4200" dirty="0" smtClean="0"/>
              <a:t>zak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ar-SA" sz="4200" dirty="0" smtClean="0"/>
              <a:t>اويغار</a:t>
            </a:r>
            <a:endParaRPr lang="tr-TR" sz="4200" dirty="0"/>
          </a:p>
          <a:p>
            <a:pPr>
              <a:buFont typeface="Wingdings" panose="05000000000000000000" pitchFamily="2" charset="2"/>
              <a:buChar char="§"/>
            </a:pPr>
            <a:r>
              <a:rPr lang="tr-TR" sz="4200" dirty="0"/>
              <a:t>u</a:t>
            </a:r>
            <a:r>
              <a:rPr lang="tr-TR" sz="4200" dirty="0" smtClean="0"/>
              <a:t>ygar</a:t>
            </a:r>
          </a:p>
          <a:p>
            <a:pPr>
              <a:buFont typeface="Wingdings" panose="05000000000000000000" pitchFamily="2" charset="2"/>
              <a:buChar char="§"/>
            </a:pPr>
            <a:endParaRPr lang="tr-TR" sz="42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ar-SA" sz="4200" dirty="0" smtClean="0"/>
              <a:t>اولکه</a:t>
            </a:r>
            <a:endParaRPr lang="tr-TR" sz="4200" dirty="0"/>
          </a:p>
          <a:p>
            <a:pPr>
              <a:buFont typeface="Wingdings" panose="05000000000000000000" pitchFamily="2" charset="2"/>
              <a:buChar char="§"/>
            </a:pPr>
            <a:r>
              <a:rPr lang="tr-TR" sz="4200" dirty="0" smtClean="0"/>
              <a:t>ülke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ar-SA" sz="4200" dirty="0" smtClean="0"/>
              <a:t>اوركك</a:t>
            </a:r>
            <a:endParaRPr lang="tr-TR" sz="42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tr-TR" sz="4200" dirty="0" smtClean="0"/>
              <a:t>ürkek</a:t>
            </a:r>
          </a:p>
          <a:p>
            <a:pPr>
              <a:buFont typeface="Wingdings" panose="05000000000000000000" pitchFamily="2" charset="2"/>
              <a:buChar char="§"/>
            </a:pPr>
            <a:endParaRPr lang="tr-TR" sz="4200" dirty="0" smtClean="0"/>
          </a:p>
          <a:p>
            <a:pPr>
              <a:buFont typeface="Wingdings" panose="05000000000000000000" pitchFamily="2" charset="2"/>
              <a:buChar char="§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76652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5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500" fill="hold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500"/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91927" y="433160"/>
            <a:ext cx="7136543" cy="1471863"/>
          </a:xfrm>
        </p:spPr>
        <p:txBody>
          <a:bodyPr/>
          <a:lstStyle/>
          <a:p>
            <a:r>
              <a:rPr lang="tr-TR" dirty="0"/>
              <a:t>Türkçe kelimenin ortasındaki ve sonundaki U ve </a:t>
            </a:r>
            <a:r>
              <a:rPr lang="tr-TR" dirty="0" smtClean="0"/>
              <a:t>Ü </a:t>
            </a:r>
            <a:r>
              <a:rPr lang="ar-SA" dirty="0" smtClean="0"/>
              <a:t>و </a:t>
            </a:r>
            <a:r>
              <a:rPr lang="tr-TR" dirty="0" smtClean="0"/>
              <a:t>  ile yazılır.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45969" y="1905000"/>
            <a:ext cx="8313821" cy="4188296"/>
          </a:xfrm>
        </p:spPr>
        <p:txBody>
          <a:bodyPr numCol="4">
            <a:normAutofit fontScale="850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ar-SA" sz="3600" dirty="0"/>
              <a:t>اوقول</a:t>
            </a:r>
            <a:endParaRPr lang="tr-TR" sz="3600" dirty="0"/>
          </a:p>
          <a:p>
            <a:pPr>
              <a:buFont typeface="Wingdings" panose="05000000000000000000" pitchFamily="2" charset="2"/>
              <a:buChar char="§"/>
            </a:pPr>
            <a:r>
              <a:rPr lang="tr-TR" sz="3600" dirty="0"/>
              <a:t>o</a:t>
            </a:r>
            <a:r>
              <a:rPr lang="tr-TR" sz="3600" dirty="0" smtClean="0"/>
              <a:t>kul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ar-SA" sz="3600" dirty="0" smtClean="0"/>
              <a:t>اوغول</a:t>
            </a:r>
            <a:endParaRPr lang="tr-TR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tr-TR" sz="3600" dirty="0" smtClean="0"/>
              <a:t>oğul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ar-SA" sz="3600" dirty="0"/>
              <a:t>اوزون</a:t>
            </a:r>
            <a:r>
              <a:rPr lang="tr-TR" sz="3600" dirty="0" smtClean="0"/>
              <a:t>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3600" dirty="0" smtClean="0"/>
              <a:t>uzun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ar-SA" sz="3600" dirty="0" smtClean="0"/>
              <a:t>قابوق</a:t>
            </a:r>
            <a:endParaRPr lang="tr-TR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tr-TR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tr-TR" sz="3600" dirty="0" smtClean="0"/>
              <a:t>kabuk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ar-SA" sz="3600" dirty="0" smtClean="0"/>
              <a:t>قوپوق</a:t>
            </a:r>
            <a:endParaRPr lang="tr-TR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tr-TR" sz="3600" dirty="0" smtClean="0"/>
              <a:t>kopuk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ar-SA" sz="3600" dirty="0" smtClean="0"/>
              <a:t>بوزوق</a:t>
            </a:r>
            <a:endParaRPr lang="tr-TR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tr-TR" sz="3600" dirty="0" smtClean="0"/>
              <a:t>bozuk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ar-SA" sz="3600" dirty="0"/>
              <a:t>قورو</a:t>
            </a:r>
            <a:endParaRPr lang="tr-TR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tr-TR" sz="3600" dirty="0" smtClean="0"/>
              <a:t>kuru</a:t>
            </a:r>
          </a:p>
          <a:p>
            <a:pPr>
              <a:buFont typeface="Wingdings" panose="05000000000000000000" pitchFamily="2" charset="2"/>
              <a:buChar char="§"/>
            </a:pPr>
            <a:endParaRPr lang="tr-TR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tr-TR" sz="3600" dirty="0" smtClean="0"/>
              <a:t> </a:t>
            </a:r>
            <a:r>
              <a:rPr lang="ar-SA" sz="3600" dirty="0"/>
              <a:t>اوردو</a:t>
            </a:r>
            <a:endParaRPr lang="tr-TR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tr-TR" sz="3600" dirty="0" smtClean="0"/>
              <a:t>ordu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3600" dirty="0" smtClean="0"/>
              <a:t> </a:t>
            </a:r>
            <a:r>
              <a:rPr lang="ar-SA" sz="3600" dirty="0"/>
              <a:t>صورو </a:t>
            </a:r>
            <a:endParaRPr lang="tr-TR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tr-TR" sz="3600" dirty="0" smtClean="0"/>
              <a:t>soru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ar-SA" sz="3600" dirty="0"/>
              <a:t>اوزوم </a:t>
            </a:r>
            <a:endParaRPr lang="tr-TR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tr-TR" sz="3600" dirty="0" smtClean="0"/>
              <a:t>üzüm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ar-SA" sz="3600" dirty="0" smtClean="0"/>
              <a:t>اوستون</a:t>
            </a:r>
            <a:endParaRPr lang="tr-TR" sz="3600" dirty="0" smtClean="0"/>
          </a:p>
          <a:p>
            <a:pPr>
              <a:buFont typeface="Wingdings" panose="05000000000000000000" pitchFamily="2" charset="2"/>
              <a:buChar char="§"/>
            </a:pPr>
            <a:endParaRPr lang="tr-TR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tr-TR" sz="3600" dirty="0" smtClean="0"/>
              <a:t>üstün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sz="3600" dirty="0" smtClean="0"/>
              <a:t> </a:t>
            </a:r>
            <a:r>
              <a:rPr lang="ar-SA" sz="3600" dirty="0"/>
              <a:t>يوز</a:t>
            </a:r>
            <a:endParaRPr lang="tr-TR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tr-TR" sz="3600" dirty="0" smtClean="0"/>
              <a:t>yüz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ar-SA" sz="3600" dirty="0"/>
              <a:t>اوتو </a:t>
            </a:r>
            <a:endParaRPr lang="tr-TR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tr-TR" sz="3600" dirty="0" smtClean="0"/>
              <a:t>ütü</a:t>
            </a:r>
            <a:endParaRPr lang="tr-TR" sz="3600" dirty="0"/>
          </a:p>
          <a:p>
            <a:pPr>
              <a:buFont typeface="Wingdings" panose="05000000000000000000" pitchFamily="2" charset="2"/>
              <a:buChar char="§"/>
            </a:pPr>
            <a:r>
              <a:rPr lang="ar-SA" sz="3600" dirty="0"/>
              <a:t>کوتو</a:t>
            </a:r>
            <a:endParaRPr lang="tr-TR" sz="36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tr-TR" sz="3600" dirty="0" smtClean="0"/>
              <a:t>kötü</a:t>
            </a:r>
          </a:p>
          <a:p>
            <a:pPr marL="0" indent="0">
              <a:buNone/>
            </a:pPr>
            <a:endParaRPr lang="tr-TR" sz="3200" dirty="0"/>
          </a:p>
        </p:txBody>
      </p:sp>
      <p:sp>
        <p:nvSpPr>
          <p:cNvPr id="4" name="Dikdörtgen 3"/>
          <p:cNvSpPr/>
          <p:nvPr/>
        </p:nvSpPr>
        <p:spPr>
          <a:xfrm>
            <a:off x="3563888" y="5859970"/>
            <a:ext cx="6048672" cy="9980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tr-T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Daha fazla örnek için bkz.: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tr-T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Yılmaz, Ali; Akkuş Mehmet, Güngör, Zülfikar, İslamoğlu, Abdülmecit, </a:t>
            </a:r>
            <a:r>
              <a:rPr lang="tr-TR" sz="11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Osmanlı Türkçesi</a:t>
            </a:r>
            <a:r>
              <a:rPr lang="tr-T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Ankara Üniversitesi Uzaktan Eğitim Yayınları, Ankara 2011. 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tr-T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Timurtaş, Faruk Kadri, </a:t>
            </a:r>
            <a:r>
              <a:rPr lang="tr-TR" sz="11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Osmanlı</a:t>
            </a:r>
            <a:r>
              <a:rPr lang="tr-T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1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Türkçesi</a:t>
            </a:r>
            <a:r>
              <a:rPr lang="tr-T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1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Grameri</a:t>
            </a:r>
            <a:r>
              <a:rPr lang="tr-T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Alfa, İstanbul 1999.</a:t>
            </a:r>
          </a:p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tr-T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Develi, Hayati, </a:t>
            </a:r>
            <a:r>
              <a:rPr lang="tr-TR" sz="11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Osmanlı</a:t>
            </a:r>
            <a:r>
              <a:rPr lang="tr-T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1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Türkçesi</a:t>
            </a:r>
            <a:r>
              <a:rPr lang="tr-T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tr-TR" sz="1100" i="1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Kılavuzu</a:t>
            </a:r>
            <a:r>
              <a:rPr lang="tr-TR" sz="1100" dirty="0"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Kitabevi, İstanbul 2002.</a:t>
            </a:r>
            <a:endParaRPr lang="tr-TR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1076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>
                      <p:stCondLst>
                        <p:cond delay="indefinite"/>
                      </p:stCondLst>
                      <p:childTnLst>
                        <p:par>
                          <p:cTn id="148" fill="hold">
                            <p:stCondLst>
                              <p:cond delay="0"/>
                            </p:stCondLst>
                            <p:childTnLst>
                              <p:par>
                                <p:cTn id="14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5" fill="hold">
                      <p:stCondLst>
                        <p:cond delay="indefinite"/>
                      </p:stCondLst>
                      <p:childTnLst>
                        <p:par>
                          <p:cTn id="166" fill="hold">
                            <p:stCondLst>
                              <p:cond delay="0"/>
                            </p:stCondLst>
                            <p:childTnLst>
                              <p:par>
                                <p:cTn id="16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8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3" fill="hold">
                      <p:stCondLst>
                        <p:cond delay="indefinite"/>
                      </p:stCondLst>
                      <p:childTnLst>
                        <p:par>
                          <p:cTn id="184" fill="hold">
                            <p:stCondLst>
                              <p:cond delay="0"/>
                            </p:stCondLst>
                            <p:childTnLst>
                              <p:par>
                                <p:cTn id="18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1" fill="hold">
                      <p:stCondLst>
                        <p:cond delay="indefinite"/>
                      </p:stCondLst>
                      <p:childTnLst>
                        <p:par>
                          <p:cTn id="202" fill="hold">
                            <p:stCondLst>
                              <p:cond delay="0"/>
                            </p:stCondLst>
                            <p:childTnLst>
                              <p:par>
                                <p:cTn id="20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1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>
                      <p:stCondLst>
                        <p:cond delay="indefinite"/>
                      </p:stCondLst>
                      <p:childTnLst>
                        <p:par>
                          <p:cTn id="220" fill="hold">
                            <p:stCondLst>
                              <p:cond delay="0"/>
                            </p:stCondLst>
                            <p:childTnLst>
                              <p:par>
                                <p:cTn id="22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7" fill="hold">
                      <p:stCondLst>
                        <p:cond delay="indefinite"/>
                      </p:stCondLst>
                      <p:childTnLst>
                        <p:par>
                          <p:cTn id="238" fill="hold">
                            <p:stCondLst>
                              <p:cond delay="0"/>
                            </p:stCondLst>
                            <p:childTnLst>
                              <p:par>
                                <p:cTn id="2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5" fill="hold">
                      <p:stCondLst>
                        <p:cond delay="indefinite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6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7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3" fill="hold">
                      <p:stCondLst>
                        <p:cond delay="indefinite"/>
                      </p:stCondLst>
                      <p:childTnLst>
                        <p:par>
                          <p:cTn id="274" fill="hold">
                            <p:stCondLst>
                              <p:cond delay="0"/>
                            </p:stCondLst>
                            <p:childTnLst>
                              <p:par>
                                <p:cTn id="27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1" fill="hold">
                      <p:stCondLst>
                        <p:cond delay="indefinite"/>
                      </p:stCondLst>
                      <p:childTnLst>
                        <p:par>
                          <p:cTn id="292" fill="hold">
                            <p:stCondLst>
                              <p:cond delay="0"/>
                            </p:stCondLst>
                            <p:childTnLst>
                              <p:par>
                                <p:cTn id="29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0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9" fill="hold">
                      <p:stCondLst>
                        <p:cond delay="indefinite"/>
                      </p:stCondLst>
                      <p:childTnLst>
                        <p:par>
                          <p:cTn id="310" fill="hold">
                            <p:stCondLst>
                              <p:cond delay="0"/>
                            </p:stCondLst>
                            <p:childTnLst>
                              <p:par>
                                <p:cTn id="31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7" fill="hold">
                      <p:stCondLst>
                        <p:cond delay="indefinite"/>
                      </p:stCondLst>
                      <p:childTnLst>
                        <p:par>
                          <p:cTn id="328" fill="hold">
                            <p:stCondLst>
                              <p:cond delay="0"/>
                            </p:stCondLst>
                            <p:childTnLst>
                              <p:par>
                                <p:cTn id="32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3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5" fill="hold">
                      <p:stCondLst>
                        <p:cond delay="indefinite"/>
                      </p:stCondLst>
                      <p:childTnLst>
                        <p:par>
                          <p:cTn id="346" fill="hold">
                            <p:stCondLst>
                              <p:cond delay="0"/>
                            </p:stCondLst>
                            <p:childTnLst>
                              <p:par>
                                <p:cTn id="34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3" fill="hold">
                      <p:stCondLst>
                        <p:cond delay="indefinite"/>
                      </p:stCondLst>
                      <p:childTnLst>
                        <p:par>
                          <p:cTn id="364" fill="hold">
                            <p:stCondLst>
                              <p:cond delay="0"/>
                            </p:stCondLst>
                            <p:childTnLst>
                              <p:par>
                                <p:cTn id="36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7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7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7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2" end="2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1" fill="hold">
                      <p:stCondLst>
                        <p:cond delay="indefinite"/>
                      </p:stCondLst>
                      <p:childTnLst>
                        <p:par>
                          <p:cTn id="382" fill="hold">
                            <p:stCondLst>
                              <p:cond delay="0"/>
                            </p:stCondLst>
                            <p:childTnLst>
                              <p:par>
                                <p:cTn id="38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9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9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4" end="2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9" fill="hold">
                      <p:stCondLst>
                        <p:cond delay="indefinite"/>
                      </p:stCondLst>
                      <p:childTnLst>
                        <p:par>
                          <p:cTn id="400" fill="hold">
                            <p:stCondLst>
                              <p:cond delay="0"/>
                            </p:stCondLst>
                            <p:childTnLst>
                              <p:par>
                                <p:cTn id="40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1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5" end="25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7" fill="hold">
                      <p:stCondLst>
                        <p:cond delay="indefinite"/>
                      </p:stCondLst>
                      <p:childTnLst>
                        <p:par>
                          <p:cTn id="418" fill="hold">
                            <p:stCondLst>
                              <p:cond delay="0"/>
                            </p:stCondLst>
                            <p:childTnLst>
                              <p:par>
                                <p:cTn id="41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6" end="26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5" fill="hold">
                      <p:stCondLst>
                        <p:cond delay="indefinite"/>
                      </p:stCondLst>
                      <p:childTnLst>
                        <p:par>
                          <p:cTn id="436" fill="hold">
                            <p:stCondLst>
                              <p:cond delay="0"/>
                            </p:stCondLst>
                            <p:childTnLst>
                              <p:par>
                                <p:cTn id="43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4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4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7" end="27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3" fill="hold">
                      <p:stCondLst>
                        <p:cond delay="indefinite"/>
                      </p:stCondLst>
                      <p:childTnLst>
                        <p:par>
                          <p:cTn id="454" fill="hold">
                            <p:stCondLst>
                              <p:cond delay="0"/>
                            </p:stCondLst>
                            <p:childTnLst>
                              <p:par>
                                <p:cTn id="45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6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6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8" end="28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1" fill="hold">
                      <p:stCondLst>
                        <p:cond delay="indefinite"/>
                      </p:stCondLst>
                      <p:childTnLst>
                        <p:par>
                          <p:cTn id="472" fill="hold">
                            <p:stCondLst>
                              <p:cond delay="0"/>
                            </p:stCondLst>
                            <p:childTnLst>
                              <p:par>
                                <p:cTn id="47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8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8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9" end="29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9" fill="hold">
                      <p:stCondLst>
                        <p:cond delay="indefinite"/>
                      </p:stCondLst>
                      <p:childTnLst>
                        <p:par>
                          <p:cTn id="490" fill="hold">
                            <p:stCondLst>
                              <p:cond delay="0"/>
                            </p:stCondLst>
                            <p:childTnLst>
                              <p:par>
                                <p:cTn id="49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0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0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0" end="3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7" fill="hold">
                      <p:stCondLst>
                        <p:cond delay="indefinite"/>
                      </p:stCondLst>
                      <p:childTnLst>
                        <p:par>
                          <p:cTn id="508" fill="hold">
                            <p:stCondLst>
                              <p:cond delay="0"/>
                            </p:stCondLst>
                            <p:childTnLst>
                              <p:par>
                                <p:cTn id="509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1_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331</Words>
  <Application>Microsoft Office PowerPoint</Application>
  <PresentationFormat>Ekran Gösterisi (4:3)</PresentationFormat>
  <Paragraphs>168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9</vt:i4>
      </vt:variant>
    </vt:vector>
  </HeadingPairs>
  <TitlesOfParts>
    <vt:vector size="17" baseType="lpstr">
      <vt:lpstr>Arial</vt:lpstr>
      <vt:lpstr>Calibri</vt:lpstr>
      <vt:lpstr>Century Gothic</vt:lpstr>
      <vt:lpstr>Tahoma</vt:lpstr>
      <vt:lpstr>Wingdings</vt:lpstr>
      <vt:lpstr>Wingdings 3</vt:lpstr>
      <vt:lpstr>Duman</vt:lpstr>
      <vt:lpstr>1_Duman</vt:lpstr>
      <vt:lpstr>Türkçe kelimelerin sonundaki E’ler  hâ-i resmiyyeﻪ    ile gösterilir: </vt:lpstr>
      <vt:lpstr>PowerPoint Sunusu</vt:lpstr>
      <vt:lpstr>PowerPoint Sunusu</vt:lpstr>
      <vt:lpstr>I ve İ Bunların yazılışları arasında fark yoktur. I ve İ Türkçe kelimenin başında olduğu zaman اى   ile yazılır:  </vt:lpstr>
      <vt:lpstr>Türkçe kelimenin ortasındaki ve sonundaki ı ve i   ى  ile yazılır.</vt:lpstr>
      <vt:lpstr>Türkçe ve dilimize Arapça ve Farsça dışındaki bir dilden geçmiş kelimenin ortasındaki ve sonundaki o ve öو   ile yazılır.</vt:lpstr>
      <vt:lpstr> O ve Ö Yazılışları arasında fark yoktur. O ve Ö Türkçe kelimenin başında olduğu zamanاو   ile yazılır.  </vt:lpstr>
      <vt:lpstr>U ve Ü Bunların yazılışları arasında fark yoktur. Yazılışları ile O ve Ö’nün yazılışları aynıdır. U ve Ü Türkçe kelimenin başında olduğu zaman او   ile yazılır.</vt:lpstr>
      <vt:lpstr>Türkçe kelimenin ortasındaki ve sonundaki U ve Ü و   ile yazılır.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Türkçe kelimelerin sonundaki E’ler  hâ-i resmiyyeﻪ    ile gösterilir: </dc:title>
  <dc:creator>abdulmecit</dc:creator>
  <cp:lastModifiedBy>aaa</cp:lastModifiedBy>
  <cp:revision>6</cp:revision>
  <dcterms:created xsi:type="dcterms:W3CDTF">2018-03-07T11:28:46Z</dcterms:created>
  <dcterms:modified xsi:type="dcterms:W3CDTF">2018-03-08T04:45:30Z</dcterms:modified>
</cp:coreProperties>
</file>