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2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20" y="477740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3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61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93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04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62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90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48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55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23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9" y="627426"/>
            <a:ext cx="16557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26"/>
            <a:ext cx="485775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92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1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1" y="4777382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" y="4323813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4529543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63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5" y="624110"/>
            <a:ext cx="6683765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9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2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4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44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787785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55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3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787785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22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8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66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1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1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43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08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2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57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2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397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59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634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73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16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94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0" y="627408"/>
            <a:ext cx="16557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8"/>
            <a:ext cx="485775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72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58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8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29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86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29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2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62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53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20" y="613582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16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5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1" y="6135811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1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42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3160" y="288762"/>
            <a:ext cx="7784432" cy="1267325"/>
          </a:xfrm>
        </p:spPr>
        <p:txBody>
          <a:bodyPr>
            <a:normAutofit/>
          </a:bodyPr>
          <a:lstStyle/>
          <a:p>
            <a:r>
              <a:rPr lang="tr-TR" dirty="0"/>
              <a:t>Türkçe kelimelerin sonundaki </a:t>
            </a:r>
            <a:r>
              <a:rPr lang="tr-TR" dirty="0" smtClean="0"/>
              <a:t>E’ler </a:t>
            </a:r>
            <a:br>
              <a:rPr lang="tr-TR" dirty="0" smtClean="0"/>
            </a:br>
            <a:r>
              <a:rPr lang="tr-TR" dirty="0" err="1" smtClean="0"/>
              <a:t>hâ</a:t>
            </a:r>
            <a:r>
              <a:rPr lang="tr-TR" dirty="0" smtClean="0"/>
              <a:t>-i </a:t>
            </a:r>
            <a:r>
              <a:rPr lang="tr-TR" dirty="0" err="1" smtClean="0"/>
              <a:t>resmiyye</a:t>
            </a:r>
            <a:r>
              <a:rPr lang="ar-SA" dirty="0" smtClean="0"/>
              <a:t>ﻪ  </a:t>
            </a:r>
            <a:r>
              <a:rPr lang="tr-TR" dirty="0" smtClean="0"/>
              <a:t>  ile gösterilir</a:t>
            </a:r>
            <a:r>
              <a:rPr lang="tr-TR" dirty="0"/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3170" y="1684421"/>
            <a:ext cx="7425301" cy="4908884"/>
          </a:xfrm>
        </p:spPr>
        <p:txBody>
          <a:bodyPr numCol="2">
            <a:normAutofit fontScale="92500" lnSpcReduction="10000"/>
          </a:bodyPr>
          <a:lstStyle/>
          <a:p>
            <a:r>
              <a:rPr lang="ar-SA" sz="4400" dirty="0"/>
              <a:t>دده</a:t>
            </a:r>
            <a:endParaRPr lang="tr-TR" sz="4400" dirty="0"/>
          </a:p>
          <a:p>
            <a:r>
              <a:rPr lang="tr-TR" sz="4400" dirty="0" smtClean="0"/>
              <a:t>dede</a:t>
            </a:r>
          </a:p>
          <a:p>
            <a:r>
              <a:rPr lang="ar-SA" sz="4400" dirty="0"/>
              <a:t>دره</a:t>
            </a:r>
            <a:endParaRPr lang="tr-TR" sz="4400" dirty="0"/>
          </a:p>
          <a:p>
            <a:r>
              <a:rPr lang="tr-TR" sz="4400" dirty="0"/>
              <a:t>dere</a:t>
            </a:r>
          </a:p>
          <a:p>
            <a:r>
              <a:rPr lang="ar-SA" sz="4400" dirty="0"/>
              <a:t>دوه</a:t>
            </a:r>
            <a:endParaRPr lang="tr-TR" sz="4400" dirty="0"/>
          </a:p>
          <a:p>
            <a:r>
              <a:rPr lang="tr-TR" sz="4400" dirty="0" smtClean="0"/>
              <a:t>deve</a:t>
            </a:r>
          </a:p>
          <a:p>
            <a:endParaRPr lang="tr-TR" sz="4400" dirty="0"/>
          </a:p>
          <a:p>
            <a:r>
              <a:rPr lang="ar-SA" sz="4400" dirty="0"/>
              <a:t>افه</a:t>
            </a:r>
            <a:endParaRPr lang="tr-TR" sz="4400" dirty="0"/>
          </a:p>
          <a:p>
            <a:r>
              <a:rPr lang="tr-TR" sz="4400" dirty="0"/>
              <a:t>efe </a:t>
            </a:r>
          </a:p>
          <a:p>
            <a:r>
              <a:rPr lang="ar-SA" sz="4400" dirty="0"/>
              <a:t>يينه</a:t>
            </a:r>
            <a:endParaRPr lang="tr-TR" sz="4400" dirty="0" smtClean="0"/>
          </a:p>
          <a:p>
            <a:r>
              <a:rPr lang="tr-TR" sz="4400" dirty="0" smtClean="0"/>
              <a:t>yine</a:t>
            </a:r>
          </a:p>
          <a:p>
            <a:r>
              <a:rPr lang="ar-SA" sz="4400" dirty="0"/>
              <a:t>تپه</a:t>
            </a:r>
            <a:endParaRPr lang="tr-TR" sz="4400" dirty="0" smtClean="0"/>
          </a:p>
          <a:p>
            <a:r>
              <a:rPr lang="tr-TR" sz="4400" dirty="0" smtClean="0"/>
              <a:t>tepe 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11154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4876" y="320842"/>
            <a:ext cx="7533585" cy="5590380"/>
          </a:xfrm>
        </p:spPr>
        <p:txBody>
          <a:bodyPr>
            <a:noAutofit/>
          </a:bodyPr>
          <a:lstStyle/>
          <a:p>
            <a:r>
              <a:rPr lang="tr-TR" sz="3600" dirty="0" smtClean="0"/>
              <a:t>Bazı  </a:t>
            </a:r>
            <a:r>
              <a:rPr lang="tr-TR" sz="3600" dirty="0"/>
              <a:t>Türkçe fiillerin fiil kökleri, konuşma dilinde ve bugünkü yazıda “e” ile olduğu halde, Osmanlı Türkçesi metinlerinde “</a:t>
            </a:r>
            <a:r>
              <a:rPr lang="tr-TR" sz="3600" dirty="0" smtClean="0"/>
              <a:t>i:</a:t>
            </a:r>
            <a:r>
              <a:rPr lang="ar-SA" sz="3600" dirty="0" smtClean="0"/>
              <a:t>ى </a:t>
            </a:r>
            <a:r>
              <a:rPr lang="tr-TR" sz="3600" dirty="0"/>
              <a:t>” </a:t>
            </a:r>
            <a:r>
              <a:rPr lang="tr-TR" sz="3600" dirty="0" smtClean="0"/>
              <a:t>ile </a:t>
            </a:r>
            <a:r>
              <a:rPr lang="tr-TR" sz="3600" dirty="0"/>
              <a:t>yazılmışlardır</a:t>
            </a:r>
            <a:r>
              <a:rPr lang="tr-TR" sz="3600" dirty="0" smtClean="0"/>
              <a:t>.</a:t>
            </a:r>
          </a:p>
          <a:p>
            <a:r>
              <a:rPr lang="tr-TR" sz="3600" dirty="0" smtClean="0"/>
              <a:t> demek:</a:t>
            </a:r>
            <a:r>
              <a:rPr lang="ar-SA" sz="3600" dirty="0" smtClean="0"/>
              <a:t>ديمك</a:t>
            </a:r>
            <a:r>
              <a:rPr lang="tr-TR" sz="3600" dirty="0"/>
              <a:t> </a:t>
            </a:r>
            <a:endParaRPr lang="tr-TR" sz="3600" dirty="0" smtClean="0"/>
          </a:p>
          <a:p>
            <a:r>
              <a:rPr lang="tr-TR" sz="3600" dirty="0" smtClean="0"/>
              <a:t> etmek</a:t>
            </a:r>
            <a:r>
              <a:rPr lang="tr-TR" sz="3600" dirty="0"/>
              <a:t>: </a:t>
            </a:r>
            <a:r>
              <a:rPr lang="ar-SA" sz="3600" dirty="0" smtClean="0"/>
              <a:t>ايتمك</a:t>
            </a:r>
            <a:endParaRPr lang="tr-TR" sz="3600" dirty="0" smtClean="0"/>
          </a:p>
          <a:p>
            <a:r>
              <a:rPr lang="tr-TR" sz="3600" dirty="0" smtClean="0"/>
              <a:t> vermek</a:t>
            </a:r>
            <a:r>
              <a:rPr lang="tr-TR" sz="3600" dirty="0"/>
              <a:t>: </a:t>
            </a:r>
            <a:r>
              <a:rPr lang="ar-SA" sz="3600" dirty="0" smtClean="0"/>
              <a:t>ويرمك</a:t>
            </a:r>
            <a:endParaRPr lang="tr-TR" sz="3600" dirty="0" smtClean="0"/>
          </a:p>
          <a:p>
            <a:r>
              <a:rPr lang="tr-TR" sz="3600" dirty="0" smtClean="0"/>
              <a:t> yemek:</a:t>
            </a:r>
            <a:r>
              <a:rPr lang="ar-SA" sz="3600" dirty="0" smtClean="0"/>
              <a:t>ييمك</a:t>
            </a:r>
            <a:r>
              <a:rPr lang="tr-TR" sz="3600" dirty="0" smtClean="0"/>
              <a:t> 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0628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6748" y="368968"/>
            <a:ext cx="7581712" cy="6368715"/>
          </a:xfrm>
        </p:spPr>
        <p:txBody>
          <a:bodyPr>
            <a:noAutofit/>
          </a:bodyPr>
          <a:lstStyle/>
          <a:p>
            <a:r>
              <a:rPr lang="tr-TR" sz="4000" dirty="0" smtClean="0"/>
              <a:t>Bazı kelimelerin </a:t>
            </a:r>
            <a:r>
              <a:rPr lang="tr-TR" sz="4000" dirty="0"/>
              <a:t>her iki şekilde de yazıldıkları görülmektedir: </a:t>
            </a:r>
            <a:endParaRPr lang="tr-TR" sz="4000" dirty="0" smtClean="0"/>
          </a:p>
          <a:p>
            <a:r>
              <a:rPr lang="tr-TR" sz="4000" dirty="0" smtClean="0"/>
              <a:t>gece</a:t>
            </a:r>
            <a:r>
              <a:rPr lang="tr-TR" sz="4000" dirty="0"/>
              <a:t>: </a:t>
            </a:r>
            <a:r>
              <a:rPr lang="ar-SA" sz="4000" dirty="0" smtClean="0"/>
              <a:t>گجه/گيجه </a:t>
            </a:r>
            <a:endParaRPr lang="tr-TR" sz="4000" dirty="0" smtClean="0"/>
          </a:p>
          <a:p>
            <a:r>
              <a:rPr lang="tr-TR" sz="4000" dirty="0" smtClean="0"/>
              <a:t>ermek</a:t>
            </a:r>
            <a:r>
              <a:rPr lang="tr-TR" sz="4000" dirty="0"/>
              <a:t>: </a:t>
            </a:r>
            <a:r>
              <a:rPr lang="ar-SA" sz="4000" dirty="0" smtClean="0"/>
              <a:t>ارمك/ايرمك</a:t>
            </a:r>
            <a:endParaRPr lang="tr-TR" sz="4000" dirty="0" smtClean="0"/>
          </a:p>
          <a:p>
            <a:r>
              <a:rPr lang="tr-TR" sz="4000" dirty="0" smtClean="0"/>
              <a:t>el </a:t>
            </a:r>
            <a:r>
              <a:rPr lang="tr-TR" sz="4000" dirty="0"/>
              <a:t>(memleket): </a:t>
            </a:r>
            <a:r>
              <a:rPr lang="ar-SA" sz="4000" dirty="0" smtClean="0"/>
              <a:t>ال/ايل</a:t>
            </a:r>
            <a:endParaRPr lang="tr-TR" sz="4000" dirty="0" smtClean="0"/>
          </a:p>
          <a:p>
            <a:r>
              <a:rPr lang="tr-TR" sz="4000" dirty="0" smtClean="0"/>
              <a:t>dermek</a:t>
            </a:r>
            <a:r>
              <a:rPr lang="tr-TR" sz="4000" dirty="0"/>
              <a:t>: </a:t>
            </a:r>
            <a:r>
              <a:rPr lang="ar-SA" sz="4000" dirty="0" smtClean="0"/>
              <a:t>درمك/ديرمك</a:t>
            </a:r>
            <a:endParaRPr lang="tr-TR" sz="4000" dirty="0" smtClean="0"/>
          </a:p>
          <a:p>
            <a:r>
              <a:rPr lang="tr-TR" sz="4000" dirty="0" smtClean="0"/>
              <a:t>erte</a:t>
            </a:r>
            <a:r>
              <a:rPr lang="tr-TR" sz="4000" dirty="0"/>
              <a:t>: </a:t>
            </a:r>
            <a:r>
              <a:rPr lang="ar-SA" sz="4000" dirty="0" smtClean="0"/>
              <a:t>ارته/ايرته</a:t>
            </a:r>
            <a:endParaRPr lang="tr-TR" sz="4000" dirty="0" smtClean="0"/>
          </a:p>
          <a:p>
            <a:r>
              <a:rPr lang="tr-TR" sz="4000" dirty="0" smtClean="0"/>
              <a:t>yer</a:t>
            </a:r>
            <a:r>
              <a:rPr lang="tr-TR" sz="4000" dirty="0"/>
              <a:t>: </a:t>
            </a:r>
            <a:r>
              <a:rPr lang="ar-SA" sz="4000" dirty="0" smtClean="0"/>
              <a:t>ير/يير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92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9264" y="-1"/>
            <a:ext cx="7579895" cy="227797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300" dirty="0"/>
              <a:t>I ve </a:t>
            </a:r>
            <a:r>
              <a:rPr lang="tr-TR" sz="5300" dirty="0" smtClean="0"/>
              <a:t>İ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Bunların yazılışları arasında fark yoktur</a:t>
            </a: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I ve İ Türkçe kelimenin başında olduğu </a:t>
            </a:r>
            <a:r>
              <a:rPr lang="tr-TR" dirty="0" smtClean="0"/>
              <a:t>zaman </a:t>
            </a:r>
            <a:r>
              <a:rPr lang="ar-SA" dirty="0" smtClean="0"/>
              <a:t>اى </a:t>
            </a:r>
            <a:r>
              <a:rPr lang="tr-TR" dirty="0" smtClean="0"/>
              <a:t>  ile </a:t>
            </a:r>
            <a:r>
              <a:rPr lang="tr-TR" dirty="0"/>
              <a:t>yazılır: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58779" y="2133600"/>
            <a:ext cx="7569680" cy="4844716"/>
          </a:xfrm>
        </p:spPr>
        <p:txBody>
          <a:bodyPr numCol="3">
            <a:noAutofit/>
          </a:bodyPr>
          <a:lstStyle/>
          <a:p>
            <a:r>
              <a:rPr lang="tr-TR" sz="4000" dirty="0"/>
              <a:t> </a:t>
            </a:r>
            <a:r>
              <a:rPr lang="ar-SA" sz="4000" dirty="0"/>
              <a:t>ايچ</a:t>
            </a:r>
            <a:endParaRPr lang="tr-TR" sz="4000" dirty="0"/>
          </a:p>
          <a:p>
            <a:r>
              <a:rPr lang="tr-TR" sz="4000" dirty="0" smtClean="0"/>
              <a:t>iç</a:t>
            </a:r>
          </a:p>
          <a:p>
            <a:r>
              <a:rPr lang="ar-SA" sz="4000" dirty="0" smtClean="0"/>
              <a:t>اين</a:t>
            </a:r>
            <a:endParaRPr lang="tr-TR" sz="4000" dirty="0" smtClean="0"/>
          </a:p>
          <a:p>
            <a:r>
              <a:rPr lang="tr-TR" sz="4000" dirty="0" smtClean="0"/>
              <a:t>in</a:t>
            </a:r>
          </a:p>
          <a:p>
            <a:r>
              <a:rPr lang="ar-SA" sz="4000" dirty="0"/>
              <a:t>ايس</a:t>
            </a:r>
            <a:endParaRPr lang="tr-TR" sz="4000" dirty="0"/>
          </a:p>
          <a:p>
            <a:r>
              <a:rPr lang="tr-TR" sz="4000" dirty="0" smtClean="0"/>
              <a:t>is</a:t>
            </a:r>
          </a:p>
          <a:p>
            <a:r>
              <a:rPr lang="ar-SA" sz="4000" dirty="0"/>
              <a:t>ايش</a:t>
            </a:r>
            <a:endParaRPr lang="tr-TR" sz="4000" dirty="0"/>
          </a:p>
          <a:p>
            <a:r>
              <a:rPr lang="tr-TR" sz="4000" dirty="0" smtClean="0"/>
              <a:t>iş </a:t>
            </a:r>
          </a:p>
          <a:p>
            <a:r>
              <a:rPr lang="ar-SA" sz="4000" dirty="0"/>
              <a:t>ايلك</a:t>
            </a:r>
            <a:endParaRPr lang="tr-TR" sz="4000" dirty="0"/>
          </a:p>
          <a:p>
            <a:r>
              <a:rPr lang="tr-TR" sz="4000" dirty="0" smtClean="0"/>
              <a:t>ilk </a:t>
            </a:r>
          </a:p>
          <a:p>
            <a:r>
              <a:rPr lang="ar-SA" sz="4000" dirty="0"/>
              <a:t>ايراق</a:t>
            </a:r>
            <a:endParaRPr lang="tr-TR" sz="4000" dirty="0"/>
          </a:p>
          <a:p>
            <a:r>
              <a:rPr lang="tr-TR" sz="4000" dirty="0" smtClean="0"/>
              <a:t>ırak</a:t>
            </a:r>
          </a:p>
          <a:p>
            <a:r>
              <a:rPr lang="ar-SA" sz="4000" dirty="0"/>
              <a:t>ايرماق</a:t>
            </a:r>
            <a:endParaRPr lang="tr-TR" sz="4000" dirty="0"/>
          </a:p>
          <a:p>
            <a:r>
              <a:rPr lang="tr-TR" sz="4000" dirty="0" smtClean="0"/>
              <a:t>ırmak</a:t>
            </a:r>
          </a:p>
        </p:txBody>
      </p:sp>
    </p:spTree>
    <p:extLst>
      <p:ext uri="{BB962C8B-B14F-4D97-AF65-F5344CB8AC3E}">
        <p14:creationId xmlns:p14="http://schemas.microsoft.com/office/powerpoint/2010/main" val="338665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79102" y="144380"/>
            <a:ext cx="7449365" cy="1760621"/>
          </a:xfrm>
        </p:spPr>
        <p:txBody>
          <a:bodyPr>
            <a:normAutofit/>
          </a:bodyPr>
          <a:lstStyle/>
          <a:p>
            <a:r>
              <a:rPr lang="tr-TR" dirty="0"/>
              <a:t>Türkçe kelimenin ortasındaki ve sonundaki </a:t>
            </a:r>
            <a:r>
              <a:rPr lang="tr-TR" dirty="0" smtClean="0"/>
              <a:t>ı </a:t>
            </a:r>
            <a:r>
              <a:rPr lang="tr-TR" dirty="0"/>
              <a:t>ve </a:t>
            </a:r>
            <a:r>
              <a:rPr lang="tr-TR" dirty="0" smtClean="0"/>
              <a:t>i</a:t>
            </a:r>
            <a:r>
              <a:rPr lang="ar-SA" dirty="0" smtClean="0"/>
              <a:t>   ى  </a:t>
            </a:r>
            <a:r>
              <a:rPr lang="tr-TR" dirty="0" smtClean="0"/>
              <a:t>ile yazılır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0655" y="1411709"/>
            <a:ext cx="7449364" cy="5053263"/>
          </a:xfrm>
        </p:spPr>
        <p:txBody>
          <a:bodyPr numCol="3">
            <a:noAutofit/>
          </a:bodyPr>
          <a:lstStyle/>
          <a:p>
            <a:r>
              <a:rPr lang="tr-TR" sz="3200" dirty="0"/>
              <a:t> </a:t>
            </a:r>
            <a:r>
              <a:rPr lang="ar-SA" sz="3200" dirty="0"/>
              <a:t>ايليق</a:t>
            </a:r>
            <a:endParaRPr lang="tr-TR" sz="3200" dirty="0"/>
          </a:p>
          <a:p>
            <a:r>
              <a:rPr lang="tr-TR" sz="3200" dirty="0" smtClean="0"/>
              <a:t>ılık</a:t>
            </a:r>
          </a:p>
          <a:p>
            <a:r>
              <a:rPr lang="tr-TR" sz="3200" dirty="0"/>
              <a:t> </a:t>
            </a:r>
            <a:r>
              <a:rPr lang="ar-SA" sz="3200" dirty="0"/>
              <a:t>قيريق</a:t>
            </a:r>
            <a:endParaRPr lang="tr-TR" sz="3200" dirty="0"/>
          </a:p>
          <a:p>
            <a:r>
              <a:rPr lang="tr-TR" sz="3200" dirty="0"/>
              <a:t>k</a:t>
            </a:r>
            <a:r>
              <a:rPr lang="tr-TR" sz="3200" dirty="0" smtClean="0"/>
              <a:t>ırık</a:t>
            </a:r>
          </a:p>
          <a:p>
            <a:r>
              <a:rPr lang="ar-SA" sz="3200" dirty="0"/>
              <a:t>آرى</a:t>
            </a:r>
            <a:endParaRPr lang="tr-TR" sz="3200" dirty="0"/>
          </a:p>
          <a:p>
            <a:r>
              <a:rPr lang="tr-TR" sz="3200" dirty="0"/>
              <a:t>a</a:t>
            </a:r>
            <a:r>
              <a:rPr lang="tr-TR" sz="3200" dirty="0" smtClean="0"/>
              <a:t>rı</a:t>
            </a:r>
          </a:p>
          <a:p>
            <a:r>
              <a:rPr lang="ar-SA" sz="3200" dirty="0"/>
              <a:t>صيزى</a:t>
            </a:r>
            <a:endParaRPr lang="tr-TR" sz="3200" dirty="0"/>
          </a:p>
          <a:p>
            <a:r>
              <a:rPr lang="tr-TR" sz="3200" dirty="0" smtClean="0"/>
              <a:t>sızı</a:t>
            </a:r>
          </a:p>
          <a:p>
            <a:r>
              <a:rPr lang="ar-SA" sz="3200" dirty="0"/>
              <a:t>قازى</a:t>
            </a:r>
            <a:endParaRPr lang="tr-TR" sz="3200" dirty="0"/>
          </a:p>
          <a:p>
            <a:r>
              <a:rPr lang="tr-TR" sz="3200" dirty="0"/>
              <a:t>k</a:t>
            </a:r>
            <a:r>
              <a:rPr lang="tr-TR" sz="3200" dirty="0" smtClean="0"/>
              <a:t>azı</a:t>
            </a:r>
          </a:p>
          <a:p>
            <a:r>
              <a:rPr lang="ar-SA" sz="3200" dirty="0"/>
              <a:t>يازى</a:t>
            </a:r>
            <a:endParaRPr lang="tr-TR" sz="3200" dirty="0"/>
          </a:p>
          <a:p>
            <a:r>
              <a:rPr lang="tr-TR" sz="3200" dirty="0"/>
              <a:t>y</a:t>
            </a:r>
            <a:r>
              <a:rPr lang="tr-TR" sz="3200" dirty="0" smtClean="0"/>
              <a:t>azı</a:t>
            </a:r>
          </a:p>
          <a:p>
            <a:r>
              <a:rPr lang="ar-SA" sz="3200" dirty="0"/>
              <a:t>ايليك</a:t>
            </a:r>
            <a:endParaRPr lang="tr-TR" sz="3200" dirty="0"/>
          </a:p>
          <a:p>
            <a:r>
              <a:rPr lang="tr-TR" sz="3200" dirty="0"/>
              <a:t>i</a:t>
            </a:r>
            <a:r>
              <a:rPr lang="tr-TR" sz="3200" dirty="0" smtClean="0"/>
              <a:t>lik</a:t>
            </a:r>
          </a:p>
          <a:p>
            <a:r>
              <a:rPr lang="ar-SA" sz="3200" dirty="0"/>
              <a:t>ايرى</a:t>
            </a:r>
            <a:endParaRPr lang="tr-TR" sz="3200" dirty="0"/>
          </a:p>
          <a:p>
            <a:r>
              <a:rPr lang="tr-TR" sz="3200" dirty="0" smtClean="0"/>
              <a:t>iri</a:t>
            </a:r>
          </a:p>
          <a:p>
            <a:r>
              <a:rPr lang="ar-SA" sz="3200" dirty="0"/>
              <a:t>ديرى</a:t>
            </a:r>
            <a:endParaRPr lang="tr-TR" sz="3200" dirty="0"/>
          </a:p>
          <a:p>
            <a:r>
              <a:rPr lang="tr-TR" sz="3200" dirty="0"/>
              <a:t>d</a:t>
            </a:r>
            <a:r>
              <a:rPr lang="tr-TR" sz="3200" dirty="0" smtClean="0"/>
              <a:t>iri</a:t>
            </a:r>
          </a:p>
          <a:p>
            <a:r>
              <a:rPr lang="ar-SA" sz="3200" dirty="0"/>
              <a:t>گری</a:t>
            </a:r>
            <a:endParaRPr lang="tr-TR" sz="3200" dirty="0"/>
          </a:p>
          <a:p>
            <a:r>
              <a:rPr lang="tr-TR" sz="3200" dirty="0"/>
              <a:t>g</a:t>
            </a:r>
            <a:r>
              <a:rPr lang="tr-TR" sz="3200" dirty="0" smtClean="0"/>
              <a:t>eri</a:t>
            </a:r>
          </a:p>
          <a:p>
            <a:r>
              <a:rPr lang="ar-SA" sz="3200" dirty="0"/>
              <a:t>گلير</a:t>
            </a:r>
            <a:endParaRPr lang="tr-TR" sz="3200" dirty="0"/>
          </a:p>
          <a:p>
            <a:r>
              <a:rPr lang="tr-TR" sz="3200" dirty="0" smtClean="0"/>
              <a:t>gelir </a:t>
            </a:r>
          </a:p>
          <a:p>
            <a:endParaRPr lang="tr-TR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9550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7379" y="128340"/>
            <a:ext cx="7555832" cy="1776663"/>
          </a:xfrm>
        </p:spPr>
        <p:txBody>
          <a:bodyPr>
            <a:normAutofit fontScale="90000"/>
          </a:bodyPr>
          <a:lstStyle/>
          <a:p>
            <a:r>
              <a:rPr lang="tr-TR" dirty="0"/>
              <a:t>Türkçe </a:t>
            </a:r>
            <a:r>
              <a:rPr lang="tr-TR" dirty="0" smtClean="0"/>
              <a:t>ve </a:t>
            </a:r>
            <a:r>
              <a:rPr lang="tr-TR" dirty="0"/>
              <a:t>dilimize Arapça ve Farsça dışındaki bir dilden </a:t>
            </a:r>
            <a:r>
              <a:rPr lang="tr-TR" dirty="0" smtClean="0"/>
              <a:t>geçmiş </a:t>
            </a:r>
            <a:r>
              <a:rPr lang="tr-TR" dirty="0"/>
              <a:t>kelimenin ortasındaki ve sonundaki </a:t>
            </a:r>
            <a:r>
              <a:rPr lang="tr-TR" dirty="0" smtClean="0"/>
              <a:t>o </a:t>
            </a:r>
            <a:r>
              <a:rPr lang="tr-TR" dirty="0"/>
              <a:t>ve </a:t>
            </a:r>
            <a:r>
              <a:rPr lang="tr-TR" dirty="0" smtClean="0"/>
              <a:t>ö</a:t>
            </a:r>
            <a:r>
              <a:rPr lang="ar-SA" dirty="0" smtClean="0"/>
              <a:t>و </a:t>
            </a:r>
            <a:r>
              <a:rPr lang="tr-TR" dirty="0" smtClean="0"/>
              <a:t>  ile </a:t>
            </a:r>
            <a:r>
              <a:rPr lang="tr-TR" dirty="0"/>
              <a:t>yazılır.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5031" y="1905000"/>
            <a:ext cx="7473428" cy="4800600"/>
          </a:xfrm>
        </p:spPr>
        <p:txBody>
          <a:bodyPr numCol="3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ar-SA" sz="3900" dirty="0"/>
              <a:t>بول</a:t>
            </a:r>
            <a:endParaRPr lang="tr-TR" sz="39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bol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/>
              <a:t>بوش</a:t>
            </a:r>
            <a:endParaRPr lang="tr-TR" sz="39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boş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/>
              <a:t>طوغا</a:t>
            </a:r>
            <a:endParaRPr lang="tr-TR" sz="39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doğa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/>
              <a:t>طوغان</a:t>
            </a:r>
            <a:endParaRPr lang="tr-TR" sz="39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doğan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/>
              <a:t>اوتو</a:t>
            </a:r>
            <a:endParaRPr lang="tr-TR" sz="39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oto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/>
              <a:t>قورو </a:t>
            </a:r>
            <a:endParaRPr lang="tr-TR" sz="39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koro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 smtClean="0"/>
              <a:t>پيقو</a:t>
            </a:r>
            <a:endParaRPr lang="tr-TR" sz="39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piko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/>
              <a:t>جيرو </a:t>
            </a:r>
            <a:endParaRPr lang="tr-TR" sz="3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ciro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 smtClean="0"/>
              <a:t>كور</a:t>
            </a:r>
            <a:endParaRPr lang="tr-TR" sz="3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kör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 smtClean="0"/>
              <a:t>دونر</a:t>
            </a:r>
            <a:endParaRPr lang="tr-TR" sz="3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döner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900" dirty="0"/>
              <a:t>دوشك</a:t>
            </a:r>
            <a:endParaRPr lang="tr-TR" sz="3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900" dirty="0" smtClean="0"/>
              <a:t>döşek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17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9346" y="0"/>
            <a:ext cx="739933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 O ve </a:t>
            </a:r>
            <a:r>
              <a:rPr lang="tr-TR" dirty="0" smtClean="0"/>
              <a:t>Ö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Y</a:t>
            </a:r>
            <a:r>
              <a:rPr lang="tr-TR" dirty="0" smtClean="0"/>
              <a:t>azılışları </a:t>
            </a:r>
            <a:r>
              <a:rPr lang="tr-TR" dirty="0"/>
              <a:t>arasında fark yoktur. O ve Ö Türkçe kelimenin başında olduğu zaman</a:t>
            </a:r>
            <a:r>
              <a:rPr lang="ar-SA" dirty="0"/>
              <a:t>او </a:t>
            </a:r>
            <a:r>
              <a:rPr lang="tr-TR" dirty="0"/>
              <a:t>  ile </a:t>
            </a:r>
            <a:r>
              <a:rPr lang="tr-TR" dirty="0" smtClean="0"/>
              <a:t>yazılır.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38630" y="2276872"/>
            <a:ext cx="7979131" cy="5109411"/>
          </a:xfrm>
        </p:spPr>
        <p:txBody>
          <a:bodyPr numCol="4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اوبا</a:t>
            </a:r>
            <a:endParaRPr lang="tr-TR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oba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اوجاق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ocak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اوداق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Odak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اوق </a:t>
            </a:r>
            <a:endParaRPr lang="tr-TR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اولاغان </a:t>
            </a:r>
            <a:endParaRPr lang="tr-TR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olağan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اوت</a:t>
            </a:r>
            <a:endParaRPr lang="tr-TR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ot 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اووا </a:t>
            </a:r>
            <a:endParaRPr lang="tr-TR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ova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اوچ 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öç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اوبك 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endParaRPr lang="tr-TR" sz="3600" dirty="0"/>
          </a:p>
          <a:p>
            <a:pPr marL="0" indent="0">
              <a:buNone/>
            </a:pPr>
            <a:endParaRPr lang="tr-TR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öbek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اولچك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ölçek</a:t>
            </a:r>
          </a:p>
          <a:p>
            <a:pPr marL="0" indent="0">
              <a:buNone/>
            </a:pPr>
            <a:r>
              <a:rPr lang="tr-TR" sz="3600" dirty="0" smtClean="0"/>
              <a:t>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3333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6916" y="303268"/>
            <a:ext cx="7545617" cy="210304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 </a:t>
            </a:r>
            <a:r>
              <a:rPr lang="tr-TR" dirty="0"/>
              <a:t>ve Ü</a:t>
            </a:r>
            <a:br>
              <a:rPr lang="tr-TR" dirty="0"/>
            </a:br>
            <a:r>
              <a:rPr lang="tr-TR" sz="2800" dirty="0"/>
              <a:t>Bunların yazılışları arasında fark yoktur. </a:t>
            </a:r>
            <a:r>
              <a:rPr lang="tr-TR" sz="2800" dirty="0" smtClean="0"/>
              <a:t>Yazılışları ile O </a:t>
            </a:r>
            <a:r>
              <a:rPr lang="tr-TR" sz="2800" dirty="0"/>
              <a:t>ve </a:t>
            </a:r>
            <a:r>
              <a:rPr lang="tr-TR" sz="2800" dirty="0" smtClean="0"/>
              <a:t>Ö’nün yazılışları aynıdır. U </a:t>
            </a:r>
            <a:r>
              <a:rPr lang="tr-TR" sz="2800" dirty="0"/>
              <a:t>ve Ü Türkçe kelimenin başında olduğu zaman </a:t>
            </a:r>
            <a:r>
              <a:rPr lang="ar-SA" sz="2800" dirty="0"/>
              <a:t>او </a:t>
            </a:r>
            <a:r>
              <a:rPr lang="tr-TR" sz="2800" dirty="0"/>
              <a:t>  ile </a:t>
            </a:r>
            <a:r>
              <a:rPr lang="tr-TR" sz="2800" dirty="0" smtClean="0"/>
              <a:t>yazılır.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6913" y="2406316"/>
            <a:ext cx="8037095" cy="4451684"/>
          </a:xfrm>
        </p:spPr>
        <p:txBody>
          <a:bodyPr numCol="3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ar-SA" sz="4200" dirty="0" smtClean="0"/>
              <a:t>اوچ</a:t>
            </a:r>
            <a:endParaRPr lang="tr-TR" sz="4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4200" dirty="0" smtClean="0"/>
              <a:t>uç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4200" dirty="0"/>
              <a:t>اوچاق</a:t>
            </a:r>
            <a:endParaRPr lang="tr-TR" sz="42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4200" dirty="0" smtClean="0"/>
              <a:t>uçak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4200" dirty="0" smtClean="0"/>
              <a:t>اوفاق</a:t>
            </a:r>
            <a:endParaRPr lang="tr-TR" sz="4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4200" dirty="0" smtClean="0"/>
              <a:t>ufak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4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ar-SA" sz="4200" dirty="0" smtClean="0"/>
              <a:t>اوياق</a:t>
            </a:r>
            <a:endParaRPr lang="tr-TR" sz="42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4200" dirty="0" smtClean="0"/>
              <a:t>uyak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4200" dirty="0" smtClean="0"/>
              <a:t>اوزاق</a:t>
            </a:r>
            <a:endParaRPr lang="tr-TR" sz="4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4200" dirty="0"/>
              <a:t>u</a:t>
            </a:r>
            <a:r>
              <a:rPr lang="tr-TR" sz="4200" dirty="0" smtClean="0"/>
              <a:t>zak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4200" dirty="0" smtClean="0"/>
              <a:t>اويغار</a:t>
            </a:r>
            <a:endParaRPr lang="tr-TR" sz="42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4200" dirty="0"/>
              <a:t>u</a:t>
            </a:r>
            <a:r>
              <a:rPr lang="tr-TR" sz="4200" dirty="0" smtClean="0"/>
              <a:t>ygar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4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ar-SA" sz="4200" dirty="0" smtClean="0"/>
              <a:t>اولکه</a:t>
            </a:r>
            <a:endParaRPr lang="tr-TR" sz="42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4200" dirty="0" smtClean="0"/>
              <a:t>ülke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4200" dirty="0" smtClean="0"/>
              <a:t>اوركك</a:t>
            </a:r>
            <a:endParaRPr lang="tr-TR" sz="4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4200" dirty="0" smtClean="0"/>
              <a:t>ürkek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4200" dirty="0" smtClean="0"/>
          </a:p>
          <a:p>
            <a:pPr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665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91927" y="433160"/>
            <a:ext cx="7136543" cy="1471863"/>
          </a:xfrm>
        </p:spPr>
        <p:txBody>
          <a:bodyPr/>
          <a:lstStyle/>
          <a:p>
            <a:r>
              <a:rPr lang="tr-TR" dirty="0"/>
              <a:t>Türkçe kelimenin ortasındaki ve sonundaki U ve </a:t>
            </a:r>
            <a:r>
              <a:rPr lang="tr-TR" dirty="0" smtClean="0"/>
              <a:t>Ü </a:t>
            </a:r>
            <a:r>
              <a:rPr lang="ar-SA" dirty="0" smtClean="0"/>
              <a:t>و </a:t>
            </a:r>
            <a:r>
              <a:rPr lang="tr-TR" dirty="0" smtClean="0"/>
              <a:t>  ile yazılır.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5969" y="1905000"/>
            <a:ext cx="8313821" cy="4188296"/>
          </a:xfrm>
        </p:spPr>
        <p:txBody>
          <a:bodyPr numCol="4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اوقول</a:t>
            </a:r>
            <a:endParaRPr lang="tr-TR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/>
              <a:t>o</a:t>
            </a:r>
            <a:r>
              <a:rPr lang="tr-TR" sz="3600" dirty="0" smtClean="0"/>
              <a:t>kul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اوغول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oğul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اوزون</a:t>
            </a:r>
            <a:r>
              <a:rPr lang="tr-TR" sz="36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uzun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قابوق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kabuk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قوپوق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kopuk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بوزوق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bozuk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قورو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kuru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 </a:t>
            </a:r>
            <a:r>
              <a:rPr lang="ar-SA" sz="3600" dirty="0"/>
              <a:t>اوردو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ordu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 </a:t>
            </a:r>
            <a:r>
              <a:rPr lang="ar-SA" sz="3600" dirty="0"/>
              <a:t>صورو 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soru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اوزوم 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üzüm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/>
              <a:t>اوستون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üstün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 </a:t>
            </a:r>
            <a:r>
              <a:rPr lang="ar-SA" sz="3600" dirty="0"/>
              <a:t>يوز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yüz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اوتو 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ütü</a:t>
            </a:r>
            <a:endParaRPr lang="tr-TR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/>
              <a:t>کوتو</a:t>
            </a:r>
            <a:endParaRPr lang="tr-TR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 smtClean="0"/>
              <a:t>kötü</a:t>
            </a:r>
          </a:p>
          <a:p>
            <a:pPr marL="0" indent="0">
              <a:buNone/>
            </a:pPr>
            <a:endParaRPr lang="tr-TR" sz="3200" dirty="0"/>
          </a:p>
        </p:txBody>
      </p:sp>
      <p:sp>
        <p:nvSpPr>
          <p:cNvPr id="4" name="Dikdörtgen 3"/>
          <p:cNvSpPr/>
          <p:nvPr/>
        </p:nvSpPr>
        <p:spPr>
          <a:xfrm>
            <a:off x="3563888" y="5859970"/>
            <a:ext cx="6048672" cy="99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Daha fazla örnek için bkz.: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Yılmaz, Ali; Akkuş Mehmet, Güngör, Zülfikar, İslamoğlu, Abdülmecit,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 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Ankara Üniversitesi Uzaktan Eğitim Yayınları, Ankara 2011.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Timurtaş, Faruk Kadri,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Grameri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Alfa, İstanbul 1999.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Develi, Hayati,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Kılavuzu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Kitabevi, İstanbul 2002.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10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331</Words>
  <Application>Microsoft Office PowerPoint</Application>
  <PresentationFormat>Ekran Gösterisi (4:3)</PresentationFormat>
  <Paragraphs>168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Wingdings</vt:lpstr>
      <vt:lpstr>Wingdings 3</vt:lpstr>
      <vt:lpstr>Duman</vt:lpstr>
      <vt:lpstr>1_Duman</vt:lpstr>
      <vt:lpstr>Türkçe kelimelerin sonundaki E’ler  hâ-i resmiyyeﻪ    ile gösterilir: </vt:lpstr>
      <vt:lpstr>PowerPoint Sunusu</vt:lpstr>
      <vt:lpstr>PowerPoint Sunusu</vt:lpstr>
      <vt:lpstr>I ve İ Bunların yazılışları arasında fark yoktur. I ve İ Türkçe kelimenin başında olduğu zaman اى   ile yazılır:  </vt:lpstr>
      <vt:lpstr>Türkçe kelimenin ortasındaki ve sonundaki ı ve i   ى  ile yazılır.</vt:lpstr>
      <vt:lpstr>Türkçe ve dilimize Arapça ve Farsça dışındaki bir dilden geçmiş kelimenin ortasındaki ve sonundaki o ve öو   ile yazılır.</vt:lpstr>
      <vt:lpstr> O ve Ö Yazılışları arasında fark yoktur. O ve Ö Türkçe kelimenin başında olduğu zamanاو   ile yazılır.  </vt:lpstr>
      <vt:lpstr>U ve Ü Bunların yazılışları arasında fark yoktur. Yazılışları ile O ve Ö’nün yazılışları aynıdır. U ve Ü Türkçe kelimenin başında olduğu zaman او   ile yazılır.</vt:lpstr>
      <vt:lpstr>Türkçe kelimenin ortasındaki ve sonundaki U ve Ü و   ile yazılır.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Türkçe kelimelerin sonundaki E’ler  hâ-i resmiyyeﻪ    ile gösterilir: </dc:title>
  <dc:creator>abdulmecit</dc:creator>
  <cp:lastModifiedBy>aaa</cp:lastModifiedBy>
  <cp:revision>6</cp:revision>
  <dcterms:created xsi:type="dcterms:W3CDTF">2018-03-07T11:28:46Z</dcterms:created>
  <dcterms:modified xsi:type="dcterms:W3CDTF">2018-03-08T04:45:30Z</dcterms:modified>
</cp:coreProperties>
</file>