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3" r:id="rId1"/>
  </p:sldMasterIdLst>
  <p:sldIdLst>
    <p:sldId id="257" r:id="rId2"/>
    <p:sldId id="259" r:id="rId3"/>
    <p:sldId id="266" r:id="rId4"/>
    <p:sldId id="263" r:id="rId5"/>
    <p:sldId id="260" r:id="rId6"/>
    <p:sldId id="261" r:id="rId7"/>
    <p:sldId id="262" r:id="rId8"/>
    <p:sldId id="264" r:id="rId9"/>
    <p:sldId id="265" r:id="rId10"/>
    <p:sldId id="26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52F1115A-CDD4-4757-8566-F0A4240EED07}">
          <p14:sldIdLst>
            <p14:sldId id="257"/>
          </p14:sldIdLst>
        </p14:section>
        <p14:section name="Untitled Section" id="{F52430D4-87AD-425C-BAF2-A46EB702E8E2}">
          <p14:sldIdLst>
            <p14:sldId id="259"/>
            <p14:sldId id="266"/>
            <p14:sldId id="263"/>
            <p14:sldId id="260"/>
            <p14:sldId id="261"/>
            <p14:sldId id="262"/>
            <p14:sldId id="264"/>
            <p14:sldId id="265"/>
            <p14:sldId id="26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EA0C0817-A112-4847-8014-A94B7D2A4EA3}" type="datetime1">
              <a:rPr lang="en-US" smtClean="0"/>
              <a:t>2/2/2020</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41477701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34F40B7-36AB-4376-BE14-EF7004D79BB9}" type="datetime1">
              <a:rPr lang="en-US" smtClean="0"/>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233299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F87CAB8-DCAE-46A5-AADA-B3FAD11A54E0}" type="datetime1">
              <a:rPr lang="en-US" smtClean="0"/>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15100734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332B432-ACDA-4023-A761-2BAB76577B62}" type="datetime1">
              <a:rPr lang="en-US" smtClean="0"/>
              <a:t>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153708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D9C646AA-F36E-4540-911D-FFFC0A0EF24A}" type="datetime1">
              <a:rPr lang="en-US" smtClean="0"/>
              <a:t>2/2/2020</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6060714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186D26-FA5F-4637-B602-B7C2DC34CFD4}" type="datetime1">
              <a:rPr lang="en-US" smtClean="0"/>
              <a:t>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744672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A7F15D8-96D1-4781-BC50-CA8A088B2FE4}" type="datetime1">
              <a:rPr lang="en-US" smtClean="0"/>
              <a:t>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929960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9A96C99-B8F8-4528-BD05-0E16E943DC09}" type="datetime1">
              <a:rPr lang="en-US" smtClean="0"/>
              <a:t>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2667413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36942-C211-4B28-8DBD-C953E00AF71B}" type="datetime1">
              <a:rPr lang="en-US" smtClean="0"/>
              <a:t>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9072471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7E8D12A6-918A-48BD-8CB9-CA713993B0EA}" type="datetime1">
              <a:rPr lang="en-US" smtClean="0"/>
              <a:t>2/2/2020</a:t>
            </a:fld>
            <a:endParaRPr lang="en-US"/>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endParaRPr lang="en-US"/>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24886021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E778CE86-875F-4587-BCF6-FA054AFC0D53}" type="datetime1">
              <a:rPr lang="en-US" smtClean="0"/>
              <a:pPr/>
              <a:t>2/2/2020</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782230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4696" y="237744"/>
            <a:ext cx="11722608" cy="6382512"/>
          </a:xfrm>
          <a:prstGeom prst="rect">
            <a:avLst/>
          </a:prstGeom>
          <a:solidFill>
            <a:schemeClr val="bg1">
              <a:lumMod val="75000"/>
              <a:alpha val="60000"/>
            </a:scheme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tx1">
                <a:lumMod val="85000"/>
                <a:lumOff val="15000"/>
              </a:schemeClr>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F6FA2B21-3FCD-4721-B95C-427943F61125}" type="datetime1">
              <a:rPr lang="en-US" smtClean="0"/>
              <a:t>2/2/2020</a:t>
            </a:fld>
            <a:endParaRPr lang="en-US"/>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a:p>
        </p:txBody>
      </p:sp>
    </p:spTree>
    <p:extLst>
      <p:ext uri="{BB962C8B-B14F-4D97-AF65-F5344CB8AC3E}">
        <p14:creationId xmlns:p14="http://schemas.microsoft.com/office/powerpoint/2010/main" val="3811577630"/>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65" r:id="rId5"/>
    <p:sldLayoutId id="2147483671" r:id="rId6"/>
    <p:sldLayoutId id="2147483672" r:id="rId7"/>
    <p:sldLayoutId id="2147483662" r:id="rId8"/>
    <p:sldLayoutId id="2147483663" r:id="rId9"/>
    <p:sldLayoutId id="2147483664" r:id="rId10"/>
    <p:sldLayoutId id="2147483666" r:id="rId11"/>
  </p:sldLayoutIdLst>
  <p:hf sldNum="0" hdr="0" ft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picture containing fabric, table, red, covered&#10;&#10;Description automatically generated">
            <a:extLst>
              <a:ext uri="{FF2B5EF4-FFF2-40B4-BE49-F238E27FC236}">
                <a16:creationId xmlns:a16="http://schemas.microsoft.com/office/drawing/2014/main" id="{6D3BA21E-E6C8-4E14-8E53-C5DF567E9D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0" y="10"/>
            <a:ext cx="12191979" cy="6857990"/>
          </a:xfrm>
          <a:prstGeom prst="rect">
            <a:avLst/>
          </a:prstGeom>
        </p:spPr>
      </p:pic>
      <p:sp>
        <p:nvSpPr>
          <p:cNvPr id="64" name="Rectangle 59">
            <a:extLst>
              <a:ext uri="{FF2B5EF4-FFF2-40B4-BE49-F238E27FC236}">
                <a16:creationId xmlns:a16="http://schemas.microsoft.com/office/drawing/2014/main" id="{2644B391-9BFE-445C-A9EC-F544BB85FB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329" y="1808532"/>
            <a:ext cx="5452527" cy="3240936"/>
          </a:xfrm>
          <a:prstGeom prst="rect">
            <a:avLst/>
          </a:prstGeom>
          <a:solidFill>
            <a:schemeClr val="bg1">
              <a:lumMod val="75000"/>
              <a:lumOff val="25000"/>
            </a:schemeClr>
          </a:solidFill>
          <a:ln w="6350" cap="sq" cmpd="sng" algn="ctr">
            <a:noFill/>
            <a:prstDash val="solid"/>
            <a:miter lim="800000"/>
          </a:ln>
          <a:effectLst/>
        </p:spPr>
      </p:sp>
      <p:sp>
        <p:nvSpPr>
          <p:cNvPr id="65" name="Rectangle 61">
            <a:extLst>
              <a:ext uri="{FF2B5EF4-FFF2-40B4-BE49-F238E27FC236}">
                <a16:creationId xmlns:a16="http://schemas.microsoft.com/office/drawing/2014/main" id="{80F26E69-87D9-4655-AE7B-280A87AA3C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3272" y="1975104"/>
            <a:ext cx="5120640" cy="2907792"/>
          </a:xfrm>
          <a:prstGeom prst="rect">
            <a:avLst/>
          </a:prstGeom>
          <a:noFill/>
          <a:ln w="6350" cap="sq" cmpd="sng" algn="ctr">
            <a:solidFill>
              <a:schemeClr val="tx1"/>
            </a:solidFill>
            <a:prstDash val="solid"/>
            <a:miter lim="800000"/>
          </a:ln>
          <a:effectLst>
            <a:softEdge rad="0"/>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1276055" y="2182015"/>
            <a:ext cx="4775075" cy="1798908"/>
          </a:xfrm>
        </p:spPr>
        <p:txBody>
          <a:bodyPr>
            <a:normAutofit/>
          </a:bodyPr>
          <a:lstStyle/>
          <a:p>
            <a:r>
              <a:rPr lang="ru-RU" sz="3600" i="1" dirty="0">
                <a:solidFill>
                  <a:schemeClr val="tx1"/>
                </a:solidFill>
                <a:latin typeface="Arial" panose="020B0604020202020204" pitchFamily="34" charset="0"/>
                <a:cs typeface="Arial" panose="020B0604020202020204" pitchFamily="34" charset="0"/>
              </a:rPr>
              <a:t>История Русской культуры  </a:t>
            </a:r>
            <a:endParaRPr lang="en-US" sz="3600" i="1" dirty="0">
              <a:solidFill>
                <a:schemeClr val="tx1"/>
              </a:solidFill>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1276055" y="3990546"/>
            <a:ext cx="4775075" cy="559656"/>
          </a:xfrm>
        </p:spPr>
        <p:txBody>
          <a:bodyPr>
            <a:normAutofit/>
          </a:bodyPr>
          <a:lstStyle/>
          <a:p>
            <a:r>
              <a:rPr lang="ru-RU" i="1" dirty="0">
                <a:solidFill>
                  <a:schemeClr val="tx1"/>
                </a:solidFill>
                <a:latin typeface="Arial" panose="020B0604020202020204" pitchFamily="34" charset="0"/>
                <a:cs typeface="Arial" panose="020B0604020202020204" pitchFamily="34" charset="0"/>
              </a:rPr>
              <a:t>Лекция 10</a:t>
            </a:r>
            <a:endParaRPr lang="en-US" i="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36693185"/>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fontScale="90000"/>
          </a:bodyPr>
          <a:lstStyle/>
          <a:p>
            <a:r>
              <a:rPr lang="ru-RU" sz="2000" i="1" dirty="0">
                <a:latin typeface="Arial" panose="020B0604020202020204" pitchFamily="34" charset="0"/>
                <a:cs typeface="Arial" panose="020B0604020202020204" pitchFamily="34" charset="0"/>
              </a:rPr>
              <a:t>	. </a:t>
            </a:r>
            <a:br>
              <a:rPr lang="ru-RU" sz="2000" i="1">
                <a:latin typeface="Arial" panose="020B0604020202020204" pitchFamily="34" charset="0"/>
                <a:cs typeface="Arial" panose="020B0604020202020204" pitchFamily="34" charset="0"/>
              </a:rPr>
            </a:br>
            <a:r>
              <a:rPr lang="ru-RU" sz="2000" i="1">
                <a:latin typeface="Arial" panose="020B0604020202020204" pitchFamily="34" charset="0"/>
                <a:cs typeface="Arial" panose="020B0604020202020204" pitchFamily="34" charset="0"/>
              </a:rPr>
              <a:t>Список </a:t>
            </a:r>
            <a:r>
              <a:rPr lang="ru-RU" sz="2000" i="1" dirty="0">
                <a:latin typeface="Arial" panose="020B0604020202020204" pitchFamily="34" charset="0"/>
                <a:cs typeface="Arial" panose="020B0604020202020204" pitchFamily="34" charset="0"/>
              </a:rPr>
              <a:t>литературы, использованный при составлении слайдов:</a:t>
            </a:r>
            <a:br>
              <a:rPr lang="ru-RU" sz="2000" i="1" dirty="0">
                <a:latin typeface="Arial" panose="020B0604020202020204" pitchFamily="34" charset="0"/>
                <a:cs typeface="Arial" panose="020B0604020202020204" pitchFamily="34" charset="0"/>
              </a:rPr>
            </a:br>
            <a:br>
              <a:rPr lang="ru-RU" sz="20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Александров, В.Н. (2009). История русского искусства. Минск. </a:t>
            </a:r>
            <a:r>
              <a:rPr lang="ru-RU" sz="1800" i="1" dirty="0" err="1">
                <a:latin typeface="Arial" panose="020B0604020202020204" pitchFamily="34" charset="0"/>
                <a:cs typeface="Arial" panose="020B0604020202020204" pitchFamily="34" charset="0"/>
              </a:rPr>
              <a:t>Харвест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Бутромеев</a:t>
            </a:r>
            <a:r>
              <a:rPr lang="ru-RU" sz="1800" i="1" dirty="0">
                <a:latin typeface="Arial" panose="020B0604020202020204" pitchFamily="34" charset="0"/>
                <a:cs typeface="Arial" panose="020B0604020202020204" pitchFamily="34" charset="0"/>
              </a:rPr>
              <a:t>, В.П. и др.(2007). Россия державная. Москва. Белый город.</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Горелов, А.А. (2015). История русской культуры. Москва. </a:t>
            </a:r>
            <a:r>
              <a:rPr lang="ru-RU" sz="1800" i="1" dirty="0" err="1">
                <a:latin typeface="Arial" panose="020B0604020202020204" pitchFamily="34" charset="0"/>
                <a:cs typeface="Arial" panose="020B0604020202020204" pitchFamily="34" charset="0"/>
              </a:rPr>
              <a:t>Юрайт</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Забылин</a:t>
            </a:r>
            <a:r>
              <a:rPr lang="ru-RU" sz="1800" i="1" dirty="0">
                <a:latin typeface="Arial" panose="020B0604020202020204" pitchFamily="34" charset="0"/>
                <a:cs typeface="Arial" panose="020B0604020202020204" pitchFamily="34" charset="0"/>
              </a:rPr>
              <a:t>, М.М. (2008). Праздники, обряды и обычаи русского народа.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Короткова, М.В. (2008). Традиции русского быта.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Костомаров, Н. (2011). Быт и нравы русского народа. Москва. Русич.</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Милюков, П.Н. (2009). Энциклопедия русской православной культуры.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Пархоменко, Т. (2010). Культура без цензуры. Москва. Книжный клуб.</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Покровский М.Н. (2010). Очерк истории русской культуры. Москва. URSS.</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Соловьев, В.(2008). Золотая книга русской культуры. Москва. Белый город.</a:t>
            </a:r>
            <a:br>
              <a:rPr lang="ru-RU" sz="1800" i="1" dirty="0">
                <a:latin typeface="Arial" panose="020B0604020202020204" pitchFamily="34" charset="0"/>
                <a:cs typeface="Arial" panose="020B0604020202020204" pitchFamily="34" charset="0"/>
              </a:rPr>
            </a:br>
            <a:r>
              <a:rPr lang="ru-RU" sz="1800" i="1" dirty="0" err="1">
                <a:latin typeface="Arial" panose="020B0604020202020204" pitchFamily="34" charset="0"/>
                <a:cs typeface="Arial" panose="020B0604020202020204" pitchFamily="34" charset="0"/>
              </a:rPr>
              <a:t>Стахорский</a:t>
            </a:r>
            <a:r>
              <a:rPr lang="ru-RU" sz="1800" i="1" dirty="0">
                <a:latin typeface="Arial" panose="020B0604020202020204" pitchFamily="34" charset="0"/>
                <a:cs typeface="Arial" panose="020B0604020202020204" pitchFamily="34" charset="0"/>
              </a:rPr>
              <a:t>, С. (2006). Русская культура. Москва. Дрофа.</a:t>
            </a:r>
            <a:br>
              <a:rPr lang="ru-RU" sz="1800" i="1" dirty="0">
                <a:latin typeface="Arial" panose="020B0604020202020204" pitchFamily="34" charset="0"/>
                <a:cs typeface="Arial" panose="020B0604020202020204" pitchFamily="34" charset="0"/>
              </a:rPr>
            </a:br>
            <a:r>
              <a:rPr lang="ru-RU" sz="1800" i="1" dirty="0">
                <a:latin typeface="Arial" panose="020B0604020202020204" pitchFamily="34" charset="0"/>
                <a:cs typeface="Arial" panose="020B0604020202020204" pitchFamily="34" charset="0"/>
              </a:rPr>
              <a:t>Терехова, А. и др. (2007). История русской культуры. Москва. </a:t>
            </a:r>
            <a:r>
              <a:rPr lang="ru-RU" sz="1800" i="1" dirty="0" err="1">
                <a:latin typeface="Arial" panose="020B0604020202020204" pitchFamily="34" charset="0"/>
                <a:cs typeface="Arial" panose="020B0604020202020204" pitchFamily="34" charset="0"/>
              </a:rPr>
              <a:t>Эксмо</a:t>
            </a:r>
            <a:r>
              <a:rPr lang="ru-RU" sz="1800" i="1" dirty="0">
                <a:latin typeface="Arial" panose="020B0604020202020204" pitchFamily="34" charset="0"/>
                <a:cs typeface="Arial" panose="020B0604020202020204" pitchFamily="34" charset="0"/>
              </a:rPr>
              <a:t>.</a:t>
            </a:r>
            <a:br>
              <a:rPr lang="ru-RU" sz="1800" i="1" dirty="0">
                <a:latin typeface="Arial" panose="020B0604020202020204" pitchFamily="34" charset="0"/>
                <a:cs typeface="Arial" panose="020B0604020202020204" pitchFamily="34" charset="0"/>
              </a:rPr>
            </a:br>
            <a:endParaRPr lang="en-US" sz="18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96046466"/>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18 век – это время решительного перелома в русской культуре. Это время перехода от канонических религиозных концепций к светским европеизированным решениям нового времени. Реформы Петра Первого радикально изменили историю русской культуры. Грандиозного масштаба проекты мотивировали новые принципы во всех сферах жизни. Изменение отношения к человеческой личности повлияли на жанровое и образное решение в искусстве.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20472339"/>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Реформы Петра Первого практически насильно утверждали светский образ жизни. Русское искусство и культура становятся на путь подражания западным эталонам. Конечно, старина и новизна еще долго будут сталкиваться друг с другом, однако наличие противоречий даст толчок к рождению новой, непохожей ни на одну из существующих в мире культур. Именно так будет рожден русский театр, русская литература, русский балет, русская музыка, русская живопись..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78256390"/>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0"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Autofit/>
          </a:bodyPr>
          <a:lstStyle/>
          <a:p>
            <a:pPr algn="just"/>
            <a:r>
              <a:rPr lang="ru-RU" sz="2000" i="1" dirty="0">
                <a:solidFill>
                  <a:schemeClr val="tx1">
                    <a:lumMod val="75000"/>
                    <a:lumOff val="25000"/>
                  </a:schemeClr>
                </a:solidFill>
                <a:latin typeface="Arial" panose="020B0604020202020204" pitchFamily="34" charset="0"/>
                <a:cs typeface="Arial" panose="020B0604020202020204" pitchFamily="34" charset="0"/>
              </a:rPr>
              <a:t>	Одной из характерных черт литературы 18 века станет демократизация. Именно в этот период начнет развиваться демократическая сатира. Она придет в литературу из народной смеховой культуры. Как и вся народная культура демократическая сатира часто будет анонимна. Наиболее известный памятник литературы подобного рода «Повесть о Ерше </a:t>
            </a:r>
            <a:r>
              <a:rPr lang="ru-RU" sz="2000" i="1" dirty="0" err="1">
                <a:solidFill>
                  <a:schemeClr val="tx1">
                    <a:lumMod val="75000"/>
                    <a:lumOff val="25000"/>
                  </a:schemeClr>
                </a:solidFill>
                <a:latin typeface="Arial" panose="020B0604020202020204" pitchFamily="34" charset="0"/>
                <a:cs typeface="Arial" panose="020B0604020202020204" pitchFamily="34" charset="0"/>
              </a:rPr>
              <a:t>Ершовиче</a:t>
            </a:r>
            <a:r>
              <a:rPr lang="ru-RU" sz="2000" i="1" dirty="0">
                <a:solidFill>
                  <a:schemeClr val="tx1">
                    <a:lumMod val="75000"/>
                    <a:lumOff val="25000"/>
                  </a:schemeClr>
                </a:solidFill>
                <a:latin typeface="Arial" panose="020B0604020202020204" pitchFamily="34" charset="0"/>
                <a:cs typeface="Arial" panose="020B0604020202020204" pitchFamily="34" charset="0"/>
              </a:rPr>
              <a:t>», в которой критикуются социальные условия жизни в России. Много критических произведений будут адресованы религиозной элите. Параллельно сатире получает развитие и ирония, так в «Сказании о роскошном житии и величии» изображается идеальный мир, в котором есть все. «Повесть о Фоме и Ереме» - одна наиболее популярных произведений смеховой литературы 18 века.  </a:t>
            </a:r>
            <a:br>
              <a:rPr lang="ru-RU" sz="2000" i="1" dirty="0">
                <a:solidFill>
                  <a:schemeClr val="tx1">
                    <a:lumMod val="75000"/>
                    <a:lumOff val="25000"/>
                  </a:schemeClr>
                </a:solidFill>
                <a:latin typeface="Arial" panose="020B0604020202020204" pitchFamily="34" charset="0"/>
                <a:cs typeface="Arial" panose="020B0604020202020204" pitchFamily="34" charset="0"/>
              </a:rPr>
            </a:b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40033145"/>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latin typeface="Arial" panose="020B0604020202020204" pitchFamily="34" charset="0"/>
                <a:cs typeface="Arial" panose="020B0604020202020204" pitchFamily="34" charset="0"/>
              </a:rPr>
              <a:t>	В 18 веке литература получает новых героев, в частности смеховая литература получает дурака. Конечно, церковь всячески преследовала демократическую сатиру. Церковь противостояла не только критике, но и языческим традициям, характерным для смеховой литературы. В 18 веке появляется авторская сатирическая литература, Выдающимся представителем которой был Денис Иванович Фонвизин. Долгие годы Фонвизин работал дипломатом, выйдя в отставку он написал комедию «Недоросль».  В комедии высмеивалось невежество и нежелание учиться.	 </a:t>
            </a:r>
            <a:br>
              <a:rPr lang="ru-RU" sz="2000" i="1" dirty="0">
                <a:latin typeface="Arial" panose="020B0604020202020204" pitchFamily="34" charset="0"/>
                <a:cs typeface="Arial" panose="020B0604020202020204" pitchFamily="34" charset="0"/>
              </a:rPr>
            </a:br>
            <a:r>
              <a:rPr lang="ru-RU" sz="2000" i="1" dirty="0">
                <a:latin typeface="Arial" panose="020B0604020202020204" pitchFamily="34" charset="0"/>
                <a:cs typeface="Arial" panose="020B0604020202020204" pitchFamily="34" charset="0"/>
              </a:rPr>
              <a:t> </a:t>
            </a:r>
            <a:br>
              <a:rPr lang="ru-RU" sz="2000" i="1" dirty="0">
                <a:latin typeface="Arial" panose="020B0604020202020204" pitchFamily="34" charset="0"/>
                <a:cs typeface="Arial" panose="020B0604020202020204" pitchFamily="34" charset="0"/>
              </a:rPr>
            </a:b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56851295"/>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dirty="0">
                <a:latin typeface="Arial" panose="020B0604020202020204" pitchFamily="34" charset="0"/>
                <a:cs typeface="Arial" panose="020B0604020202020204" pitchFamily="34" charset="0"/>
              </a:rPr>
              <a:t>	</a:t>
            </a:r>
            <a:r>
              <a:rPr lang="ru-RU" sz="2000" i="1" dirty="0">
                <a:latin typeface="Arial" panose="020B0604020202020204" pitchFamily="34" charset="0"/>
                <a:cs typeface="Arial" panose="020B0604020202020204" pitchFamily="34" charset="0"/>
              </a:rPr>
              <a:t> В 18 веке в России начинают переводиться рыцарские романы, на основе которых будет формироваться русская лирика. В дальнейшем первые рыцарские романы станут основой сентиментализма. В 18 веке возникает русская беллетристика. Выдающимся представителем которой был Николай Михайлович Карамзин. В его знаменитой повести «Бедная Лиза»,  в полной мере проявились особенности сентиментализма. Карамзин работал не только в жаре любовной лирики. Именно его перу принадлежит «История Государства Российского. Эта работа стала первой, наиболее полной академической историей России</a:t>
            </a:r>
            <a:r>
              <a:rPr lang="ru-RU" sz="2000" dirty="0">
                <a:latin typeface="Arial" panose="020B0604020202020204" pitchFamily="34" charset="0"/>
                <a:cs typeface="Arial" panose="020B0604020202020204" pitchFamily="34" charset="0"/>
              </a:rPr>
              <a:t>.</a:t>
            </a:r>
            <a:r>
              <a:rPr lang="ru-RU" sz="2000" i="1" dirty="0">
                <a:latin typeface="Arial" panose="020B0604020202020204" pitchFamily="34" charset="0"/>
                <a:cs typeface="Arial" panose="020B0604020202020204" pitchFamily="34" charset="0"/>
              </a:rPr>
              <a:t>    </a:t>
            </a:r>
            <a:br>
              <a:rPr lang="ru-RU" sz="2000" i="1" dirty="0">
                <a:latin typeface="Arial" panose="020B0604020202020204" pitchFamily="34" charset="0"/>
                <a:cs typeface="Arial" panose="020B0604020202020204" pitchFamily="34" charset="0"/>
              </a:rPr>
            </a:br>
            <a:r>
              <a:rPr lang="ru-RU" sz="2000" dirty="0">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17983103"/>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latin typeface="Arial" panose="020B0604020202020204" pitchFamily="34" charset="0"/>
                <a:cs typeface="Arial" panose="020B0604020202020204" pitchFamily="34" charset="0"/>
              </a:rPr>
              <a:t> 	В культуре 18 века особое внимание уделяется личности, а в литературе, как следствие, автору. В этот период формируется новый литературный жанр – биография. В 18 веке публицистика приобретает масштабный характер</a:t>
            </a:r>
            <a:br>
              <a:rPr lang="ru-RU" sz="2000" i="1" dirty="0">
                <a:latin typeface="Arial" panose="020B0604020202020204" pitchFamily="34" charset="0"/>
                <a:cs typeface="Arial" panose="020B0604020202020204" pitchFamily="34" charset="0"/>
              </a:rPr>
            </a:br>
            <a:r>
              <a:rPr lang="ru-RU" sz="2000" i="1" dirty="0">
                <a:latin typeface="Arial" panose="020B0604020202020204" pitchFamily="34" charset="0"/>
                <a:cs typeface="Arial" panose="020B0604020202020204" pitchFamily="34" charset="0"/>
              </a:rPr>
              <a:t>В 18 веке в России начинают выпускаться газеты и журналы, так в 1702 г. начала издаваться первая русская газета «Ведомости». Новый всплеск публицистики придется на годы правления Екатерины Второй. Воспитанная и выросшая в западной традиции Екатерина Вторая была инициатором создания многих сатирических журналов. Лично писала, занималась редактированием. Говоря о сатирических журналах, следует отметить деятельность издателя и редактора Н.И. Новикова.</a:t>
            </a:r>
            <a:br>
              <a:rPr lang="ru-RU" sz="2000" i="1" dirty="0">
                <a:latin typeface="Arial" panose="020B0604020202020204" pitchFamily="34" charset="0"/>
                <a:cs typeface="Arial" panose="020B0604020202020204" pitchFamily="34" charset="0"/>
              </a:rPr>
            </a:br>
            <a:r>
              <a:rPr lang="ru-RU" sz="2000" i="1" dirty="0">
                <a:latin typeface="Arial" panose="020B0604020202020204" pitchFamily="34" charset="0"/>
                <a:cs typeface="Arial" panose="020B0604020202020204" pitchFamily="34" charset="0"/>
              </a:rPr>
              <a:t>. </a:t>
            </a:r>
            <a:br>
              <a:rPr lang="ru-RU" sz="2000" i="1" dirty="0">
                <a:latin typeface="Arial" panose="020B0604020202020204" pitchFamily="34" charset="0"/>
                <a:cs typeface="Arial" panose="020B0604020202020204" pitchFamily="34" charset="0"/>
              </a:rPr>
            </a:br>
            <a:r>
              <a:rPr lang="ru-RU" sz="2000" dirty="0">
                <a:latin typeface="Arial" panose="020B0604020202020204" pitchFamily="34" charset="0"/>
                <a:cs typeface="Arial" panose="020B0604020202020204" pitchFamily="34" charset="0"/>
              </a:rPr>
              <a:t>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44368889"/>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latin typeface="Arial" panose="020B0604020202020204" pitchFamily="34" charset="0"/>
                <a:cs typeface="Arial" panose="020B0604020202020204" pitchFamily="34" charset="0"/>
              </a:rPr>
              <a:t>	Александр Николаевич Радищев открыл новую страницу в русской литературе 18 века. Его «Путешествие из Петербурга в Москву», соединившее в себе жанры художественной литера- туры, автобиографии и публицистики обрушилось как гром среди ясного неба на абсолютную монархию России. Несмотря на существование жесткой цензуры в конец 18 века, его рукопись по невниманию цензора была допущена к печати. За это произведение Радищев был  приговорен к смертной казни, однако в последний момент, смертна казнь была заменена десятилетней ссылкой.   </a:t>
            </a: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07051020"/>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3" descr="A picture containing fabric, table, red, covered&#10;&#10;Description automatically generated">
            <a:extLst>
              <a:ext uri="{FF2B5EF4-FFF2-40B4-BE49-F238E27FC236}">
                <a16:creationId xmlns:a16="http://schemas.microsoft.com/office/drawing/2014/main" id="{5C002EE5-E4FF-463C-8DAA-9AC0B6D407FF}"/>
              </a:ext>
            </a:extLst>
          </p:cNvPr>
          <p:cNvPicPr>
            <a:picLocks noChangeAspect="1"/>
          </p:cNvPicPr>
          <p:nvPr/>
        </p:nvPicPr>
        <p:blipFill rotWithShape="1">
          <a:blip r:embed="rId2">
            <a:extLst>
              <a:ext uri="{28A0092B-C50C-407E-A947-70E740481C1C}">
                <a14:useLocalDpi xmlns:a14="http://schemas.microsoft.com/office/drawing/2010/main" val="0"/>
              </a:ext>
            </a:extLst>
          </a:blip>
          <a:srcRect/>
          <a:stretch/>
        </p:blipFill>
        <p:spPr>
          <a:xfrm>
            <a:off x="21" y="0"/>
            <a:ext cx="12191979" cy="6857990"/>
          </a:xfrm>
          <a:prstGeom prst="rect">
            <a:avLst/>
          </a:prstGeom>
        </p:spPr>
      </p:pic>
      <p:sp>
        <p:nvSpPr>
          <p:cNvPr id="29" name="Rectangle 22">
            <a:extLst>
              <a:ext uri="{FF2B5EF4-FFF2-40B4-BE49-F238E27FC236}">
                <a16:creationId xmlns:a16="http://schemas.microsoft.com/office/drawing/2014/main" id="{F5380E9A-163E-4576-BCDD-0A450B7E90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79943" y="237744"/>
            <a:ext cx="7652977" cy="6382512"/>
          </a:xfrm>
          <a:prstGeom prst="rect">
            <a:avLst/>
          </a:prstGeom>
          <a:solidFill>
            <a:schemeClr val="bg1">
              <a:alpha val="94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4">
            <a:extLst>
              <a:ext uri="{FF2B5EF4-FFF2-40B4-BE49-F238E27FC236}">
                <a16:creationId xmlns:a16="http://schemas.microsoft.com/office/drawing/2014/main" id="{88DDEF77-9746-4D83-91F9-442A2487E6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17103" y="374904"/>
            <a:ext cx="7340156"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92C9295F-E638-4F61-AFE2-CF3E40556031}"/>
              </a:ext>
            </a:extLst>
          </p:cNvPr>
          <p:cNvSpPr>
            <a:spLocks noGrp="1"/>
          </p:cNvSpPr>
          <p:nvPr>
            <p:ph type="title"/>
          </p:nvPr>
        </p:nvSpPr>
        <p:spPr>
          <a:xfrm>
            <a:off x="4740751" y="609600"/>
            <a:ext cx="6718433" cy="5711686"/>
          </a:xfrm>
        </p:spPr>
        <p:txBody>
          <a:bodyPr>
            <a:normAutofit/>
          </a:bodyPr>
          <a:lstStyle/>
          <a:p>
            <a:pPr algn="just"/>
            <a:r>
              <a:rPr lang="ru-RU" sz="2000" i="1" dirty="0">
                <a:latin typeface="Arial" panose="020B0604020202020204" pitchFamily="34" charset="0"/>
                <a:cs typeface="Arial" panose="020B0604020202020204" pitchFamily="34" charset="0"/>
              </a:rPr>
              <a:t>	. </a:t>
            </a:r>
            <a:br>
              <a:rPr lang="ru-RU" sz="2000" i="1" dirty="0">
                <a:latin typeface="Arial" panose="020B0604020202020204" pitchFamily="34" charset="0"/>
                <a:cs typeface="Arial" panose="020B0604020202020204" pitchFamily="34" charset="0"/>
              </a:rPr>
            </a:br>
            <a:r>
              <a:rPr lang="ru-RU" sz="2000" i="1" dirty="0">
                <a:latin typeface="Arial" panose="020B0604020202020204" pitchFamily="34" charset="0"/>
                <a:cs typeface="Arial" panose="020B0604020202020204" pitchFamily="34" charset="0"/>
              </a:rPr>
              <a:t>	Важным шагом в развитии литературы 18 века стал указ о </a:t>
            </a:r>
            <a:r>
              <a:rPr lang="ru-RU" sz="2000" i="1">
                <a:latin typeface="Arial" panose="020B0604020202020204" pitchFamily="34" charset="0"/>
                <a:cs typeface="Arial" panose="020B0604020202020204" pitchFamily="34" charset="0"/>
              </a:rPr>
              <a:t>вольных типографиях 1783 </a:t>
            </a:r>
            <a:r>
              <a:rPr lang="ru-RU" sz="2000" i="1" dirty="0">
                <a:latin typeface="Arial" panose="020B0604020202020204" pitchFamily="34" charset="0"/>
                <a:cs typeface="Arial" panose="020B0604020202020204" pitchFamily="34" charset="0"/>
              </a:rPr>
              <a:t>г., согласно которому, частные лица могли открывать свои типографии. </a:t>
            </a:r>
            <a:br>
              <a:rPr lang="ru-RU" sz="2000" i="1" dirty="0">
                <a:latin typeface="Arial" panose="020B0604020202020204" pitchFamily="34" charset="0"/>
                <a:cs typeface="Arial" panose="020B0604020202020204" pitchFamily="34" charset="0"/>
              </a:rPr>
            </a:br>
            <a:r>
              <a:rPr lang="ru-RU" sz="2000" i="1" dirty="0">
                <a:latin typeface="Arial" panose="020B0604020202020204" pitchFamily="34" charset="0"/>
                <a:cs typeface="Arial" panose="020B0604020202020204" pitchFamily="34" charset="0"/>
              </a:rPr>
              <a:t>	Подводя итог литературному развитию  18 века можно сказать, что в этот период основными жанрами были: историческое повествование, лирическая повесть, лирическая поэзия, сатирическая поэзия, демократическая сатира, драма.</a:t>
            </a:r>
            <a:br>
              <a:rPr lang="ru-RU" sz="2000" i="1" dirty="0">
                <a:latin typeface="Arial" panose="020B0604020202020204" pitchFamily="34" charset="0"/>
                <a:cs typeface="Arial" panose="020B0604020202020204" pitchFamily="34" charset="0"/>
              </a:rPr>
            </a:br>
            <a:endParaRPr lang="en-US" sz="2000" i="1" dirty="0">
              <a:solidFill>
                <a:schemeClr val="tx1">
                  <a:lumMod val="75000"/>
                  <a:lumOff val="2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4687795"/>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ustom 38">
      <a:dk1>
        <a:sysClr val="windowText" lastClr="000000"/>
      </a:dk1>
      <a:lt1>
        <a:sysClr val="window" lastClr="FFFFFF"/>
      </a:lt1>
      <a:dk2>
        <a:srgbClr val="505046"/>
      </a:dk2>
      <a:lt2>
        <a:srgbClr val="EEECE1"/>
      </a:lt2>
      <a:accent1>
        <a:srgbClr val="EE462D"/>
      </a:accent1>
      <a:accent2>
        <a:srgbClr val="595A85"/>
      </a:accent2>
      <a:accent3>
        <a:srgbClr val="8D6F5B"/>
      </a:accent3>
      <a:accent4>
        <a:srgbClr val="FABD2F"/>
      </a:accent4>
      <a:accent5>
        <a:srgbClr val="AF8073"/>
      </a:accent5>
      <a:accent6>
        <a:srgbClr val="787880"/>
      </a:accent6>
      <a:hlink>
        <a:srgbClr val="CC8D00"/>
      </a:hlink>
      <a:folHlink>
        <a:srgbClr val="82829E"/>
      </a:folHlink>
    </a:clrScheme>
    <a:fontScheme name="Savon">
      <a:majorFont>
        <a:latin typeface="Avenir Next LT Pro Light"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venir Next LT Pro"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ONE.pptx" id="{5330A5D3-B581-4B4A-9313-9275B6EF2E52}" vid="{516C64E9-C0AA-46DA-9991-9C0EC881A8B4}"/>
    </a:ext>
  </a:extLst>
</a:theme>
</file>

<file path=docProps/app.xml><?xml version="1.0" encoding="utf-8"?>
<Properties xmlns="http://schemas.openxmlformats.org/officeDocument/2006/extended-properties" xmlns:vt="http://schemas.openxmlformats.org/officeDocument/2006/docPropsVTypes">
  <Template>Floral Flourish</Template>
  <TotalTime>0</TotalTime>
  <Words>923</Words>
  <Application>Microsoft Office PowerPoint</Application>
  <PresentationFormat>Widescreen</PresentationFormat>
  <Paragraphs>11</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Avenir Next LT Pro</vt:lpstr>
      <vt:lpstr>Avenir Next LT Pro Light</vt:lpstr>
      <vt:lpstr>Garamond</vt:lpstr>
      <vt:lpstr>SavonVTI</vt:lpstr>
      <vt:lpstr>История Русской культуры  </vt:lpstr>
      <vt:lpstr> 18 век – это время решительного перелома в русской культуре. Это время перехода от канонических религиозных концепций к светским европеизированным решениям нового времени. Реформы Петра Первого радикально изменили историю русской культуры. Грандиозного масштаба проекты мотивировали новые принципы во всех сферах жизни. Изменение отношения к человеческой личности повлияли на жанровое и образное решение в искусстве. </vt:lpstr>
      <vt:lpstr>  Реформы Петра Первого практически насильно утверждали светский образ жизни. Русское искусство и культура становятся на путь подражания западным эталонам. Конечно, старина и новизна еще долго будут сталкиваться друг с другом, однако наличие противоречий даст толчок к рождению новой, непохожей ни на одну из существующих в мире культур. Именно так будет рожден русский театр, русская литература, русский балет, русская музыка, русская живопись.. </vt:lpstr>
      <vt:lpstr> Одной из характерных черт литературы 18 века станет демократизация. Именно в этот период начнет развиваться демократическая сатира. Она придет в литературу из народной смеховой культуры. Как и вся народная культура демократическая сатира часто будет анонимна. Наиболее известный памятник литературы подобного рода «Повесть о Ерше Ершовиче», в которой критикуются социальные условия жизни в России. Много критических произведений будут адресованы религиозной элите. Параллельно сатире получает развитие и ирония, так в «Сказании о роскошном житии и величии» изображается идеальный мир, в котором есть все. «Повесть о Фоме и Ереме» - одна наиболее популярных произведений смеховой литературы 18 века.   </vt:lpstr>
      <vt:lpstr> В 18 веке литература получает новых героев, в частности смеховая литература получает дурака. Конечно, церковь всячески преследовала демократическую сатиру. Церковь противостояла не только критике, но и языческим традициям, характерным для смеховой литературы. В 18 веке появляется авторская сатирическая литература, Выдающимся представителем которой был Денис Иванович Фонвизин. Долгие годы Фонвизин работал дипломатом, выйдя в отставку он написал комедию «Недоросль».  В комедии высмеивалось невежество и нежелание учиться.     </vt:lpstr>
      <vt:lpstr>  В 18 веке в России начинают переводиться рыцарские романы, на основе которых будет формироваться русская лирика. В дальнейшем первые рыцарские романы станут основой сентиментализма. В 18 веке возникает русская беллетристика. Выдающимся представителем которой был Николай Михайлович Карамзин. В его знаменитой повести «Бедная Лиза»,  в полной мере проявились особенности сентиментализма. Карамзин работал не только в жаре любовной лирики. Именно его перу принадлежит «История Государства Российского. Эта работа стала первой, наиболее полной академической историей России.      </vt:lpstr>
      <vt:lpstr>  В культуре 18 века особое внимание уделяется личности, а в литературе, как следствие, автору. В этот период формируется новый литературный жанр – биография. В 18 веке публицистика приобретает масштабный характер В 18 веке в России начинают выпускаться газеты и журналы, так в 1702 г. начала издаваться первая русская газета «Ведомости». Новый всплеск публицистики придется на годы правления Екатерины Второй. Воспитанная и выросшая в западной традиции Екатерина Вторая была инициатором создания многих сатирических журналов. Лично писала, занималась редактированием. Говоря о сатирических журналах, следует отметить деятельность издателя и редактора Н.И. Новикова. .   </vt:lpstr>
      <vt:lpstr> Александр Николаевич Радищев открыл новую страницу в русской литературе 18 века. Его «Путешествие из Петербурга в Москву», соединившее в себе жанры художественной литера- туры, автобиографии и публицистики обрушилось как гром среди ясного неба на абсолютную монархию России. Несмотря на существование жесткой цензуры в конец 18 века, его рукопись по невниманию цензора была допущена к печати. За это произведение Радищев был  приговорен к смертной казни, однако в последний момент, смертна казнь была заменена десятилетней ссылкой.   </vt:lpstr>
      <vt:lpstr> .   Важным шагом в развитии литературы 18 века стал указ о вольных типографиях 1783 г., согласно которому, частные лица могли открывать свои типографии.   Подводя итог литературному развитию  18 века можно сказать, что в этот период основными жанрами были: историческое повествование, лирическая повесть, лирическая поэзия, сатирическая поэзия, демократическая сатира, драма. </vt:lpstr>
      <vt:lpstr> .  Список литературы, использованный при составлении слайдов:  Александров, В.Н. (2009). История русского искусства. Минск. Харвест. Бутромеев, В.П. и др.(2007). Россия державная. Москва. Белый город. Горелов, А.А. (2015). История русской культуры. Москва. Юрайт. Забылин, М.М. (2008). Праздники, обряды и обычаи русского народа. Москва. Эксмо. Короткова, М.В. (2008). Традиции русского быта. Москва. Дрофа. Костомаров, Н. (2011). Быт и нравы русского народа. Москва. Русич. Милюков, П.Н. (2009). Энциклопедия русской православной культуры. Москва. Эксмо. Пархоменко, Т. (2010). Культура без цензуры. Москва. Книжный клуб. Покровский М.Н. (2010). Очерк истории русской культуры. Москва. URSS. Соловьев, В.(2008). Золотая книга русской культуры. Москва. Белый город. Стахорский, С. (2006). Русская культура. Москва. Дрофа. Терехова, А. и др. (2007). История русской культуры. Москва. Эксмо.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2019-12-24T19:39:16Z</dcterms:created>
  <dcterms:modified xsi:type="dcterms:W3CDTF">2020-02-02T17:34:22Z</dcterms:modified>
</cp:coreProperties>
</file>