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83" r:id="rId21"/>
    <p:sldId id="281" r:id="rId22"/>
    <p:sldId id="275" r:id="rId23"/>
    <p:sldId id="278" r:id="rId24"/>
    <p:sldId id="280" r:id="rId25"/>
    <p:sldId id="279" r:id="rId26"/>
    <p:sldId id="276" r:id="rId27"/>
    <p:sldId id="277" r:id="rId28"/>
    <p:sldId id="286" r:id="rId29"/>
    <p:sldId id="287" r:id="rId30"/>
    <p:sldId id="288" r:id="rId31"/>
    <p:sldId id="289" r:id="rId32"/>
    <p:sldId id="290"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Dikdörtgen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Düz Bağlayıcı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Başlık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Alt Başlık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Veri Yer Tutucusu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23720DD-5B6D-40BF-8493-A6B52D484E6B}" type="datetimeFigureOut">
              <a:rPr lang="tr-TR" smtClean="0"/>
              <a:t>14.02.2018</a:t>
            </a:fld>
            <a:endParaRPr lang="tr-TR" dirty="0"/>
          </a:p>
        </p:txBody>
      </p:sp>
      <p:sp>
        <p:nvSpPr>
          <p:cNvPr id="18" name="Altbilgi Yer Tutucusu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dirty="0"/>
          </a:p>
        </p:txBody>
      </p:sp>
      <p:sp>
        <p:nvSpPr>
          <p:cNvPr id="29" name="Slayt Numarası Yer Tutucus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302176B-0E47-46AC-8F43-DAB4B8A37D06}" type="slidenum">
              <a:rPr lang="tr-TR" smtClean="0"/>
              <a:t>‹#›</a:t>
            </a:fld>
            <a:endParaRPr lang="tr-TR"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5" name="Altbilgi Yer Tutucusu 4"/>
          <p:cNvSpPr>
            <a:spLocks noGrp="1"/>
          </p:cNvSpPr>
          <p:nvPr>
            <p:ph type="ftr" sz="quarter" idx="11"/>
          </p:nvPr>
        </p:nvSpPr>
        <p:spPr/>
        <p:txBody>
          <a:bodyPr/>
          <a:lstStyle>
            <a:extLst/>
          </a:lstStyle>
          <a:p>
            <a:endParaRPr lang="tr-TR" dirty="0"/>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242816" y="6557946"/>
            <a:ext cx="2002464" cy="226902"/>
          </a:xfrm>
        </p:spPr>
        <p:txBody>
          <a:bodyPr/>
          <a:lstStyle>
            <a:extLst/>
          </a:lstStyle>
          <a:p>
            <a:fld id="{A23720DD-5B6D-40BF-8493-A6B52D484E6B}" type="datetimeFigureOut">
              <a:rPr lang="tr-TR" smtClean="0"/>
              <a:t>14.02.2018</a:t>
            </a:fld>
            <a:endParaRPr lang="tr-TR" dirty="0"/>
          </a:p>
        </p:txBody>
      </p:sp>
      <p:sp>
        <p:nvSpPr>
          <p:cNvPr id="5" name="Altbilgi Yer Tutucusu 4"/>
          <p:cNvSpPr>
            <a:spLocks noGrp="1"/>
          </p:cNvSpPr>
          <p:nvPr>
            <p:ph type="ftr" sz="quarter" idx="11"/>
          </p:nvPr>
        </p:nvSpPr>
        <p:spPr>
          <a:xfrm>
            <a:off x="457200" y="6556248"/>
            <a:ext cx="3657600" cy="228600"/>
          </a:xfrm>
        </p:spPr>
        <p:txBody>
          <a:bodyPr/>
          <a:lstStyle>
            <a:extLst/>
          </a:lstStyle>
          <a:p>
            <a:endParaRPr lang="tr-TR" dirty="0"/>
          </a:p>
        </p:txBody>
      </p:sp>
      <p:sp>
        <p:nvSpPr>
          <p:cNvPr id="6" name="Slayt Numarası Yer Tutucus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5" name="Altbilgi Yer Tutucusu 4"/>
          <p:cNvSpPr>
            <a:spLocks noGrp="1"/>
          </p:cNvSpPr>
          <p:nvPr>
            <p:ph type="ftr" sz="quarter" idx="11"/>
          </p:nvPr>
        </p:nvSpPr>
        <p:spPr/>
        <p:txBody>
          <a:bodyPr/>
          <a:lstStyle>
            <a:extLst/>
          </a:lstStyle>
          <a:p>
            <a:endParaRPr lang="tr-TR" dirty="0"/>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23720DD-5B6D-40BF-8493-A6B52D484E6B}" type="datetimeFigureOut">
              <a:rPr lang="tr-TR" smtClean="0"/>
              <a:t>14.02.2018</a:t>
            </a:fld>
            <a:endParaRPr lang="tr-TR" dirty="0"/>
          </a:p>
        </p:txBody>
      </p:sp>
      <p:sp>
        <p:nvSpPr>
          <p:cNvPr id="5" name="Altbilgi Yer Tutucusu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dirty="0"/>
          </a:p>
        </p:txBody>
      </p:sp>
      <p:sp>
        <p:nvSpPr>
          <p:cNvPr id="6" name="Slayt Numarası Yer Tutucusu 5"/>
          <p:cNvSpPr>
            <a:spLocks noGrp="1"/>
          </p:cNvSpPr>
          <p:nvPr>
            <p:ph type="sldNum" sz="quarter" idx="12"/>
          </p:nvPr>
        </p:nvSpPr>
        <p:spPr>
          <a:xfrm>
            <a:off x="6733952" y="6555112"/>
            <a:ext cx="588336" cy="228600"/>
          </a:xfrm>
        </p:spPr>
        <p:txBody>
          <a:bodyPr/>
          <a:lstStyle>
            <a:extLst/>
          </a:lstStyle>
          <a:p>
            <a:fld id="{F302176B-0E47-46AC-8F43-DAB4B8A37D06}" type="slidenum">
              <a:rPr lang="tr-TR" smtClean="0"/>
              <a:t>‹#›</a:t>
            </a:fld>
            <a:endParaRPr lang="tr-TR"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6" name="Altbilgi Yer Tutucusu 5"/>
          <p:cNvSpPr>
            <a:spLocks noGrp="1"/>
          </p:cNvSpPr>
          <p:nvPr>
            <p:ph type="ftr" sz="quarter" idx="11"/>
          </p:nvPr>
        </p:nvSpPr>
        <p:spPr/>
        <p:txBody>
          <a:bodyPr/>
          <a:lstStyle>
            <a:extLst/>
          </a:lstStyle>
          <a:p>
            <a:endParaRPr lang="tr-TR" dirty="0"/>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8" name="Altbilgi Yer Tutucusu 7"/>
          <p:cNvSpPr>
            <a:spLocks noGrp="1"/>
          </p:cNvSpPr>
          <p:nvPr>
            <p:ph type="ftr" sz="quarter" idx="11"/>
          </p:nvPr>
        </p:nvSpPr>
        <p:spPr/>
        <p:txBody>
          <a:bodyPr/>
          <a:lstStyle>
            <a:extLst/>
          </a:lstStyle>
          <a:p>
            <a:endParaRPr lang="tr-TR" dirty="0"/>
          </a:p>
        </p:txBody>
      </p:sp>
      <p:sp>
        <p:nvSpPr>
          <p:cNvPr id="9" name="Slayt Numarası Yer Tutucusu 8"/>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4" name="Altbilgi Yer Tutucusu 3"/>
          <p:cNvSpPr>
            <a:spLocks noGrp="1"/>
          </p:cNvSpPr>
          <p:nvPr>
            <p:ph type="ftr" sz="quarter" idx="11"/>
          </p:nvPr>
        </p:nvSpPr>
        <p:spPr/>
        <p:txBody>
          <a:bodyPr/>
          <a:lstStyle>
            <a:extLst/>
          </a:lstStyle>
          <a:p>
            <a:endParaRPr lang="tr-TR" dirty="0"/>
          </a:p>
        </p:txBody>
      </p:sp>
      <p:sp>
        <p:nvSpPr>
          <p:cNvPr id="5" name="Slayt Numarası Yer Tutucusu 4"/>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solidFill>
                  <a:schemeClr val="tx2"/>
                </a:solidFill>
              </a:defRPr>
            </a:lvl1pPr>
            <a:extLst/>
          </a:lstStyle>
          <a:p>
            <a:fld id="{A23720DD-5B6D-40BF-8493-A6B52D484E6B}" type="datetimeFigureOut">
              <a:rPr lang="tr-TR" smtClean="0"/>
              <a:t>14.02.2018</a:t>
            </a:fld>
            <a:endParaRPr lang="tr-TR" dirty="0"/>
          </a:p>
        </p:txBody>
      </p:sp>
      <p:sp>
        <p:nvSpPr>
          <p:cNvPr id="3" name="Altbilgi Yer Tutucusu 2"/>
          <p:cNvSpPr>
            <a:spLocks noGrp="1"/>
          </p:cNvSpPr>
          <p:nvPr>
            <p:ph type="ftr" sz="quarter" idx="11"/>
          </p:nvPr>
        </p:nvSpPr>
        <p:spPr/>
        <p:txBody>
          <a:bodyPr/>
          <a:lstStyle>
            <a:lvl1pPr>
              <a:defRPr>
                <a:solidFill>
                  <a:schemeClr val="tx2"/>
                </a:solidFill>
              </a:defRPr>
            </a:lvl1pPr>
            <a:extLst/>
          </a:lstStyle>
          <a:p>
            <a:endParaRPr lang="tr-TR" dirty="0"/>
          </a:p>
        </p:txBody>
      </p:sp>
      <p:sp>
        <p:nvSpPr>
          <p:cNvPr id="4" name="Slayt Numarası Yer Tutucusu 3"/>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6" name="Altbilgi Yer Tutucusu 5"/>
          <p:cNvSpPr>
            <a:spLocks noGrp="1"/>
          </p:cNvSpPr>
          <p:nvPr>
            <p:ph type="ftr" sz="quarter" idx="11"/>
          </p:nvPr>
        </p:nvSpPr>
        <p:spPr/>
        <p:txBody>
          <a:bodyPr/>
          <a:lstStyle>
            <a:extLst/>
          </a:lstStyle>
          <a:p>
            <a:endParaRPr lang="tr-TR" dirty="0"/>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dirty="0"/>
          </a:p>
        </p:txBody>
      </p:sp>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Dikdörtgen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Dikdörtgen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Başlık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Metin Yer Tutucus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14.02.2018</a:t>
            </a:fld>
            <a:endParaRPr lang="tr-TR" dirty="0"/>
          </a:p>
        </p:txBody>
      </p:sp>
      <p:sp>
        <p:nvSpPr>
          <p:cNvPr id="6" name="Altbilgi Yer Tutucusu 5"/>
          <p:cNvSpPr>
            <a:spLocks noGrp="1"/>
          </p:cNvSpPr>
          <p:nvPr>
            <p:ph type="ftr" sz="quarter" idx="11"/>
          </p:nvPr>
        </p:nvSpPr>
        <p:spPr/>
        <p:txBody>
          <a:bodyPr/>
          <a:lstStyle>
            <a:extLst/>
          </a:lstStyle>
          <a:p>
            <a:endParaRPr lang="tr-TR" dirty="0"/>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dirty="0"/>
          </a:p>
        </p:txBody>
      </p:sp>
      <p:sp>
        <p:nvSpPr>
          <p:cNvPr id="10" name="Resim Yer Tutucusu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dirty="0"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ikdörtgen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Başlık Yer Tutucus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Metin Yer Tutucusu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Veri Yer Tutucusu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23720DD-5B6D-40BF-8493-A6B52D484E6B}" type="datetimeFigureOut">
              <a:rPr lang="tr-TR" smtClean="0"/>
              <a:t>14.02.2018</a:t>
            </a:fld>
            <a:endParaRPr lang="tr-TR" dirty="0"/>
          </a:p>
        </p:txBody>
      </p:sp>
      <p:sp>
        <p:nvSpPr>
          <p:cNvPr id="4" name="Altbilgi Yer Tutucusu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dirty="0"/>
          </a:p>
        </p:txBody>
      </p:sp>
      <p:sp>
        <p:nvSpPr>
          <p:cNvPr id="16" name="Slayt Numarası Yer Tutucus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302176B-0E47-46AC-8F43-DAB4B8A37D0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a:bodyPr>
          <a:lstStyle/>
          <a:p>
            <a:r>
              <a:rPr lang="tr-TR" sz="3200" dirty="0" smtClean="0"/>
              <a:t>EĞİTİM DURUMLARI</a:t>
            </a:r>
            <a:endParaRPr lang="tr-TR" sz="3200" dirty="0"/>
          </a:p>
        </p:txBody>
      </p:sp>
    </p:spTree>
    <p:extLst>
      <p:ext uri="{BB962C8B-B14F-4D97-AF65-F5344CB8AC3E}">
        <p14:creationId xmlns:p14="http://schemas.microsoft.com/office/powerpoint/2010/main" val="1364376482"/>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620688"/>
            <a:ext cx="7239000" cy="5832648"/>
          </a:xfrm>
        </p:spPr>
        <p:txBody>
          <a:bodyPr>
            <a:normAutofit fontScale="85000" lnSpcReduction="10000"/>
          </a:bodyPr>
          <a:lstStyle/>
          <a:p>
            <a:r>
              <a:rPr lang="tr-TR" dirty="0"/>
              <a:t>KATILIM: Öğrenciler, derse açık veya örtük olarak katılır. Bu katılım dersteki başarıyı olumlu yönde etkiler. Örnek verme, açıklama yapma, soru sorma, sorulan soruya cevap verme öğrencinin derse açık katılımıdır. Öğrencinin derse zihinsel olarak katılımı ise örtük katılımıdır. Ancak öğrenmenin kalıcı olması için açık katılım gereklidir. </a:t>
            </a:r>
            <a:endParaRPr lang="tr-TR" dirty="0" smtClean="0"/>
          </a:p>
          <a:p>
            <a:r>
              <a:rPr lang="tr-TR" dirty="0" smtClean="0"/>
              <a:t>Öğrenciyi </a:t>
            </a:r>
            <a:r>
              <a:rPr lang="tr-TR" dirty="0"/>
              <a:t>derse katmak için şunlar yapılmalıdır. </a:t>
            </a:r>
            <a:endParaRPr lang="tr-TR" dirty="0" smtClean="0"/>
          </a:p>
          <a:p>
            <a:pPr>
              <a:buFont typeface="Wingdings" panose="05000000000000000000" pitchFamily="2" charset="2"/>
              <a:buChar char="v"/>
            </a:pPr>
            <a:r>
              <a:rPr lang="tr-TR" dirty="0" smtClean="0"/>
              <a:t>1</a:t>
            </a:r>
            <a:r>
              <a:rPr lang="tr-TR" dirty="0"/>
              <a:t>. Öğrenci istekli hale getirilmelidir. </a:t>
            </a:r>
            <a:endParaRPr lang="tr-TR" dirty="0" smtClean="0"/>
          </a:p>
          <a:p>
            <a:pPr>
              <a:buFont typeface="Wingdings" panose="05000000000000000000" pitchFamily="2" charset="2"/>
              <a:buChar char="v"/>
            </a:pPr>
            <a:r>
              <a:rPr lang="tr-TR" dirty="0" smtClean="0"/>
              <a:t>2</a:t>
            </a:r>
            <a:r>
              <a:rPr lang="tr-TR" dirty="0"/>
              <a:t>. Sorular tüm sınıfa sorulmalı. </a:t>
            </a:r>
            <a:endParaRPr lang="tr-TR" dirty="0" smtClean="0"/>
          </a:p>
          <a:p>
            <a:pPr>
              <a:buFont typeface="Wingdings" panose="05000000000000000000" pitchFamily="2" charset="2"/>
              <a:buChar char="v"/>
            </a:pPr>
            <a:r>
              <a:rPr lang="tr-TR" dirty="0" smtClean="0"/>
              <a:t>3</a:t>
            </a:r>
            <a:r>
              <a:rPr lang="tr-TR" dirty="0"/>
              <a:t>. Öğrencinin dikkati hedefler üzerine toplanmalı. </a:t>
            </a:r>
            <a:endParaRPr lang="tr-TR" dirty="0" smtClean="0"/>
          </a:p>
          <a:p>
            <a:pPr>
              <a:buFont typeface="Wingdings" panose="05000000000000000000" pitchFamily="2" charset="2"/>
              <a:buChar char="v"/>
            </a:pPr>
            <a:r>
              <a:rPr lang="tr-TR" dirty="0" smtClean="0"/>
              <a:t>4</a:t>
            </a:r>
            <a:r>
              <a:rPr lang="tr-TR" dirty="0"/>
              <a:t>. Çeşitli yöntem ve teknikler birlikte kullanılmalı. </a:t>
            </a:r>
            <a:endParaRPr lang="tr-TR" dirty="0" smtClean="0"/>
          </a:p>
          <a:p>
            <a:pPr>
              <a:buFont typeface="Wingdings" panose="05000000000000000000" pitchFamily="2" charset="2"/>
              <a:buChar char="v"/>
            </a:pPr>
            <a:r>
              <a:rPr lang="tr-TR" dirty="0" smtClean="0"/>
              <a:t>5</a:t>
            </a:r>
            <a:r>
              <a:rPr lang="tr-TR" dirty="0"/>
              <a:t>. Öğrencilere ön koşul davranışlar önceden kazandırılmalıdır. </a:t>
            </a:r>
            <a:endParaRPr lang="tr-TR" dirty="0" smtClean="0"/>
          </a:p>
          <a:p>
            <a:pPr>
              <a:buFont typeface="Wingdings" panose="05000000000000000000" pitchFamily="2" charset="2"/>
              <a:buChar char="v"/>
            </a:pPr>
            <a:r>
              <a:rPr lang="tr-TR" dirty="0" smtClean="0"/>
              <a:t>6</a:t>
            </a:r>
            <a:r>
              <a:rPr lang="tr-TR" dirty="0"/>
              <a:t>. Kullanılan araç gereçler öğrencilerin düzeyine uygun olmalıdır.</a:t>
            </a:r>
          </a:p>
        </p:txBody>
      </p:sp>
    </p:spTree>
    <p:extLst>
      <p:ext uri="{BB962C8B-B14F-4D97-AF65-F5344CB8AC3E}">
        <p14:creationId xmlns:p14="http://schemas.microsoft.com/office/powerpoint/2010/main" val="242761801"/>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08720"/>
            <a:ext cx="7239000" cy="4846320"/>
          </a:xfrm>
        </p:spPr>
        <p:txBody>
          <a:bodyPr>
            <a:normAutofit fontScale="92500" lnSpcReduction="20000"/>
          </a:bodyPr>
          <a:lstStyle/>
          <a:p>
            <a:r>
              <a:rPr lang="tr-TR" dirty="0"/>
              <a:t>PEKİŞTİRME: Bir davranışın görülme sıklığını arttırmak için kullanılır. Öğrencide görülen olumlu davranışlardan hemen sonra pekiştireç verilir. Her zaman aynı pekiştireç verilmemeli. Verilecek pekiştireç öğrencinin yaşına, cinsiyetine, </a:t>
            </a:r>
            <a:r>
              <a:rPr lang="tr-TR" dirty="0" err="1"/>
              <a:t>duyuşsal</a:t>
            </a:r>
            <a:r>
              <a:rPr lang="tr-TR" dirty="0"/>
              <a:t> özelliklerine yaşam biçimine göre değişir. </a:t>
            </a:r>
            <a:endParaRPr lang="tr-TR" dirty="0" smtClean="0"/>
          </a:p>
          <a:p>
            <a:r>
              <a:rPr lang="tr-TR" dirty="0" err="1" smtClean="0"/>
              <a:t>Pekiştirecin</a:t>
            </a:r>
            <a:r>
              <a:rPr lang="tr-TR" dirty="0" smtClean="0"/>
              <a:t> </a:t>
            </a:r>
            <a:r>
              <a:rPr lang="tr-TR" dirty="0"/>
              <a:t>etkili olabilmesi için her zaman aynı pekiştireç kullanılmamalı, sabit aralıklarla verilmemeli, öğrenci için anlamlı olan </a:t>
            </a:r>
            <a:r>
              <a:rPr lang="tr-TR" dirty="0" err="1"/>
              <a:t>pekiştireçler</a:t>
            </a:r>
            <a:r>
              <a:rPr lang="tr-TR" dirty="0"/>
              <a:t> kullanılmalıdır. Başlıca </a:t>
            </a:r>
            <a:r>
              <a:rPr lang="tr-TR" dirty="0" err="1"/>
              <a:t>pekiştireçler</a:t>
            </a:r>
            <a:r>
              <a:rPr lang="tr-TR" dirty="0"/>
              <a:t>; alkışlama, sözel onay ifadeleri (“Bravo”, “tebrikler”, “çok güzel”), başarı belgeleri, maddi ödüller (Kitap, saat, bilgisayar vb.), simgesel ödüller (madalya, plaket, yıldız)</a:t>
            </a:r>
          </a:p>
        </p:txBody>
      </p:sp>
    </p:spTree>
    <p:extLst>
      <p:ext uri="{BB962C8B-B14F-4D97-AF65-F5344CB8AC3E}">
        <p14:creationId xmlns:p14="http://schemas.microsoft.com/office/powerpoint/2010/main" val="4257712328"/>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DÖNÜT-DÜZELTME: Öğrencinin yaptığı bir davranış hakkında kendisine bilgi vermektir. Öğrenciye istenilen davranışın kazanılıp kazanılmadığı hakkında bilgi vermektir. Doğru, yanlış, eksik, tamam yargıları birer dönüttür. Öğrencinin yanlışını düzeltme ve eksiğini tamamlama ise birer düzeltmedir.</a:t>
            </a:r>
          </a:p>
        </p:txBody>
      </p:sp>
    </p:spTree>
    <p:extLst>
      <p:ext uri="{BB962C8B-B14F-4D97-AF65-F5344CB8AC3E}">
        <p14:creationId xmlns:p14="http://schemas.microsoft.com/office/powerpoint/2010/main" val="1840551152"/>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39000" cy="948720"/>
          </a:xfrm>
        </p:spPr>
        <p:txBody>
          <a:bodyPr/>
          <a:lstStyle/>
          <a:p>
            <a:r>
              <a:rPr lang="tr-TR" dirty="0" smtClean="0"/>
              <a:t>DÖNÜT TÜRLERİ</a:t>
            </a:r>
            <a:endParaRPr lang="tr-TR" dirty="0"/>
          </a:p>
        </p:txBody>
      </p:sp>
      <p:sp>
        <p:nvSpPr>
          <p:cNvPr id="3" name="İçerik Yer Tutucusu 2"/>
          <p:cNvSpPr>
            <a:spLocks noGrp="1"/>
          </p:cNvSpPr>
          <p:nvPr>
            <p:ph idx="1"/>
          </p:nvPr>
        </p:nvSpPr>
        <p:spPr>
          <a:xfrm>
            <a:off x="457200" y="1412776"/>
            <a:ext cx="7239000" cy="5042960"/>
          </a:xfrm>
        </p:spPr>
        <p:txBody>
          <a:bodyPr>
            <a:normAutofit fontScale="77500" lnSpcReduction="20000"/>
          </a:bodyPr>
          <a:lstStyle/>
          <a:p>
            <a:pPr marL="0" indent="0">
              <a:buNone/>
            </a:pPr>
            <a:r>
              <a:rPr lang="tr-TR" dirty="0" err="1"/>
              <a:t>Schimmel’e</a:t>
            </a:r>
            <a:r>
              <a:rPr lang="tr-TR" dirty="0"/>
              <a:t> Göre Dönüt Türleri </a:t>
            </a:r>
            <a:endParaRPr lang="tr-TR" dirty="0" smtClean="0"/>
          </a:p>
          <a:p>
            <a:pPr>
              <a:buFont typeface="Wingdings" panose="05000000000000000000" pitchFamily="2" charset="2"/>
              <a:buChar char="v"/>
            </a:pPr>
            <a:r>
              <a:rPr lang="tr-TR" u="sng" dirty="0" smtClean="0"/>
              <a:t>Teyit </a:t>
            </a:r>
            <a:r>
              <a:rPr lang="tr-TR" u="sng" dirty="0"/>
              <a:t>Edici Dönüt: </a:t>
            </a:r>
            <a:r>
              <a:rPr lang="tr-TR" dirty="0"/>
              <a:t>Öğrenciye öğrenme sonuçları hakkında bilgi vermektir. </a:t>
            </a:r>
            <a:endParaRPr lang="tr-TR" dirty="0" smtClean="0"/>
          </a:p>
          <a:p>
            <a:pPr>
              <a:buFont typeface="Wingdings" panose="05000000000000000000" pitchFamily="2" charset="2"/>
              <a:buChar char="v"/>
            </a:pPr>
            <a:r>
              <a:rPr lang="tr-TR" u="sng" dirty="0" smtClean="0"/>
              <a:t>Düzeltici </a:t>
            </a:r>
            <a:r>
              <a:rPr lang="tr-TR" u="sng" dirty="0"/>
              <a:t>Dönüt: </a:t>
            </a:r>
            <a:r>
              <a:rPr lang="tr-TR" dirty="0"/>
              <a:t>Teyit edici dönütle birlikte, yani öğrencinin öğrenme sonuçlarıyla birlikte doğru cevabın ne olduğunun da verildiği dönüttür. </a:t>
            </a:r>
            <a:endParaRPr lang="tr-TR" dirty="0" smtClean="0"/>
          </a:p>
          <a:p>
            <a:pPr>
              <a:buFont typeface="Wingdings" panose="05000000000000000000" pitchFamily="2" charset="2"/>
              <a:buChar char="v"/>
            </a:pPr>
            <a:r>
              <a:rPr lang="tr-TR" u="sng" dirty="0" smtClean="0"/>
              <a:t>Açıklayıcı </a:t>
            </a:r>
            <a:r>
              <a:rPr lang="tr-TR" u="sng" dirty="0"/>
              <a:t>Dönüt: </a:t>
            </a:r>
            <a:r>
              <a:rPr lang="tr-TR" dirty="0"/>
              <a:t>Öğrenciye öğrenme sonuçlarıyla ilgili bilgi verildiği gibi, yanlış cevabın neden yanlış olduğu; doğru cevabın neden doğru olduğunun açıklanmasıdır. </a:t>
            </a:r>
            <a:endParaRPr lang="tr-TR" dirty="0" smtClean="0"/>
          </a:p>
          <a:p>
            <a:pPr>
              <a:buFont typeface="Wingdings" panose="05000000000000000000" pitchFamily="2" charset="2"/>
              <a:buChar char="v"/>
            </a:pPr>
            <a:r>
              <a:rPr lang="tr-TR" u="sng" dirty="0" smtClean="0"/>
              <a:t>Teşhis </a:t>
            </a:r>
            <a:r>
              <a:rPr lang="tr-TR" u="sng" dirty="0"/>
              <a:t>Edici Dönüt: </a:t>
            </a:r>
            <a:r>
              <a:rPr lang="tr-TR" dirty="0"/>
              <a:t>Öğrencinin, yanlış cevabı düzeltmesi için neleri çalışması, nasıl çalışması gerektiğine ilişkin bilgiyi kapsar. </a:t>
            </a:r>
            <a:endParaRPr lang="tr-TR" dirty="0" smtClean="0"/>
          </a:p>
          <a:p>
            <a:pPr>
              <a:buFont typeface="Wingdings" panose="05000000000000000000" pitchFamily="2" charset="2"/>
              <a:buChar char="v"/>
            </a:pPr>
            <a:r>
              <a:rPr lang="tr-TR" u="sng" dirty="0" smtClean="0"/>
              <a:t>Genişletmeye </a:t>
            </a:r>
            <a:r>
              <a:rPr lang="tr-TR" u="sng" dirty="0"/>
              <a:t>Eklemlemeye Dönük Dönüt: </a:t>
            </a:r>
            <a:r>
              <a:rPr lang="tr-TR" dirty="0"/>
              <a:t>Öğrencinin var olan bilgisini genişletmesini sağlamaya dönüktür. Öğrencini sahip olduğu bilgi ve yeni bilgi arasındaki ilişkiler kurmaya ve öğrencinin sahip olduğu şemayı genişletmeye yardım eder.</a:t>
            </a:r>
          </a:p>
        </p:txBody>
      </p:sp>
    </p:spTree>
    <p:extLst>
      <p:ext uri="{BB962C8B-B14F-4D97-AF65-F5344CB8AC3E}">
        <p14:creationId xmlns:p14="http://schemas.microsoft.com/office/powerpoint/2010/main" val="851055290"/>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7239000" cy="5835048"/>
          </a:xfrm>
        </p:spPr>
        <p:txBody>
          <a:bodyPr>
            <a:normAutofit fontScale="85000" lnSpcReduction="20000"/>
          </a:bodyPr>
          <a:lstStyle/>
          <a:p>
            <a:r>
              <a:rPr lang="tr-TR" dirty="0"/>
              <a:t>Öğretmen: İstanbul’un fethi hangi yıl gerçekleştirilmiştir? </a:t>
            </a:r>
            <a:endParaRPr lang="tr-TR" dirty="0" smtClean="0"/>
          </a:p>
          <a:p>
            <a:r>
              <a:rPr lang="tr-TR" dirty="0" smtClean="0"/>
              <a:t>Öğrenci</a:t>
            </a:r>
            <a:r>
              <a:rPr lang="tr-TR" dirty="0"/>
              <a:t>: 1071 </a:t>
            </a:r>
            <a:endParaRPr lang="tr-TR" dirty="0" smtClean="0"/>
          </a:p>
          <a:p>
            <a:pPr>
              <a:buFont typeface="Wingdings" panose="05000000000000000000" pitchFamily="2" charset="2"/>
              <a:buChar char="v"/>
            </a:pPr>
            <a:r>
              <a:rPr lang="tr-TR" dirty="0" smtClean="0"/>
              <a:t>Teyit </a:t>
            </a:r>
            <a:r>
              <a:rPr lang="tr-TR" dirty="0"/>
              <a:t>Edici Dönüt: Maalesef yanlış. </a:t>
            </a:r>
            <a:endParaRPr lang="tr-TR" dirty="0" smtClean="0"/>
          </a:p>
          <a:p>
            <a:pPr>
              <a:buFont typeface="Wingdings" panose="05000000000000000000" pitchFamily="2" charset="2"/>
              <a:buChar char="v"/>
            </a:pPr>
            <a:r>
              <a:rPr lang="tr-TR" dirty="0" smtClean="0"/>
              <a:t>Düzeltici </a:t>
            </a:r>
            <a:r>
              <a:rPr lang="tr-TR" dirty="0"/>
              <a:t>Dönüt: Maalesef yanlış. Doğru cevap 1453 olmalıydı. </a:t>
            </a:r>
            <a:endParaRPr lang="tr-TR" dirty="0" smtClean="0"/>
          </a:p>
          <a:p>
            <a:pPr>
              <a:buFont typeface="Wingdings" panose="05000000000000000000" pitchFamily="2" charset="2"/>
              <a:buChar char="v"/>
            </a:pPr>
            <a:r>
              <a:rPr lang="tr-TR" dirty="0" smtClean="0"/>
              <a:t>Açıklayıcı </a:t>
            </a:r>
            <a:r>
              <a:rPr lang="tr-TR" dirty="0"/>
              <a:t>Dönüt: Maalesef yanlış. 1071’de henüz Osmanlı İmparatorluğu kurulmamıştı. Çünkü 1071 yılında Malazgirt Zaferi gerçekleşti ve Türklere Anadolu’nun kapıları açıldı. Doğru cevap 1453 olmalıydı. </a:t>
            </a:r>
            <a:endParaRPr lang="tr-TR" dirty="0" smtClean="0"/>
          </a:p>
          <a:p>
            <a:pPr>
              <a:buFont typeface="Wingdings" panose="05000000000000000000" pitchFamily="2" charset="2"/>
              <a:buChar char="v"/>
            </a:pPr>
            <a:r>
              <a:rPr lang="tr-TR" dirty="0" smtClean="0"/>
              <a:t>Teşhis </a:t>
            </a:r>
            <a:r>
              <a:rPr lang="tr-TR" dirty="0"/>
              <a:t>Edici Dönüt: Maalesef yanlış. Doğru cevap 1453 olmalıydı. İstanbul’un fethini daha iyi öğrenmek için Fatih Sultan Mehmet’in hayatını okumalısın. </a:t>
            </a:r>
            <a:endParaRPr lang="tr-TR" dirty="0" smtClean="0"/>
          </a:p>
          <a:p>
            <a:pPr>
              <a:buFont typeface="Wingdings" panose="05000000000000000000" pitchFamily="2" charset="2"/>
              <a:buChar char="v"/>
            </a:pPr>
            <a:r>
              <a:rPr lang="tr-TR" dirty="0" smtClean="0"/>
              <a:t>Genişletmeye </a:t>
            </a:r>
            <a:r>
              <a:rPr lang="tr-TR" dirty="0"/>
              <a:t>Eklemlemeye Dönük Dönüt: Maalesef yanlış. Doğru cevap 1453 olmalıydı. Üstelik İstanbul’un fethiyle beraber orta çağ kapandı, yeni çağ başladı. Yani bu olay bir çağı kapatıp yeni bir çağ başlatacak kadar dünya tarihi için önemli bir olaydı.</a:t>
            </a:r>
          </a:p>
        </p:txBody>
      </p:sp>
    </p:spTree>
    <p:extLst>
      <p:ext uri="{BB962C8B-B14F-4D97-AF65-F5344CB8AC3E}">
        <p14:creationId xmlns:p14="http://schemas.microsoft.com/office/powerpoint/2010/main" val="719106926"/>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DİKKAT!!!</a:t>
            </a:r>
            <a:endParaRPr lang="tr-TR" dirty="0"/>
          </a:p>
        </p:txBody>
      </p:sp>
      <p:sp>
        <p:nvSpPr>
          <p:cNvPr id="3" name="İçerik Yer Tutucusu 2"/>
          <p:cNvSpPr>
            <a:spLocks noGrp="1"/>
          </p:cNvSpPr>
          <p:nvPr>
            <p:ph idx="1"/>
          </p:nvPr>
        </p:nvSpPr>
        <p:spPr>
          <a:xfrm>
            <a:off x="457200" y="1609416"/>
            <a:ext cx="7239000" cy="4411872"/>
          </a:xfrm>
        </p:spPr>
        <p:txBody>
          <a:bodyPr>
            <a:normAutofit fontScale="92500" lnSpcReduction="10000"/>
          </a:bodyPr>
          <a:lstStyle/>
          <a:p>
            <a:r>
              <a:rPr lang="tr-TR" dirty="0"/>
              <a:t>Son yıllarda KPSS’ de; ipucu ve dönüt sıklıkla aynı şıklarda verilmektedir. </a:t>
            </a:r>
            <a:r>
              <a:rPr lang="tr-TR" u="sng" dirty="0"/>
              <a:t>İpucu ve dönütü birbirinden ayırmanın en iyi yolu ipucu davranışın başlangıcında veya oluşum sürecinde verilirken dönüt davranışın sonunda verilir.</a:t>
            </a:r>
            <a:r>
              <a:rPr lang="tr-TR" dirty="0"/>
              <a:t> Örneğin; doğru cevabın ispanya olduğu bir soruda öğretmenin öğrencilerin soruya cevap verememesi durumunda ‘ Hani, boğa güreşleri yapılan ülke’ demesi süreç esnasında olduğu için ipucu, öğrencilerin ispanya cevabı üzerine doğru ya da bildiniz demesi ise süreç sonunda olduğu için dönüttür.</a:t>
            </a:r>
          </a:p>
        </p:txBody>
      </p:sp>
    </p:spTree>
    <p:extLst>
      <p:ext uri="{BB962C8B-B14F-4D97-AF65-F5344CB8AC3E}">
        <p14:creationId xmlns:p14="http://schemas.microsoft.com/office/powerpoint/2010/main" val="263547461"/>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DİKKAT!!!</a:t>
            </a:r>
            <a:endParaRPr lang="tr-TR" dirty="0"/>
          </a:p>
        </p:txBody>
      </p:sp>
      <p:sp>
        <p:nvSpPr>
          <p:cNvPr id="3" name="İçerik Yer Tutucusu 2"/>
          <p:cNvSpPr>
            <a:spLocks noGrp="1"/>
          </p:cNvSpPr>
          <p:nvPr>
            <p:ph idx="1"/>
          </p:nvPr>
        </p:nvSpPr>
        <p:spPr>
          <a:xfrm>
            <a:off x="457200" y="1609416"/>
            <a:ext cx="7239000" cy="3979824"/>
          </a:xfrm>
        </p:spPr>
        <p:txBody>
          <a:bodyPr>
            <a:normAutofit/>
          </a:bodyPr>
          <a:lstStyle/>
          <a:p>
            <a:r>
              <a:rPr lang="tr-TR" dirty="0"/>
              <a:t>Pekiştirme, güdülemeyi sağlarken dönüt hatanın, eksiğin fark edilmesini sağlar ve öğrenme-öğretme sürecinde oldukça etkilidir. Dönüt, öğrencinin gösterdiği davranışın ya da verdiği yanıtın neden doğru olduğunu vurgulayabilir. Çoğu zaman dönüt ve pekiştirme bir arada kullanılır. Bazen dönütü pekiştireç izler, bazen de dönüt </a:t>
            </a:r>
            <a:r>
              <a:rPr lang="tr-TR" dirty="0" err="1"/>
              <a:t>pekiştireci</a:t>
            </a:r>
            <a:r>
              <a:rPr lang="tr-TR" dirty="0"/>
              <a:t> izler.</a:t>
            </a:r>
          </a:p>
        </p:txBody>
      </p:sp>
    </p:spTree>
    <p:extLst>
      <p:ext uri="{BB962C8B-B14F-4D97-AF65-F5344CB8AC3E}">
        <p14:creationId xmlns:p14="http://schemas.microsoft.com/office/powerpoint/2010/main" val="2374508044"/>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DİKKAT!!!</a:t>
            </a:r>
            <a:endParaRPr lang="tr-TR" dirty="0"/>
          </a:p>
        </p:txBody>
      </p:sp>
      <p:sp>
        <p:nvSpPr>
          <p:cNvPr id="3" name="İçerik Yer Tutucusu 2"/>
          <p:cNvSpPr>
            <a:spLocks noGrp="1"/>
          </p:cNvSpPr>
          <p:nvPr>
            <p:ph idx="1"/>
          </p:nvPr>
        </p:nvSpPr>
        <p:spPr/>
        <p:txBody>
          <a:bodyPr/>
          <a:lstStyle/>
          <a:p>
            <a:r>
              <a:rPr lang="tr-TR" dirty="0"/>
              <a:t>Öğretmen öğrencinin derse katılımını sağlamak için uygulamalar yapıyorsa etkin katılımı, öğrencinin hedeflere ulaşması için birtakım yönlendirmeler yapıyorsa ipucunu, istenilen davranışı artırmak amacıyla öğrenciye uyarılar veriyorsa </a:t>
            </a:r>
            <a:r>
              <a:rPr lang="tr-TR" dirty="0" err="1"/>
              <a:t>pekiştireci</a:t>
            </a:r>
            <a:r>
              <a:rPr lang="tr-TR" dirty="0"/>
              <a:t> kullanmış olur.</a:t>
            </a:r>
          </a:p>
        </p:txBody>
      </p:sp>
    </p:spTree>
    <p:extLst>
      <p:ext uri="{BB962C8B-B14F-4D97-AF65-F5344CB8AC3E}">
        <p14:creationId xmlns:p14="http://schemas.microsoft.com/office/powerpoint/2010/main" val="3831452985"/>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88640"/>
            <a:ext cx="7239000" cy="1143000"/>
          </a:xfrm>
        </p:spPr>
        <p:txBody>
          <a:bodyPr/>
          <a:lstStyle/>
          <a:p>
            <a:r>
              <a:rPr lang="tr-TR" dirty="0" smtClean="0"/>
              <a:t>ÖĞRENME STRATEJİLERİ</a:t>
            </a:r>
            <a:endParaRPr lang="tr-TR" dirty="0"/>
          </a:p>
        </p:txBody>
      </p:sp>
      <p:sp>
        <p:nvSpPr>
          <p:cNvPr id="3" name="İçerik Yer Tutucusu 2"/>
          <p:cNvSpPr>
            <a:spLocks noGrp="1"/>
          </p:cNvSpPr>
          <p:nvPr>
            <p:ph idx="1"/>
          </p:nvPr>
        </p:nvSpPr>
        <p:spPr>
          <a:xfrm>
            <a:off x="467544" y="1556792"/>
            <a:ext cx="7239000" cy="4846320"/>
          </a:xfrm>
        </p:spPr>
        <p:txBody>
          <a:bodyPr>
            <a:normAutofit fontScale="85000" lnSpcReduction="20000"/>
          </a:bodyPr>
          <a:lstStyle/>
          <a:p>
            <a:r>
              <a:rPr lang="tr-TR" u="sng" dirty="0"/>
              <a:t>1.Anlamlandırma Stratejisi: </a:t>
            </a:r>
            <a:r>
              <a:rPr lang="tr-TR" dirty="0"/>
              <a:t>Öğrenciler, yeni edindikleri bilgiler ile eski bilgileri ilişkilendirerek uzun süreli belleğe kodlar. Öğrenciler yeni bilgileri olduğu gibi almaz, önceki bilgiler ile bütünleştirerek yeni anlamlar oluşturur. Bu bilgileri zihnine yerleştirir. Öğrenciler sonuçta anlamlı bir bütün meydana getirir. </a:t>
            </a:r>
            <a:endParaRPr lang="tr-TR" dirty="0" smtClean="0"/>
          </a:p>
          <a:p>
            <a:r>
              <a:rPr lang="tr-TR" u="sng" dirty="0" smtClean="0"/>
              <a:t>2</a:t>
            </a:r>
            <a:r>
              <a:rPr lang="tr-TR" u="sng" dirty="0"/>
              <a:t>. Örgütleme Stratejisi: </a:t>
            </a:r>
            <a:r>
              <a:rPr lang="tr-TR" dirty="0"/>
              <a:t>Öğrenciler yeni bilgiler ile ön bilgilerini kullanarak kendisi için daha anlamlı bilgiyi yeniden yapılandırır. Bilgileri </a:t>
            </a:r>
            <a:r>
              <a:rPr lang="tr-TR" dirty="0" smtClean="0"/>
              <a:t>özellik </a:t>
            </a:r>
            <a:r>
              <a:rPr lang="tr-TR" dirty="0"/>
              <a:t>ve benzerliklerine göre gruplandırır. Bir bütünü anlamlı öğelere ayırır</a:t>
            </a:r>
            <a:r>
              <a:rPr lang="tr-TR" dirty="0" smtClean="0"/>
              <a:t>.</a:t>
            </a:r>
          </a:p>
          <a:p>
            <a:r>
              <a:rPr lang="tr-TR" u="sng" dirty="0" smtClean="0"/>
              <a:t>3</a:t>
            </a:r>
            <a:r>
              <a:rPr lang="tr-TR" u="sng" dirty="0"/>
              <a:t>. Tekrar Stratejisi: </a:t>
            </a:r>
            <a:r>
              <a:rPr lang="tr-TR" dirty="0"/>
              <a:t>Ezbere dayalıdır. Öğrenciler bir parçadaki cümleleri tekrar ederek, tanımlayarak, okuyarak, bir cümleyi başka cümlelerle bir araya getirerek öğrenir. Kavramları ezberleme, konuları hatırlama gibi zihinsel davranışlar ortaya çıkar.</a:t>
            </a:r>
          </a:p>
        </p:txBody>
      </p:sp>
    </p:spTree>
    <p:extLst>
      <p:ext uri="{BB962C8B-B14F-4D97-AF65-F5344CB8AC3E}">
        <p14:creationId xmlns:p14="http://schemas.microsoft.com/office/powerpoint/2010/main" val="1464051412"/>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7239000" cy="5350376"/>
          </a:xfrm>
        </p:spPr>
        <p:txBody>
          <a:bodyPr>
            <a:normAutofit fontScale="77500" lnSpcReduction="20000"/>
          </a:bodyPr>
          <a:lstStyle/>
          <a:p>
            <a:r>
              <a:rPr lang="tr-TR" dirty="0" smtClean="0"/>
              <a:t>Soruları aşağıdaki bilgilere göre cevaplayınız.</a:t>
            </a:r>
          </a:p>
          <a:p>
            <a:pPr marL="0" indent="0">
              <a:buNone/>
            </a:pPr>
            <a:r>
              <a:rPr lang="tr-TR" dirty="0" smtClean="0"/>
              <a:t>Öğretmen elinde bir kitap, kasetçalar ve bir kasetle atölyeye girdi. Hüzünlü bir müzik eşliğinde, kitaptan, göçün psikolojik etkilerini anlatan bir öyküyü okumaya başladı. Öyküyü tamamladığında öğrencilerden, hissettiklerini anlatan birer resim yapmalarını istedi. Öğrenciler müzik eşliğinde resim yapmaya daldılar. Zil çaldığında bile yerlerinden kalkmadılar. Öğretmen araya girdi. Yüzünde içten bir gülümsemeyle öğrencilerine baktı ve ‘Teşekkür ederim çocuklar.’ dedi.</a:t>
            </a:r>
          </a:p>
          <a:p>
            <a:pPr marL="0" indent="0">
              <a:buNone/>
            </a:pPr>
            <a:r>
              <a:rPr lang="tr-TR" dirty="0" smtClean="0"/>
              <a:t>1) Öğretmenin derse elinde bir kitap ve kasetçalarla girmesi, aşağıdakilerden hangisine örnektir?</a:t>
            </a:r>
          </a:p>
          <a:p>
            <a:pPr marL="0" indent="0">
              <a:buNone/>
            </a:pPr>
            <a:r>
              <a:rPr lang="tr-TR" dirty="0" smtClean="0"/>
              <a:t>A) Derse hazırlık 	</a:t>
            </a:r>
          </a:p>
          <a:p>
            <a:pPr marL="0" indent="0">
              <a:buNone/>
            </a:pPr>
            <a:r>
              <a:rPr lang="tr-TR" dirty="0" smtClean="0"/>
              <a:t>B) Güdüleme</a:t>
            </a:r>
          </a:p>
          <a:p>
            <a:pPr marL="0" indent="0">
              <a:buNone/>
            </a:pPr>
            <a:r>
              <a:rPr lang="tr-TR" dirty="0" smtClean="0"/>
              <a:t>C) Hedeften haberdar etme</a:t>
            </a:r>
          </a:p>
          <a:p>
            <a:pPr marL="0" indent="0">
              <a:buNone/>
            </a:pPr>
            <a:r>
              <a:rPr lang="tr-TR" dirty="0" smtClean="0"/>
              <a:t>D) Dönüt verme</a:t>
            </a:r>
          </a:p>
          <a:p>
            <a:pPr marL="0" indent="0">
              <a:buNone/>
            </a:pPr>
            <a:r>
              <a:rPr lang="tr-TR" dirty="0" smtClean="0"/>
              <a:t>E) Öğrenmelerini kontrol etme</a:t>
            </a:r>
          </a:p>
          <a:p>
            <a:pPr marL="0" indent="0">
              <a:buNone/>
            </a:pPr>
            <a:r>
              <a:rPr lang="tr-TR" dirty="0"/>
              <a:t>	</a:t>
            </a:r>
            <a:r>
              <a:rPr lang="tr-TR" dirty="0" smtClean="0"/>
              <a:t>					2001 KPSS</a:t>
            </a:r>
          </a:p>
          <a:p>
            <a:pPr marL="0" indent="0">
              <a:buNone/>
            </a:pPr>
            <a:r>
              <a:rPr lang="tr-TR" dirty="0" smtClean="0"/>
              <a:t>CEVAP: B</a:t>
            </a:r>
            <a:endParaRPr lang="tr-TR" dirty="0"/>
          </a:p>
        </p:txBody>
      </p:sp>
    </p:spTree>
    <p:extLst>
      <p:ext uri="{BB962C8B-B14F-4D97-AF65-F5344CB8AC3E}">
        <p14:creationId xmlns:p14="http://schemas.microsoft.com/office/powerpoint/2010/main" val="40654450"/>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wipe(down)">
                                      <p:cBhvr>
                                        <p:cTn id="7" dur="580">
                                          <p:stCondLst>
                                            <p:cond delay="0"/>
                                          </p:stCondLst>
                                        </p:cTn>
                                        <p:tgtEl>
                                          <p:spTgt spid="3">
                                            <p:txEl>
                                              <p:pRg st="9" end="9"/>
                                            </p:txEl>
                                          </p:spTgt>
                                        </p:tgtEl>
                                      </p:cBhvr>
                                    </p:animEffect>
                                    <p:anim calcmode="lin" valueType="num">
                                      <p:cBhvr>
                                        <p:cTn id="8"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9" end="9"/>
                                            </p:txEl>
                                          </p:spTgt>
                                        </p:tgtEl>
                                      </p:cBhvr>
                                      <p:to x="100000" y="60000"/>
                                    </p:animScale>
                                    <p:animScale>
                                      <p:cBhvr>
                                        <p:cTn id="14" dur="166" decel="50000">
                                          <p:stCondLst>
                                            <p:cond delay="676"/>
                                          </p:stCondLst>
                                        </p:cTn>
                                        <p:tgtEl>
                                          <p:spTgt spid="3">
                                            <p:txEl>
                                              <p:pRg st="9" end="9"/>
                                            </p:txEl>
                                          </p:spTgt>
                                        </p:tgtEl>
                                      </p:cBhvr>
                                      <p:to x="100000" y="100000"/>
                                    </p:animScale>
                                    <p:animScale>
                                      <p:cBhvr>
                                        <p:cTn id="15" dur="26">
                                          <p:stCondLst>
                                            <p:cond delay="1312"/>
                                          </p:stCondLst>
                                        </p:cTn>
                                        <p:tgtEl>
                                          <p:spTgt spid="3">
                                            <p:txEl>
                                              <p:pRg st="9" end="9"/>
                                            </p:txEl>
                                          </p:spTgt>
                                        </p:tgtEl>
                                      </p:cBhvr>
                                      <p:to x="100000" y="80000"/>
                                    </p:animScale>
                                    <p:animScale>
                                      <p:cBhvr>
                                        <p:cTn id="16" dur="166" decel="50000">
                                          <p:stCondLst>
                                            <p:cond delay="1338"/>
                                          </p:stCondLst>
                                        </p:cTn>
                                        <p:tgtEl>
                                          <p:spTgt spid="3">
                                            <p:txEl>
                                              <p:pRg st="9" end="9"/>
                                            </p:txEl>
                                          </p:spTgt>
                                        </p:tgtEl>
                                      </p:cBhvr>
                                      <p:to x="100000" y="100000"/>
                                    </p:animScale>
                                    <p:animScale>
                                      <p:cBhvr>
                                        <p:cTn id="17" dur="26">
                                          <p:stCondLst>
                                            <p:cond delay="1642"/>
                                          </p:stCondLst>
                                        </p:cTn>
                                        <p:tgtEl>
                                          <p:spTgt spid="3">
                                            <p:txEl>
                                              <p:pRg st="9" end="9"/>
                                            </p:txEl>
                                          </p:spTgt>
                                        </p:tgtEl>
                                      </p:cBhvr>
                                      <p:to x="100000" y="90000"/>
                                    </p:animScale>
                                    <p:animScale>
                                      <p:cBhvr>
                                        <p:cTn id="18" dur="166" decel="50000">
                                          <p:stCondLst>
                                            <p:cond delay="1668"/>
                                          </p:stCondLst>
                                        </p:cTn>
                                        <p:tgtEl>
                                          <p:spTgt spid="3">
                                            <p:txEl>
                                              <p:pRg st="9" end="9"/>
                                            </p:txEl>
                                          </p:spTgt>
                                        </p:tgtEl>
                                      </p:cBhvr>
                                      <p:to x="100000" y="100000"/>
                                    </p:animScale>
                                    <p:animScale>
                                      <p:cBhvr>
                                        <p:cTn id="19" dur="26">
                                          <p:stCondLst>
                                            <p:cond delay="1808"/>
                                          </p:stCondLst>
                                        </p:cTn>
                                        <p:tgtEl>
                                          <p:spTgt spid="3">
                                            <p:txEl>
                                              <p:pRg st="9" end="9"/>
                                            </p:txEl>
                                          </p:spTgt>
                                        </p:tgtEl>
                                      </p:cBhvr>
                                      <p:to x="100000" y="95000"/>
                                    </p:animScale>
                                    <p:animScale>
                                      <p:cBhvr>
                                        <p:cTn id="20" dur="166" decel="50000">
                                          <p:stCondLst>
                                            <p:cond delay="1834"/>
                                          </p:stCondLst>
                                        </p:cTn>
                                        <p:tgtEl>
                                          <p:spTgt spid="3">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6194" y="188640"/>
            <a:ext cx="8482610" cy="6669360"/>
          </a:xfrm>
        </p:spPr>
      </p:pic>
    </p:spTree>
    <p:extLst>
      <p:ext uri="{BB962C8B-B14F-4D97-AF65-F5344CB8AC3E}">
        <p14:creationId xmlns:p14="http://schemas.microsoft.com/office/powerpoint/2010/main" val="3582930598"/>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052736"/>
            <a:ext cx="7239000" cy="4846320"/>
          </a:xfrm>
        </p:spPr>
        <p:txBody>
          <a:bodyPr/>
          <a:lstStyle/>
          <a:p>
            <a:pPr marL="0" indent="0">
              <a:buNone/>
            </a:pPr>
            <a:r>
              <a:rPr lang="tr-TR" dirty="0" smtClean="0"/>
              <a:t>2) Öğretmenin hüzünlü bir müzik dinletmesi ve öykü okuması hangi amaca hizmet eder?</a:t>
            </a:r>
          </a:p>
          <a:p>
            <a:pPr marL="0" indent="0">
              <a:buNone/>
            </a:pPr>
            <a:r>
              <a:rPr lang="tr-TR" dirty="0" smtClean="0"/>
              <a:t>A) Uygun bir ortam yaratma</a:t>
            </a:r>
          </a:p>
          <a:p>
            <a:pPr marL="0" indent="0">
              <a:buNone/>
            </a:pPr>
            <a:r>
              <a:rPr lang="tr-TR" dirty="0" smtClean="0"/>
              <a:t>B) Yanlış davranışları düzeltme</a:t>
            </a:r>
          </a:p>
          <a:p>
            <a:pPr marL="0" indent="0">
              <a:buNone/>
            </a:pPr>
            <a:r>
              <a:rPr lang="tr-TR" dirty="0" smtClean="0"/>
              <a:t>C) Sınıfta disiplin sağlama</a:t>
            </a:r>
          </a:p>
          <a:p>
            <a:pPr marL="0" indent="0">
              <a:buNone/>
            </a:pPr>
            <a:r>
              <a:rPr lang="tr-TR" dirty="0" smtClean="0"/>
              <a:t>D) Öğrenme eksikliklerini belirleme</a:t>
            </a:r>
          </a:p>
          <a:p>
            <a:pPr marL="0" indent="0">
              <a:buNone/>
            </a:pPr>
            <a:r>
              <a:rPr lang="tr-TR" dirty="0" smtClean="0"/>
              <a:t>E) Doğru davranışları pekiştirme</a:t>
            </a:r>
          </a:p>
          <a:p>
            <a:pPr marL="0" indent="0">
              <a:buNone/>
            </a:pPr>
            <a:r>
              <a:rPr lang="tr-TR" dirty="0"/>
              <a:t>	</a:t>
            </a:r>
            <a:r>
              <a:rPr lang="tr-TR" dirty="0" smtClean="0"/>
              <a:t>				2001 KPSS</a:t>
            </a:r>
          </a:p>
          <a:p>
            <a:pPr marL="0" indent="0">
              <a:buNone/>
            </a:pPr>
            <a:r>
              <a:rPr lang="tr-TR" dirty="0" smtClean="0"/>
              <a:t>CEVAP: A</a:t>
            </a:r>
            <a:endParaRPr lang="tr-TR" dirty="0"/>
          </a:p>
        </p:txBody>
      </p:sp>
    </p:spTree>
    <p:extLst>
      <p:ext uri="{BB962C8B-B14F-4D97-AF65-F5344CB8AC3E}">
        <p14:creationId xmlns:p14="http://schemas.microsoft.com/office/powerpoint/2010/main" val="883722624"/>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ipe(down)">
                                      <p:cBhvr>
                                        <p:cTn id="7" dur="580">
                                          <p:stCondLst>
                                            <p:cond delay="0"/>
                                          </p:stCondLst>
                                        </p:cTn>
                                        <p:tgtEl>
                                          <p:spTgt spid="3">
                                            <p:txEl>
                                              <p:pRg st="7" end="7"/>
                                            </p:txEl>
                                          </p:spTgt>
                                        </p:tgtEl>
                                      </p:cBhvr>
                                    </p:animEffect>
                                    <p:anim calcmode="lin" valueType="num">
                                      <p:cBhvr>
                                        <p:cTn id="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7" end="7"/>
                                            </p:txEl>
                                          </p:spTgt>
                                        </p:tgtEl>
                                      </p:cBhvr>
                                      <p:to x="100000" y="60000"/>
                                    </p:animScale>
                                    <p:animScale>
                                      <p:cBhvr>
                                        <p:cTn id="14" dur="166" decel="50000">
                                          <p:stCondLst>
                                            <p:cond delay="676"/>
                                          </p:stCondLst>
                                        </p:cTn>
                                        <p:tgtEl>
                                          <p:spTgt spid="3">
                                            <p:txEl>
                                              <p:pRg st="7" end="7"/>
                                            </p:txEl>
                                          </p:spTgt>
                                        </p:tgtEl>
                                      </p:cBhvr>
                                      <p:to x="100000" y="100000"/>
                                    </p:animScale>
                                    <p:animScale>
                                      <p:cBhvr>
                                        <p:cTn id="15" dur="26">
                                          <p:stCondLst>
                                            <p:cond delay="1312"/>
                                          </p:stCondLst>
                                        </p:cTn>
                                        <p:tgtEl>
                                          <p:spTgt spid="3">
                                            <p:txEl>
                                              <p:pRg st="7" end="7"/>
                                            </p:txEl>
                                          </p:spTgt>
                                        </p:tgtEl>
                                      </p:cBhvr>
                                      <p:to x="100000" y="80000"/>
                                    </p:animScale>
                                    <p:animScale>
                                      <p:cBhvr>
                                        <p:cTn id="16" dur="166" decel="50000">
                                          <p:stCondLst>
                                            <p:cond delay="1338"/>
                                          </p:stCondLst>
                                        </p:cTn>
                                        <p:tgtEl>
                                          <p:spTgt spid="3">
                                            <p:txEl>
                                              <p:pRg st="7" end="7"/>
                                            </p:txEl>
                                          </p:spTgt>
                                        </p:tgtEl>
                                      </p:cBhvr>
                                      <p:to x="100000" y="100000"/>
                                    </p:animScale>
                                    <p:animScale>
                                      <p:cBhvr>
                                        <p:cTn id="17" dur="26">
                                          <p:stCondLst>
                                            <p:cond delay="1642"/>
                                          </p:stCondLst>
                                        </p:cTn>
                                        <p:tgtEl>
                                          <p:spTgt spid="3">
                                            <p:txEl>
                                              <p:pRg st="7" end="7"/>
                                            </p:txEl>
                                          </p:spTgt>
                                        </p:tgtEl>
                                      </p:cBhvr>
                                      <p:to x="100000" y="90000"/>
                                    </p:animScale>
                                    <p:animScale>
                                      <p:cBhvr>
                                        <p:cTn id="18" dur="166" decel="50000">
                                          <p:stCondLst>
                                            <p:cond delay="1668"/>
                                          </p:stCondLst>
                                        </p:cTn>
                                        <p:tgtEl>
                                          <p:spTgt spid="3">
                                            <p:txEl>
                                              <p:pRg st="7" end="7"/>
                                            </p:txEl>
                                          </p:spTgt>
                                        </p:tgtEl>
                                      </p:cBhvr>
                                      <p:to x="100000" y="100000"/>
                                    </p:animScale>
                                    <p:animScale>
                                      <p:cBhvr>
                                        <p:cTn id="19" dur="26">
                                          <p:stCondLst>
                                            <p:cond delay="1808"/>
                                          </p:stCondLst>
                                        </p:cTn>
                                        <p:tgtEl>
                                          <p:spTgt spid="3">
                                            <p:txEl>
                                              <p:pRg st="7" end="7"/>
                                            </p:txEl>
                                          </p:spTgt>
                                        </p:tgtEl>
                                      </p:cBhvr>
                                      <p:to x="100000" y="95000"/>
                                    </p:animScale>
                                    <p:animScale>
                                      <p:cBhvr>
                                        <p:cTn id="20"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80728"/>
            <a:ext cx="7239000" cy="4846320"/>
          </a:xfrm>
        </p:spPr>
        <p:txBody>
          <a:bodyPr>
            <a:normAutofit fontScale="85000" lnSpcReduction="10000"/>
          </a:bodyPr>
          <a:lstStyle/>
          <a:p>
            <a:r>
              <a:rPr lang="tr-TR" dirty="0"/>
              <a:t>Oya öğretmen, doğal sayılar konusunu işlerken </a:t>
            </a:r>
            <a:r>
              <a:rPr lang="tr-TR" dirty="0" smtClean="0"/>
              <a:t>öğrencilerinden </a:t>
            </a:r>
            <a:r>
              <a:rPr lang="tr-TR" dirty="0"/>
              <a:t>konuya ilişkin örnekler vermelerini ister. Ahmet’in verdiği örneği çok beğenir ve ona gülümser. Oya öğretmen Ahmet’e gülümsediğinde, </a:t>
            </a:r>
            <a:endParaRPr lang="tr-TR" dirty="0" smtClean="0"/>
          </a:p>
          <a:p>
            <a:r>
              <a:rPr lang="tr-TR" dirty="0" smtClean="0"/>
              <a:t>I</a:t>
            </a:r>
            <a:r>
              <a:rPr lang="tr-TR" dirty="0"/>
              <a:t>. ipucu, </a:t>
            </a:r>
            <a:endParaRPr lang="tr-TR" dirty="0" smtClean="0"/>
          </a:p>
          <a:p>
            <a:r>
              <a:rPr lang="tr-TR" dirty="0" smtClean="0"/>
              <a:t>II</a:t>
            </a:r>
            <a:r>
              <a:rPr lang="tr-TR" dirty="0"/>
              <a:t>. dönüt, </a:t>
            </a:r>
            <a:endParaRPr lang="tr-TR" dirty="0" smtClean="0"/>
          </a:p>
          <a:p>
            <a:r>
              <a:rPr lang="tr-TR" dirty="0" smtClean="0"/>
              <a:t>III</a:t>
            </a:r>
            <a:r>
              <a:rPr lang="tr-TR" dirty="0"/>
              <a:t>. pekiştirme, </a:t>
            </a:r>
            <a:endParaRPr lang="tr-TR" dirty="0" smtClean="0"/>
          </a:p>
          <a:p>
            <a:r>
              <a:rPr lang="tr-TR" dirty="0" smtClean="0"/>
              <a:t>IV</a:t>
            </a:r>
            <a:r>
              <a:rPr lang="tr-TR" dirty="0"/>
              <a:t>. düzeltme </a:t>
            </a:r>
            <a:endParaRPr lang="tr-TR" dirty="0" smtClean="0"/>
          </a:p>
          <a:p>
            <a:r>
              <a:rPr lang="tr-TR" dirty="0" smtClean="0"/>
              <a:t>işlevlerinden </a:t>
            </a:r>
            <a:r>
              <a:rPr lang="tr-TR" dirty="0"/>
              <a:t>hangilerini yerine getirmekte olabilir? </a:t>
            </a:r>
            <a:endParaRPr lang="tr-TR" dirty="0" smtClean="0"/>
          </a:p>
          <a:p>
            <a:pPr marL="0" indent="0">
              <a:buNone/>
            </a:pPr>
            <a:r>
              <a:rPr lang="tr-TR" dirty="0" smtClean="0"/>
              <a:t>                A</a:t>
            </a:r>
            <a:r>
              <a:rPr lang="tr-TR" dirty="0"/>
              <a:t>) I ve II </a:t>
            </a:r>
            <a:r>
              <a:rPr lang="tr-TR" dirty="0" smtClean="0"/>
              <a:t>   B</a:t>
            </a:r>
            <a:r>
              <a:rPr lang="tr-TR" dirty="0"/>
              <a:t>) I ve III </a:t>
            </a:r>
            <a:r>
              <a:rPr lang="tr-TR" dirty="0" smtClean="0"/>
              <a:t>   C</a:t>
            </a:r>
            <a:r>
              <a:rPr lang="tr-TR" dirty="0"/>
              <a:t>) II ve III </a:t>
            </a:r>
            <a:r>
              <a:rPr lang="tr-TR" dirty="0" smtClean="0"/>
              <a:t>                             		D</a:t>
            </a:r>
            <a:r>
              <a:rPr lang="tr-TR" dirty="0"/>
              <a:t>) II ve </a:t>
            </a:r>
            <a:r>
              <a:rPr lang="tr-TR" dirty="0" smtClean="0"/>
              <a:t>IV        </a:t>
            </a:r>
            <a:r>
              <a:rPr lang="tr-TR" dirty="0"/>
              <a:t>E) III ve IV </a:t>
            </a:r>
            <a:endParaRPr lang="tr-TR" dirty="0" smtClean="0"/>
          </a:p>
          <a:p>
            <a:pPr marL="0" indent="0">
              <a:buNone/>
            </a:pPr>
            <a:r>
              <a:rPr lang="tr-TR" dirty="0"/>
              <a:t>	</a:t>
            </a:r>
            <a:r>
              <a:rPr lang="tr-TR" dirty="0" smtClean="0"/>
              <a:t>					2006 KPSS</a:t>
            </a:r>
          </a:p>
          <a:p>
            <a:pPr marL="0" indent="0">
              <a:buNone/>
            </a:pPr>
            <a:r>
              <a:rPr lang="tr-TR" dirty="0" smtClean="0"/>
              <a:t>CEVAP: C</a:t>
            </a:r>
            <a:endParaRPr lang="tr-TR" dirty="0"/>
          </a:p>
        </p:txBody>
      </p:sp>
    </p:spTree>
    <p:extLst>
      <p:ext uri="{BB962C8B-B14F-4D97-AF65-F5344CB8AC3E}">
        <p14:creationId xmlns:p14="http://schemas.microsoft.com/office/powerpoint/2010/main" val="426045296"/>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124744"/>
            <a:ext cx="7239000" cy="4846320"/>
          </a:xfrm>
        </p:spPr>
        <p:txBody>
          <a:bodyPr>
            <a:normAutofit lnSpcReduction="10000"/>
          </a:bodyPr>
          <a:lstStyle/>
          <a:p>
            <a:r>
              <a:rPr lang="tr-TR" dirty="0"/>
              <a:t>Öğrenciyi merkeze alan sınıf içi öğretim etkinlikleri düzenlenirken aşağıdakilerden öncelikle hangisi dikkate alınmalıdır</a:t>
            </a:r>
            <a:r>
              <a:rPr lang="tr-TR" dirty="0" smtClean="0"/>
              <a:t>?</a:t>
            </a:r>
          </a:p>
          <a:p>
            <a:r>
              <a:rPr lang="tr-TR" dirty="0" smtClean="0"/>
              <a:t>A</a:t>
            </a:r>
            <a:r>
              <a:rPr lang="tr-TR" dirty="0"/>
              <a:t>) Öğretmenin görüş ve önerileri </a:t>
            </a:r>
            <a:endParaRPr lang="tr-TR" dirty="0" smtClean="0"/>
          </a:p>
          <a:p>
            <a:r>
              <a:rPr lang="tr-TR" dirty="0" smtClean="0"/>
              <a:t>B</a:t>
            </a:r>
            <a:r>
              <a:rPr lang="tr-TR" dirty="0"/>
              <a:t>) Tüm sınıfın ilgi, ihtiyaç ve beklentileri </a:t>
            </a:r>
            <a:endParaRPr lang="tr-TR" dirty="0" smtClean="0"/>
          </a:p>
          <a:p>
            <a:r>
              <a:rPr lang="tr-TR" dirty="0" smtClean="0"/>
              <a:t>C</a:t>
            </a:r>
            <a:r>
              <a:rPr lang="tr-TR" dirty="0"/>
              <a:t>) Çevrenin olanakları </a:t>
            </a:r>
            <a:endParaRPr lang="tr-TR" dirty="0" smtClean="0"/>
          </a:p>
          <a:p>
            <a:r>
              <a:rPr lang="tr-TR" dirty="0" smtClean="0"/>
              <a:t>D</a:t>
            </a:r>
            <a:r>
              <a:rPr lang="tr-TR" dirty="0"/>
              <a:t>) Okul yönetiminin beklenti ve istekleri </a:t>
            </a:r>
            <a:endParaRPr lang="tr-TR" dirty="0" smtClean="0"/>
          </a:p>
          <a:p>
            <a:r>
              <a:rPr lang="tr-TR" dirty="0" smtClean="0"/>
              <a:t>E</a:t>
            </a:r>
            <a:r>
              <a:rPr lang="tr-TR" dirty="0"/>
              <a:t>) Okul-aile birliğinin </a:t>
            </a:r>
            <a:r>
              <a:rPr lang="tr-TR" dirty="0" smtClean="0"/>
              <a:t>görüşü</a:t>
            </a:r>
          </a:p>
          <a:p>
            <a:endParaRPr lang="tr-TR" dirty="0"/>
          </a:p>
          <a:p>
            <a:pPr marL="0" indent="0">
              <a:buNone/>
            </a:pPr>
            <a:r>
              <a:rPr lang="tr-TR" dirty="0" smtClean="0"/>
              <a:t>					2007 KPSS</a:t>
            </a:r>
          </a:p>
          <a:p>
            <a:pPr marL="0" indent="0">
              <a:buNone/>
            </a:pPr>
            <a:r>
              <a:rPr lang="tr-TR" dirty="0" smtClean="0"/>
              <a:t>CEVAP: B </a:t>
            </a:r>
            <a:endParaRPr lang="tr-TR" dirty="0"/>
          </a:p>
        </p:txBody>
      </p:sp>
    </p:spTree>
    <p:extLst>
      <p:ext uri="{BB962C8B-B14F-4D97-AF65-F5344CB8AC3E}">
        <p14:creationId xmlns:p14="http://schemas.microsoft.com/office/powerpoint/2010/main" val="865217229"/>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7239000" cy="5258984"/>
          </a:xfrm>
        </p:spPr>
        <p:txBody>
          <a:bodyPr>
            <a:normAutofit fontScale="85000" lnSpcReduction="20000"/>
          </a:bodyPr>
          <a:lstStyle/>
          <a:p>
            <a:r>
              <a:rPr lang="tr-TR" dirty="0"/>
              <a:t>Öğretmenler öğrencilerinin öğrenmelerini desteklemek amacıyla; sınav kâğıtlarına, </a:t>
            </a:r>
            <a:r>
              <a:rPr lang="tr-TR"/>
              <a:t>bireysel </a:t>
            </a:r>
            <a:r>
              <a:rPr lang="tr-TR" smtClean="0"/>
              <a:t>çalışmalarına</a:t>
            </a:r>
            <a:r>
              <a:rPr lang="tr-TR" dirty="0"/>
              <a:t>, ödevlerine, grup çalışmalarına, sordukları sorulara, aldıkları yanıtlara ---- . Öğrenciler de öğretmenlerinin iletilerini aldıklarını göstermek için ---- . Bu parçadaki boşluklara, aşağıdakilerin hangisindeki sözcükler sırasıyla </a:t>
            </a:r>
            <a:r>
              <a:rPr lang="tr-TR" dirty="0" smtClean="0"/>
              <a:t>getirilmelidir?</a:t>
            </a:r>
          </a:p>
          <a:p>
            <a:r>
              <a:rPr lang="tr-TR" dirty="0" smtClean="0"/>
              <a:t>A</a:t>
            </a:r>
            <a:r>
              <a:rPr lang="tr-TR" dirty="0"/>
              <a:t>) ipuçları verirler - cevap verirler </a:t>
            </a:r>
            <a:endParaRPr lang="tr-TR" dirty="0" smtClean="0"/>
          </a:p>
          <a:p>
            <a:r>
              <a:rPr lang="tr-TR" dirty="0" smtClean="0"/>
              <a:t>B</a:t>
            </a:r>
            <a:r>
              <a:rPr lang="tr-TR" dirty="0"/>
              <a:t>) destekleyici öğretim uygularlar - cevap verirler </a:t>
            </a:r>
            <a:endParaRPr lang="tr-TR" dirty="0" smtClean="0"/>
          </a:p>
          <a:p>
            <a:r>
              <a:rPr lang="tr-TR" dirty="0" smtClean="0"/>
              <a:t>C</a:t>
            </a:r>
            <a:r>
              <a:rPr lang="tr-TR" dirty="0"/>
              <a:t>) düzeltme verirler - pekiştireç verirler </a:t>
            </a:r>
            <a:endParaRPr lang="tr-TR" dirty="0" smtClean="0"/>
          </a:p>
          <a:p>
            <a:r>
              <a:rPr lang="tr-TR" dirty="0" smtClean="0"/>
              <a:t>D</a:t>
            </a:r>
            <a:r>
              <a:rPr lang="tr-TR" dirty="0"/>
              <a:t>) dönüt verirler - dönüt verirler </a:t>
            </a:r>
            <a:endParaRPr lang="tr-TR" dirty="0" smtClean="0"/>
          </a:p>
          <a:p>
            <a:r>
              <a:rPr lang="tr-TR" dirty="0" smtClean="0"/>
              <a:t>E</a:t>
            </a:r>
            <a:r>
              <a:rPr lang="tr-TR" dirty="0"/>
              <a:t>) güdüleme yaparlar - dönüt verirler </a:t>
            </a:r>
            <a:endParaRPr lang="tr-TR" dirty="0" smtClean="0"/>
          </a:p>
          <a:p>
            <a:endParaRPr lang="tr-TR" dirty="0"/>
          </a:p>
          <a:p>
            <a:pPr marL="0" indent="0">
              <a:buNone/>
            </a:pPr>
            <a:r>
              <a:rPr lang="tr-TR" dirty="0" smtClean="0"/>
              <a:t>					2008 KPSS</a:t>
            </a:r>
          </a:p>
          <a:p>
            <a:pPr marL="0" indent="0">
              <a:buNone/>
            </a:pPr>
            <a:r>
              <a:rPr lang="tr-TR" dirty="0" smtClean="0"/>
              <a:t>CEVAP: D</a:t>
            </a:r>
            <a:endParaRPr lang="tr-TR" dirty="0"/>
          </a:p>
        </p:txBody>
      </p:sp>
    </p:spTree>
    <p:extLst>
      <p:ext uri="{BB962C8B-B14F-4D97-AF65-F5344CB8AC3E}">
        <p14:creationId xmlns:p14="http://schemas.microsoft.com/office/powerpoint/2010/main" val="1309123093"/>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052736"/>
            <a:ext cx="7239000" cy="4846320"/>
          </a:xfrm>
        </p:spPr>
        <p:txBody>
          <a:bodyPr>
            <a:normAutofit fontScale="77500" lnSpcReduction="20000"/>
          </a:bodyPr>
          <a:lstStyle/>
          <a:p>
            <a:r>
              <a:rPr lang="tr-TR" dirty="0"/>
              <a:t>Ders kitapları öğretim programlarının içeriğine uygun olarak hazırlanır ve program içeriğini yansıtır. Öğretmen, öğreteceği konunun eğitimini almış biri olarak ders kitaplarını incelemeli ve değerlendirmelidir. Öğretmenler ders kitaplarını incelerken, öncelikle aşağıdaki ölçütlerden hangisini dikkate </a:t>
            </a:r>
            <a:r>
              <a:rPr lang="tr-TR" dirty="0" smtClean="0"/>
              <a:t>almalıdırlar</a:t>
            </a:r>
            <a:r>
              <a:rPr lang="tr-TR" dirty="0"/>
              <a:t>? </a:t>
            </a:r>
            <a:endParaRPr lang="tr-TR" dirty="0" smtClean="0"/>
          </a:p>
          <a:p>
            <a:r>
              <a:rPr lang="tr-TR" dirty="0" smtClean="0"/>
              <a:t>A</a:t>
            </a:r>
            <a:r>
              <a:rPr lang="tr-TR" dirty="0"/>
              <a:t>) Konuyla ilgili ayrıntılı bilgi içermesini </a:t>
            </a:r>
            <a:endParaRPr lang="tr-TR" dirty="0" smtClean="0"/>
          </a:p>
          <a:p>
            <a:r>
              <a:rPr lang="tr-TR" dirty="0" smtClean="0"/>
              <a:t>B</a:t>
            </a:r>
            <a:r>
              <a:rPr lang="tr-TR" dirty="0"/>
              <a:t>) Çeşitli görsellerle ve örneklerle zenginleştirilmiş olmasını </a:t>
            </a:r>
            <a:endParaRPr lang="tr-TR" dirty="0" smtClean="0"/>
          </a:p>
          <a:p>
            <a:r>
              <a:rPr lang="tr-TR" dirty="0" smtClean="0"/>
              <a:t>C</a:t>
            </a:r>
            <a:r>
              <a:rPr lang="tr-TR" dirty="0"/>
              <a:t>) Bilimsel ve akademik bir dille yazılmış olmasını </a:t>
            </a:r>
            <a:endParaRPr lang="tr-TR" dirty="0" smtClean="0"/>
          </a:p>
          <a:p>
            <a:r>
              <a:rPr lang="tr-TR" dirty="0" smtClean="0"/>
              <a:t>D</a:t>
            </a:r>
            <a:r>
              <a:rPr lang="tr-TR" dirty="0"/>
              <a:t>) Konunun soyut boyutlarına yer vermesini </a:t>
            </a:r>
            <a:endParaRPr lang="tr-TR" dirty="0" smtClean="0"/>
          </a:p>
          <a:p>
            <a:r>
              <a:rPr lang="tr-TR" dirty="0" smtClean="0"/>
              <a:t>E</a:t>
            </a:r>
            <a:r>
              <a:rPr lang="tr-TR" dirty="0"/>
              <a:t>) Belli bir öğretme - öğrenme yaklaşımıyla yazılmış </a:t>
            </a:r>
            <a:r>
              <a:rPr lang="tr-TR" dirty="0" smtClean="0"/>
              <a:t>olmasını</a:t>
            </a:r>
          </a:p>
          <a:p>
            <a:pPr marL="0" indent="0">
              <a:buNone/>
            </a:pPr>
            <a:endParaRPr lang="tr-TR" dirty="0"/>
          </a:p>
          <a:p>
            <a:pPr marL="0" indent="0">
              <a:buNone/>
            </a:pPr>
            <a:r>
              <a:rPr lang="tr-TR" dirty="0" smtClean="0"/>
              <a:t>						2008 KPSS</a:t>
            </a:r>
          </a:p>
          <a:p>
            <a:pPr marL="0" indent="0">
              <a:buNone/>
            </a:pPr>
            <a:r>
              <a:rPr lang="tr-TR" dirty="0" smtClean="0"/>
              <a:t>CEVAP: B</a:t>
            </a:r>
            <a:endParaRPr lang="tr-TR" dirty="0"/>
          </a:p>
        </p:txBody>
      </p:sp>
    </p:spTree>
    <p:extLst>
      <p:ext uri="{BB962C8B-B14F-4D97-AF65-F5344CB8AC3E}">
        <p14:creationId xmlns:p14="http://schemas.microsoft.com/office/powerpoint/2010/main" val="2796529011"/>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7239000" cy="5475008"/>
          </a:xfrm>
        </p:spPr>
        <p:txBody>
          <a:bodyPr>
            <a:normAutofit fontScale="77500" lnSpcReduction="20000"/>
          </a:bodyPr>
          <a:lstStyle/>
          <a:p>
            <a:r>
              <a:rPr lang="tr-TR" dirty="0"/>
              <a:t>Bir öğretmen planladığı bazı etkinliklerle öğretim </a:t>
            </a:r>
            <a:r>
              <a:rPr lang="tr-TR" dirty="0" err="1"/>
              <a:t>sü</a:t>
            </a:r>
            <a:r>
              <a:rPr lang="tr-TR" dirty="0"/>
              <a:t>- </a:t>
            </a:r>
            <a:r>
              <a:rPr lang="tr-TR" dirty="0" err="1"/>
              <a:t>recini</a:t>
            </a:r>
            <a:r>
              <a:rPr lang="tr-TR" dirty="0"/>
              <a:t> zenginleştirme çabası göstermekte, fen ve teknoloji dersinde “hücre” konusunu öğrencilerin grupça yaptıkları deneylerle işlemektedir. Bu </a:t>
            </a:r>
            <a:r>
              <a:rPr lang="tr-TR" dirty="0" smtClean="0"/>
              <a:t>öğretmen;</a:t>
            </a:r>
          </a:p>
          <a:p>
            <a:pPr marL="0" indent="0">
              <a:buNone/>
            </a:pPr>
            <a:r>
              <a:rPr lang="tr-TR" dirty="0" smtClean="0"/>
              <a:t>	-deney </a:t>
            </a:r>
            <a:r>
              <a:rPr lang="tr-TR" dirty="0"/>
              <a:t>sonrası öğrencilerden</a:t>
            </a:r>
            <a:r>
              <a:rPr lang="tr-TR" dirty="0" smtClean="0"/>
              <a:t>, </a:t>
            </a:r>
            <a:r>
              <a:rPr lang="tr-TR" dirty="0"/>
              <a:t>yaptıkları deneyle ne öğrendiklerini ayrıntılı olarak yazmalarını, </a:t>
            </a:r>
            <a:endParaRPr lang="tr-TR" dirty="0" smtClean="0"/>
          </a:p>
          <a:p>
            <a:pPr marL="0" indent="0">
              <a:buNone/>
            </a:pPr>
            <a:r>
              <a:rPr lang="tr-TR" dirty="0"/>
              <a:t>	</a:t>
            </a:r>
            <a:r>
              <a:rPr lang="tr-TR" dirty="0" smtClean="0"/>
              <a:t>- </a:t>
            </a:r>
            <a:r>
              <a:rPr lang="tr-TR" dirty="0"/>
              <a:t>“hücre” konusunda öğrendiklerini küçük gruplarda tartışarak grup görüşünü sınıfa sunmalarını istemiştir. </a:t>
            </a:r>
            <a:endParaRPr lang="tr-TR" dirty="0" smtClean="0"/>
          </a:p>
          <a:p>
            <a:pPr marL="0" indent="0">
              <a:buNone/>
            </a:pPr>
            <a:r>
              <a:rPr lang="tr-TR" dirty="0" smtClean="0"/>
              <a:t>Öğretmen </a:t>
            </a:r>
            <a:r>
              <a:rPr lang="tr-TR" dirty="0"/>
              <a:t>yaptığı bu etkinlikle aşağıdakilerden hangisinde belirtilen eğitsel katkıyı en çok sağlayabilir? </a:t>
            </a:r>
            <a:endParaRPr lang="tr-TR" dirty="0" smtClean="0"/>
          </a:p>
          <a:p>
            <a:r>
              <a:rPr lang="tr-TR" dirty="0" smtClean="0"/>
              <a:t>A</a:t>
            </a:r>
            <a:r>
              <a:rPr lang="tr-TR" dirty="0"/>
              <a:t>) Öğrencilerin ders boyunca meşgul olmalarını sağlama </a:t>
            </a:r>
            <a:endParaRPr lang="tr-TR" dirty="0" smtClean="0"/>
          </a:p>
          <a:p>
            <a:r>
              <a:rPr lang="tr-TR" dirty="0" smtClean="0"/>
              <a:t>B</a:t>
            </a:r>
            <a:r>
              <a:rPr lang="tr-TR" dirty="0"/>
              <a:t>) Öğrencilerin yazma becerilerini geliştirme </a:t>
            </a:r>
            <a:endParaRPr lang="tr-TR" dirty="0" smtClean="0"/>
          </a:p>
          <a:p>
            <a:r>
              <a:rPr lang="tr-TR" dirty="0" smtClean="0"/>
              <a:t>C</a:t>
            </a:r>
            <a:r>
              <a:rPr lang="tr-TR" dirty="0"/>
              <a:t>) Öğrencilerin derse olan ilgilerini ve katılımlarını artırma </a:t>
            </a:r>
            <a:endParaRPr lang="tr-TR" dirty="0" smtClean="0"/>
          </a:p>
          <a:p>
            <a:r>
              <a:rPr lang="tr-TR" dirty="0" smtClean="0"/>
              <a:t>D</a:t>
            </a:r>
            <a:r>
              <a:rPr lang="tr-TR" dirty="0"/>
              <a:t>) Farklı değerlendirme yöntemlerinden faydalanma </a:t>
            </a:r>
            <a:endParaRPr lang="tr-TR" dirty="0" smtClean="0"/>
          </a:p>
          <a:p>
            <a:r>
              <a:rPr lang="tr-TR" dirty="0" smtClean="0"/>
              <a:t>E</a:t>
            </a:r>
            <a:r>
              <a:rPr lang="tr-TR" dirty="0"/>
              <a:t>) Farklı öğretim stratejilerinden yararlanma </a:t>
            </a:r>
            <a:endParaRPr lang="tr-TR" dirty="0" smtClean="0"/>
          </a:p>
          <a:p>
            <a:pPr marL="0" indent="0">
              <a:buNone/>
            </a:pPr>
            <a:endParaRPr lang="tr-TR" dirty="0"/>
          </a:p>
          <a:p>
            <a:pPr marL="0" indent="0">
              <a:buNone/>
            </a:pPr>
            <a:r>
              <a:rPr lang="tr-TR" dirty="0" smtClean="0"/>
              <a:t>						2008 KPSS</a:t>
            </a:r>
          </a:p>
          <a:p>
            <a:pPr marL="0" indent="0">
              <a:buNone/>
            </a:pPr>
            <a:r>
              <a:rPr lang="tr-TR" dirty="0" smtClean="0"/>
              <a:t>CEVAP: C</a:t>
            </a:r>
            <a:endParaRPr lang="tr-TR" dirty="0"/>
          </a:p>
        </p:txBody>
      </p:sp>
    </p:spTree>
    <p:extLst>
      <p:ext uri="{BB962C8B-B14F-4D97-AF65-F5344CB8AC3E}">
        <p14:creationId xmlns:p14="http://schemas.microsoft.com/office/powerpoint/2010/main" val="2590366577"/>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Effect transition="in" filter="wipe(down)">
                                      <p:cBhvr>
                                        <p:cTn id="7" dur="580">
                                          <p:stCondLst>
                                            <p:cond delay="0"/>
                                          </p:stCondLst>
                                        </p:cTn>
                                        <p:tgtEl>
                                          <p:spTgt spid="3">
                                            <p:txEl>
                                              <p:pRg st="11" end="11"/>
                                            </p:txEl>
                                          </p:spTgt>
                                        </p:tgtEl>
                                      </p:cBhvr>
                                    </p:animEffect>
                                    <p:anim calcmode="lin" valueType="num">
                                      <p:cBhvr>
                                        <p:cTn id="8"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1" end="11"/>
                                            </p:txEl>
                                          </p:spTgt>
                                        </p:tgtEl>
                                      </p:cBhvr>
                                      <p:to x="100000" y="60000"/>
                                    </p:animScale>
                                    <p:animScale>
                                      <p:cBhvr>
                                        <p:cTn id="14" dur="166" decel="50000">
                                          <p:stCondLst>
                                            <p:cond delay="676"/>
                                          </p:stCondLst>
                                        </p:cTn>
                                        <p:tgtEl>
                                          <p:spTgt spid="3">
                                            <p:txEl>
                                              <p:pRg st="11" end="11"/>
                                            </p:txEl>
                                          </p:spTgt>
                                        </p:tgtEl>
                                      </p:cBhvr>
                                      <p:to x="100000" y="100000"/>
                                    </p:animScale>
                                    <p:animScale>
                                      <p:cBhvr>
                                        <p:cTn id="15" dur="26">
                                          <p:stCondLst>
                                            <p:cond delay="1312"/>
                                          </p:stCondLst>
                                        </p:cTn>
                                        <p:tgtEl>
                                          <p:spTgt spid="3">
                                            <p:txEl>
                                              <p:pRg st="11" end="11"/>
                                            </p:txEl>
                                          </p:spTgt>
                                        </p:tgtEl>
                                      </p:cBhvr>
                                      <p:to x="100000" y="80000"/>
                                    </p:animScale>
                                    <p:animScale>
                                      <p:cBhvr>
                                        <p:cTn id="16" dur="166" decel="50000">
                                          <p:stCondLst>
                                            <p:cond delay="1338"/>
                                          </p:stCondLst>
                                        </p:cTn>
                                        <p:tgtEl>
                                          <p:spTgt spid="3">
                                            <p:txEl>
                                              <p:pRg st="11" end="11"/>
                                            </p:txEl>
                                          </p:spTgt>
                                        </p:tgtEl>
                                      </p:cBhvr>
                                      <p:to x="100000" y="100000"/>
                                    </p:animScale>
                                    <p:animScale>
                                      <p:cBhvr>
                                        <p:cTn id="17" dur="26">
                                          <p:stCondLst>
                                            <p:cond delay="1642"/>
                                          </p:stCondLst>
                                        </p:cTn>
                                        <p:tgtEl>
                                          <p:spTgt spid="3">
                                            <p:txEl>
                                              <p:pRg st="11" end="11"/>
                                            </p:txEl>
                                          </p:spTgt>
                                        </p:tgtEl>
                                      </p:cBhvr>
                                      <p:to x="100000" y="90000"/>
                                    </p:animScale>
                                    <p:animScale>
                                      <p:cBhvr>
                                        <p:cTn id="18" dur="166" decel="50000">
                                          <p:stCondLst>
                                            <p:cond delay="1668"/>
                                          </p:stCondLst>
                                        </p:cTn>
                                        <p:tgtEl>
                                          <p:spTgt spid="3">
                                            <p:txEl>
                                              <p:pRg st="11" end="11"/>
                                            </p:txEl>
                                          </p:spTgt>
                                        </p:tgtEl>
                                      </p:cBhvr>
                                      <p:to x="100000" y="100000"/>
                                    </p:animScale>
                                    <p:animScale>
                                      <p:cBhvr>
                                        <p:cTn id="19" dur="26">
                                          <p:stCondLst>
                                            <p:cond delay="1808"/>
                                          </p:stCondLst>
                                        </p:cTn>
                                        <p:tgtEl>
                                          <p:spTgt spid="3">
                                            <p:txEl>
                                              <p:pRg st="11" end="11"/>
                                            </p:txEl>
                                          </p:spTgt>
                                        </p:tgtEl>
                                      </p:cBhvr>
                                      <p:to x="100000" y="95000"/>
                                    </p:animScale>
                                    <p:animScale>
                                      <p:cBhvr>
                                        <p:cTn id="20"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08720"/>
            <a:ext cx="7239000" cy="4846320"/>
          </a:xfrm>
        </p:spPr>
        <p:txBody>
          <a:bodyPr>
            <a:normAutofit fontScale="92500" lnSpcReduction="10000"/>
          </a:bodyPr>
          <a:lstStyle/>
          <a:p>
            <a:r>
              <a:rPr lang="tr-TR" dirty="0" smtClean="0"/>
              <a:t>‘Meyve suyu niçin daha yavaş, su ise daha hızlı akar? Bugün işte bunu öğreneceğiz.’ diyen bir sınıf öğretmeninin öncelikle aşağıdakilerden hangisini gerçekleştirmek istediği söylenebilir?</a:t>
            </a:r>
          </a:p>
          <a:p>
            <a:r>
              <a:rPr lang="tr-TR" dirty="0" smtClean="0"/>
              <a:t>A) Güdülenmeyi sağlamak</a:t>
            </a:r>
          </a:p>
          <a:p>
            <a:r>
              <a:rPr lang="tr-TR" dirty="0" smtClean="0"/>
              <a:t>B) Bilgilerin transferini sağlamak</a:t>
            </a:r>
          </a:p>
          <a:p>
            <a:r>
              <a:rPr lang="tr-TR" dirty="0" smtClean="0"/>
              <a:t>C) Bilgi düzeyini artırmak</a:t>
            </a:r>
          </a:p>
          <a:p>
            <a:r>
              <a:rPr lang="tr-TR" dirty="0" smtClean="0"/>
              <a:t>D) Eleştirel düşünme becerisini geliştirmek</a:t>
            </a:r>
          </a:p>
          <a:p>
            <a:r>
              <a:rPr lang="tr-TR" dirty="0" smtClean="0"/>
              <a:t>E) Geri bildirimde bulunmak</a:t>
            </a:r>
          </a:p>
          <a:p>
            <a:endParaRPr lang="tr-TR" dirty="0"/>
          </a:p>
          <a:p>
            <a:pPr marL="0" indent="0">
              <a:buNone/>
            </a:pPr>
            <a:r>
              <a:rPr lang="tr-TR" dirty="0" smtClean="0"/>
              <a:t>					2011 KPSS</a:t>
            </a:r>
          </a:p>
          <a:p>
            <a:pPr marL="0" indent="0">
              <a:buNone/>
            </a:pPr>
            <a:r>
              <a:rPr lang="tr-TR" dirty="0" smtClean="0"/>
              <a:t>CEVAP: A</a:t>
            </a:r>
            <a:endParaRPr lang="tr-TR" dirty="0"/>
          </a:p>
        </p:txBody>
      </p:sp>
    </p:spTree>
    <p:extLst>
      <p:ext uri="{BB962C8B-B14F-4D97-AF65-F5344CB8AC3E}">
        <p14:creationId xmlns:p14="http://schemas.microsoft.com/office/powerpoint/2010/main" val="490788560"/>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908720"/>
            <a:ext cx="7239000" cy="5134352"/>
          </a:xfrm>
        </p:spPr>
        <p:txBody>
          <a:bodyPr>
            <a:normAutofit fontScale="85000" lnSpcReduction="20000"/>
          </a:bodyPr>
          <a:lstStyle/>
          <a:p>
            <a:r>
              <a:rPr lang="tr-TR" dirty="0" smtClean="0"/>
              <a:t>Fen öğretiminde öğrencilerin bilgileri keşfetmelerini isteyen bir öğretmen, aşağıdakilerden hangisine en az yer vermelidir?</a:t>
            </a:r>
          </a:p>
          <a:p>
            <a:r>
              <a:rPr lang="tr-TR" dirty="0" smtClean="0"/>
              <a:t>A) İlkelerin, öğrenciler tarafından sezilmesinin sağlanmasına</a:t>
            </a:r>
          </a:p>
          <a:p>
            <a:r>
              <a:rPr lang="tr-TR" dirty="0" smtClean="0"/>
              <a:t>B) Problemlerin, öğrencilerin kendi görüşleri yoluyla çözülmesine</a:t>
            </a:r>
          </a:p>
          <a:p>
            <a:r>
              <a:rPr lang="tr-TR" dirty="0" smtClean="0"/>
              <a:t>C) Problemler için birden fazla çözüm yolunun üretilmesine</a:t>
            </a:r>
          </a:p>
          <a:p>
            <a:r>
              <a:rPr lang="tr-TR" dirty="0" smtClean="0"/>
              <a:t>D) Tartışmalarda şaşırtıcı fikir öne sürenlerin ödüllendirilmesine</a:t>
            </a:r>
          </a:p>
          <a:p>
            <a:r>
              <a:rPr lang="tr-TR" dirty="0" smtClean="0"/>
              <a:t>E) Bilgilerin görsel araçlar kullanılarak öğrencilere sunulmasına</a:t>
            </a:r>
          </a:p>
          <a:p>
            <a:pPr marL="0" indent="0">
              <a:buNone/>
            </a:pPr>
            <a:endParaRPr lang="tr-TR" dirty="0"/>
          </a:p>
          <a:p>
            <a:pPr marL="0" indent="0">
              <a:buNone/>
            </a:pPr>
            <a:r>
              <a:rPr lang="tr-TR" dirty="0" smtClean="0"/>
              <a:t>					2011 KPSS</a:t>
            </a:r>
          </a:p>
          <a:p>
            <a:pPr marL="0" indent="0">
              <a:buNone/>
            </a:pPr>
            <a:r>
              <a:rPr lang="tr-TR" dirty="0" smtClean="0"/>
              <a:t>CEVAP: E</a:t>
            </a:r>
            <a:endParaRPr lang="tr-TR" dirty="0"/>
          </a:p>
        </p:txBody>
      </p:sp>
    </p:spTree>
    <p:extLst>
      <p:ext uri="{BB962C8B-B14F-4D97-AF65-F5344CB8AC3E}">
        <p14:creationId xmlns:p14="http://schemas.microsoft.com/office/powerpoint/2010/main" val="1615171868"/>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80">
                                          <p:stCondLst>
                                            <p:cond delay="0"/>
                                          </p:stCondLst>
                                        </p:cTn>
                                        <p:tgtEl>
                                          <p:spTgt spid="3">
                                            <p:txEl>
                                              <p:pRg st="8" end="8"/>
                                            </p:txEl>
                                          </p:spTgt>
                                        </p:tgtEl>
                                      </p:cBhvr>
                                    </p:animEffect>
                                    <p:anim calcmode="lin" valueType="num">
                                      <p:cBhvr>
                                        <p:cTn id="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8" end="8"/>
                                            </p:txEl>
                                          </p:spTgt>
                                        </p:tgtEl>
                                      </p:cBhvr>
                                      <p:to x="100000" y="60000"/>
                                    </p:animScale>
                                    <p:animScale>
                                      <p:cBhvr>
                                        <p:cTn id="14" dur="166" decel="50000">
                                          <p:stCondLst>
                                            <p:cond delay="676"/>
                                          </p:stCondLst>
                                        </p:cTn>
                                        <p:tgtEl>
                                          <p:spTgt spid="3">
                                            <p:txEl>
                                              <p:pRg st="8" end="8"/>
                                            </p:txEl>
                                          </p:spTgt>
                                        </p:tgtEl>
                                      </p:cBhvr>
                                      <p:to x="100000" y="100000"/>
                                    </p:animScale>
                                    <p:animScale>
                                      <p:cBhvr>
                                        <p:cTn id="15" dur="26">
                                          <p:stCondLst>
                                            <p:cond delay="1312"/>
                                          </p:stCondLst>
                                        </p:cTn>
                                        <p:tgtEl>
                                          <p:spTgt spid="3">
                                            <p:txEl>
                                              <p:pRg st="8" end="8"/>
                                            </p:txEl>
                                          </p:spTgt>
                                        </p:tgtEl>
                                      </p:cBhvr>
                                      <p:to x="100000" y="80000"/>
                                    </p:animScale>
                                    <p:animScale>
                                      <p:cBhvr>
                                        <p:cTn id="16" dur="166" decel="50000">
                                          <p:stCondLst>
                                            <p:cond delay="1338"/>
                                          </p:stCondLst>
                                        </p:cTn>
                                        <p:tgtEl>
                                          <p:spTgt spid="3">
                                            <p:txEl>
                                              <p:pRg st="8" end="8"/>
                                            </p:txEl>
                                          </p:spTgt>
                                        </p:tgtEl>
                                      </p:cBhvr>
                                      <p:to x="100000" y="100000"/>
                                    </p:animScale>
                                    <p:animScale>
                                      <p:cBhvr>
                                        <p:cTn id="17" dur="26">
                                          <p:stCondLst>
                                            <p:cond delay="1642"/>
                                          </p:stCondLst>
                                        </p:cTn>
                                        <p:tgtEl>
                                          <p:spTgt spid="3">
                                            <p:txEl>
                                              <p:pRg st="8" end="8"/>
                                            </p:txEl>
                                          </p:spTgt>
                                        </p:tgtEl>
                                      </p:cBhvr>
                                      <p:to x="100000" y="90000"/>
                                    </p:animScale>
                                    <p:animScale>
                                      <p:cBhvr>
                                        <p:cTn id="18" dur="166" decel="50000">
                                          <p:stCondLst>
                                            <p:cond delay="1668"/>
                                          </p:stCondLst>
                                        </p:cTn>
                                        <p:tgtEl>
                                          <p:spTgt spid="3">
                                            <p:txEl>
                                              <p:pRg st="8" end="8"/>
                                            </p:txEl>
                                          </p:spTgt>
                                        </p:tgtEl>
                                      </p:cBhvr>
                                      <p:to x="100000" y="100000"/>
                                    </p:animScale>
                                    <p:animScale>
                                      <p:cBhvr>
                                        <p:cTn id="19" dur="26">
                                          <p:stCondLst>
                                            <p:cond delay="1808"/>
                                          </p:stCondLst>
                                        </p:cTn>
                                        <p:tgtEl>
                                          <p:spTgt spid="3">
                                            <p:txEl>
                                              <p:pRg st="8" end="8"/>
                                            </p:txEl>
                                          </p:spTgt>
                                        </p:tgtEl>
                                      </p:cBhvr>
                                      <p:to x="100000" y="95000"/>
                                    </p:animScale>
                                    <p:animScale>
                                      <p:cBhvr>
                                        <p:cTn id="2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80728"/>
            <a:ext cx="7239000" cy="4846320"/>
          </a:xfrm>
        </p:spPr>
        <p:txBody>
          <a:bodyPr>
            <a:normAutofit fontScale="92500" lnSpcReduction="10000"/>
          </a:bodyPr>
          <a:lstStyle/>
          <a:p>
            <a:r>
              <a:rPr lang="tr-TR" dirty="0" smtClean="0"/>
              <a:t>Hayat Bilgisi dersinde sağlığımız konusunu işleyen bir öğretmen sürecin başında öğrencilerine ‘Dersin sonunda dişlerinizi nasıl fırçalayacağınızı öğreneceksiniz.’ demiştir.</a:t>
            </a:r>
          </a:p>
          <a:p>
            <a:pPr marL="0" indent="0">
              <a:buNone/>
            </a:pPr>
            <a:r>
              <a:rPr lang="tr-TR" dirty="0" smtClean="0"/>
              <a:t>Öğretmenin bu konuşması öncelikle aşağıdakilerden hangisine hizmet eder?</a:t>
            </a:r>
          </a:p>
          <a:p>
            <a:pPr marL="514350" indent="-514350">
              <a:buAutoNum type="alphaUcParenR"/>
            </a:pPr>
            <a:r>
              <a:rPr lang="tr-TR" dirty="0" smtClean="0"/>
              <a:t>Dikkat çekme</a:t>
            </a:r>
          </a:p>
          <a:p>
            <a:pPr marL="514350" indent="-514350">
              <a:buAutoNum type="alphaUcParenR"/>
            </a:pPr>
            <a:r>
              <a:rPr lang="tr-TR" dirty="0" smtClean="0"/>
              <a:t>İpuçları verme</a:t>
            </a:r>
          </a:p>
          <a:p>
            <a:pPr marL="514350" indent="-514350">
              <a:buAutoNum type="alphaUcParenR"/>
            </a:pPr>
            <a:r>
              <a:rPr lang="tr-TR" dirty="0" smtClean="0"/>
              <a:t>Pekiştirme</a:t>
            </a:r>
          </a:p>
          <a:p>
            <a:pPr marL="514350" indent="-514350">
              <a:buAutoNum type="alphaUcParenR"/>
            </a:pPr>
            <a:r>
              <a:rPr lang="tr-TR" dirty="0" smtClean="0"/>
              <a:t>Tekrar etme</a:t>
            </a:r>
          </a:p>
          <a:p>
            <a:pPr marL="514350" indent="-514350">
              <a:buAutoNum type="alphaUcParenR"/>
            </a:pPr>
            <a:r>
              <a:rPr lang="tr-TR" dirty="0" smtClean="0"/>
              <a:t>Güdüleme </a:t>
            </a:r>
          </a:p>
          <a:p>
            <a:pPr marL="0" indent="0">
              <a:buNone/>
            </a:pPr>
            <a:r>
              <a:rPr lang="tr-TR" dirty="0"/>
              <a:t>	</a:t>
            </a:r>
            <a:r>
              <a:rPr lang="tr-TR" dirty="0" smtClean="0"/>
              <a:t>				CEVAP: E</a:t>
            </a:r>
            <a:endParaRPr lang="tr-TR" dirty="0"/>
          </a:p>
        </p:txBody>
      </p:sp>
    </p:spTree>
    <p:extLst>
      <p:ext uri="{BB962C8B-B14F-4D97-AF65-F5344CB8AC3E}">
        <p14:creationId xmlns:p14="http://schemas.microsoft.com/office/powerpoint/2010/main" val="453023223"/>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2000"/>
                                        <p:tgtEl>
                                          <p:spTgt spid="3">
                                            <p:txEl>
                                              <p:pRg st="7" end="7"/>
                                            </p:txEl>
                                          </p:spTgt>
                                        </p:tgtEl>
                                      </p:cBhvr>
                                    </p:animEffect>
                                    <p:anim calcmode="lin" valueType="num">
                                      <p:cBhvr>
                                        <p:cTn id="8"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7239000" cy="5547016"/>
          </a:xfrm>
        </p:spPr>
        <p:txBody>
          <a:bodyPr>
            <a:normAutofit fontScale="92500" lnSpcReduction="10000"/>
          </a:bodyPr>
          <a:lstStyle/>
          <a:p>
            <a:r>
              <a:rPr lang="tr-TR" dirty="0" smtClean="0"/>
              <a:t>Nur öğretmen matematik sınavında sorduğu 100/20+5=? </a:t>
            </a:r>
            <a:r>
              <a:rPr lang="tr-TR" dirty="0"/>
              <a:t>s</a:t>
            </a:r>
            <a:r>
              <a:rPr lang="tr-TR" dirty="0" smtClean="0"/>
              <a:t>orusuna 4 cevabı veren öğrencisine, ‘Maalesef yanlış cevap vermişsin. Doğru cevap 9’du. Bu konuyu daha iyi öğrenmek için dört işlemlerde öncelik sırasını tekrar çalışmalısın’ demiştir. </a:t>
            </a:r>
          </a:p>
          <a:p>
            <a:pPr marL="0" indent="0">
              <a:buNone/>
            </a:pPr>
            <a:r>
              <a:rPr lang="tr-TR" dirty="0" smtClean="0"/>
              <a:t>Buna göre Nur öğretmen öğrencisine aşağıdaki dönüt türlerinden hangisini kullanmıştır?</a:t>
            </a:r>
            <a:endParaRPr lang="tr-TR" dirty="0"/>
          </a:p>
          <a:p>
            <a:pPr marL="514350" indent="-514350">
              <a:buAutoNum type="alphaUcParenR"/>
            </a:pPr>
            <a:r>
              <a:rPr lang="tr-TR" dirty="0" smtClean="0"/>
              <a:t>Teşhis edici</a:t>
            </a:r>
          </a:p>
          <a:p>
            <a:pPr marL="514350" indent="-514350">
              <a:buAutoNum type="alphaUcParenR"/>
            </a:pPr>
            <a:r>
              <a:rPr lang="tr-TR" dirty="0" smtClean="0"/>
              <a:t>Açıklayıcı</a:t>
            </a:r>
          </a:p>
          <a:p>
            <a:pPr marL="514350" indent="-514350">
              <a:buAutoNum type="alphaUcParenR"/>
            </a:pPr>
            <a:r>
              <a:rPr lang="tr-TR" dirty="0" smtClean="0"/>
              <a:t>Düzeltici</a:t>
            </a:r>
          </a:p>
          <a:p>
            <a:pPr marL="514350" indent="-514350">
              <a:buAutoNum type="alphaUcParenR"/>
            </a:pPr>
            <a:r>
              <a:rPr lang="tr-TR" dirty="0" smtClean="0"/>
              <a:t>Genişletmeye dönük</a:t>
            </a:r>
          </a:p>
          <a:p>
            <a:pPr marL="514350" indent="-514350">
              <a:buAutoNum type="alphaUcParenR"/>
            </a:pPr>
            <a:r>
              <a:rPr lang="tr-TR" dirty="0" smtClean="0"/>
              <a:t>Teyit edici</a:t>
            </a:r>
          </a:p>
          <a:p>
            <a:pPr marL="0" indent="0">
              <a:buNone/>
            </a:pPr>
            <a:r>
              <a:rPr lang="tr-TR" dirty="0" smtClean="0"/>
              <a:t>						CEVAP: A</a:t>
            </a:r>
          </a:p>
        </p:txBody>
      </p:sp>
    </p:spTree>
    <p:extLst>
      <p:ext uri="{BB962C8B-B14F-4D97-AF65-F5344CB8AC3E}">
        <p14:creationId xmlns:p14="http://schemas.microsoft.com/office/powerpoint/2010/main" val="2367454762"/>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2000"/>
                                        <p:tgtEl>
                                          <p:spTgt spid="3">
                                            <p:txEl>
                                              <p:pRg st="7" end="7"/>
                                            </p:txEl>
                                          </p:spTgt>
                                        </p:tgtEl>
                                      </p:cBhvr>
                                    </p:animEffect>
                                    <p:anim calcmode="lin" valueType="num">
                                      <p:cBhvr>
                                        <p:cTn id="8"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7239000" cy="4846320"/>
          </a:xfrm>
        </p:spPr>
        <p:txBody>
          <a:bodyPr>
            <a:normAutofit fontScale="92500" lnSpcReduction="10000"/>
          </a:bodyPr>
          <a:lstStyle/>
          <a:p>
            <a:r>
              <a:rPr lang="tr-TR" dirty="0" smtClean="0"/>
              <a:t>Eğitim </a:t>
            </a:r>
            <a:r>
              <a:rPr lang="tr-TR" dirty="0"/>
              <a:t>programı hedefe ulaşmak için öğretmen ve öğrencilerin en aktif olduğu öğedir. Program geliştirmenin süreç boyutudur. Bu öğede birçok materyal işe koşulur. Bunun yanında öğretim yöntemleri kullanılır. Öğrenci açısından öğrenme yaşantıları düzeneği, öğretmen açısından öğretme yaşantıları düzeneğidir. </a:t>
            </a:r>
            <a:endParaRPr lang="tr-TR" dirty="0" smtClean="0"/>
          </a:p>
          <a:p>
            <a:r>
              <a:rPr lang="tr-TR" dirty="0" smtClean="0"/>
              <a:t>Eğitim </a:t>
            </a:r>
            <a:r>
              <a:rPr lang="tr-TR" dirty="0"/>
              <a:t>durumları öğesinin içinde şu öğeler yer alır: Araç-gereçler, strateji</a:t>
            </a:r>
            <a:r>
              <a:rPr lang="tr-TR" dirty="0" smtClean="0"/>
              <a:t>, yöntem</a:t>
            </a:r>
            <a:r>
              <a:rPr lang="tr-TR" dirty="0"/>
              <a:t>, teknikler, zaman, ipucu, dönüt, pekiştireç, öğretmen davranışları. Eğitim durumları öğesinin içinde ne zaman </a:t>
            </a:r>
            <a:r>
              <a:rPr lang="tr-TR" dirty="0" smtClean="0"/>
              <a:t>öğretelim, nasıl öğretelim, ne </a:t>
            </a:r>
            <a:r>
              <a:rPr lang="tr-TR" dirty="0"/>
              <a:t>ile öğretelim</a:t>
            </a:r>
            <a:r>
              <a:rPr lang="tr-TR" dirty="0" smtClean="0"/>
              <a:t>, nerede </a:t>
            </a:r>
            <a:r>
              <a:rPr lang="tr-TR" dirty="0"/>
              <a:t>öğretelim sorularına cevap aranılır.</a:t>
            </a:r>
          </a:p>
        </p:txBody>
      </p:sp>
    </p:spTree>
    <p:extLst>
      <p:ext uri="{BB962C8B-B14F-4D97-AF65-F5344CB8AC3E}">
        <p14:creationId xmlns:p14="http://schemas.microsoft.com/office/powerpoint/2010/main" val="718240546"/>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692696"/>
            <a:ext cx="7239000" cy="5907056"/>
          </a:xfrm>
        </p:spPr>
        <p:txBody>
          <a:bodyPr>
            <a:normAutofit fontScale="77500" lnSpcReduction="20000"/>
          </a:bodyPr>
          <a:lstStyle/>
          <a:p>
            <a:r>
              <a:rPr lang="tr-TR" dirty="0" smtClean="0"/>
              <a:t>Feyza öğretmen: Keçisi ile meşhur olan ilimiz hangisidir?</a:t>
            </a:r>
          </a:p>
          <a:p>
            <a:r>
              <a:rPr lang="tr-TR" dirty="0" smtClean="0"/>
              <a:t>Ayşe: Malatya, öğretmenim.</a:t>
            </a:r>
          </a:p>
          <a:p>
            <a:r>
              <a:rPr lang="tr-TR" dirty="0" smtClean="0"/>
              <a:t>Feyza öğretmen: Maalesef yanlış.(1)</a:t>
            </a:r>
          </a:p>
          <a:p>
            <a:r>
              <a:rPr lang="tr-TR" dirty="0" smtClean="0"/>
              <a:t>Ayşe: </a:t>
            </a:r>
            <a:r>
              <a:rPr lang="tr-TR" dirty="0" err="1" smtClean="0"/>
              <a:t>hmm</a:t>
            </a:r>
            <a:r>
              <a:rPr lang="tr-TR" dirty="0" smtClean="0"/>
              <a:t>…</a:t>
            </a:r>
          </a:p>
          <a:p>
            <a:r>
              <a:rPr lang="tr-TR" dirty="0" smtClean="0"/>
              <a:t>Feyza öğretmen: Aynı zamanda Türkiye’nin başkenti olan ilimiz.(2)</a:t>
            </a:r>
          </a:p>
          <a:p>
            <a:r>
              <a:rPr lang="tr-TR" dirty="0" smtClean="0"/>
              <a:t>Ayşe: Ankara, öğretmenim!</a:t>
            </a:r>
          </a:p>
          <a:p>
            <a:r>
              <a:rPr lang="tr-TR" dirty="0" smtClean="0"/>
              <a:t>Feyza öğretmen: Aferin Ayşe.(3)</a:t>
            </a:r>
          </a:p>
          <a:p>
            <a:pPr marL="0" indent="0">
              <a:buNone/>
            </a:pPr>
            <a:r>
              <a:rPr lang="tr-TR" dirty="0" smtClean="0"/>
              <a:t>Numaralandırılmış sözcüklerde verilen eğitim durumları değişkenleri aşağıdakilerden hangisinde doğru verilmiştir?</a:t>
            </a:r>
          </a:p>
          <a:p>
            <a:pPr marL="514350" indent="-514350">
              <a:buAutoNum type="alphaUcParenR"/>
            </a:pPr>
            <a:r>
              <a:rPr lang="tr-TR" dirty="0" smtClean="0"/>
              <a:t>Dönüt - düzeltme – pekiştireç</a:t>
            </a:r>
          </a:p>
          <a:p>
            <a:pPr marL="514350" indent="-514350">
              <a:buAutoNum type="alphaUcParenR"/>
            </a:pPr>
            <a:r>
              <a:rPr lang="tr-TR" dirty="0" smtClean="0"/>
              <a:t>Düzeltme – ipucu – dönüt</a:t>
            </a:r>
          </a:p>
          <a:p>
            <a:pPr marL="514350" indent="-514350">
              <a:buAutoNum type="alphaUcParenR"/>
            </a:pPr>
            <a:r>
              <a:rPr lang="tr-TR" dirty="0" smtClean="0"/>
              <a:t>İpucu – dönüt – pekiştireç</a:t>
            </a:r>
          </a:p>
          <a:p>
            <a:pPr marL="514350" indent="-514350">
              <a:buAutoNum type="alphaUcParenR"/>
            </a:pPr>
            <a:r>
              <a:rPr lang="tr-TR" dirty="0" smtClean="0"/>
              <a:t>Dönüt - ipucu – pekiştireç</a:t>
            </a:r>
          </a:p>
          <a:p>
            <a:pPr marL="514350" indent="-514350">
              <a:buAutoNum type="alphaUcParenR"/>
            </a:pPr>
            <a:r>
              <a:rPr lang="tr-TR" dirty="0" smtClean="0"/>
              <a:t>Pekiştireç – dönüt – düzeltme</a:t>
            </a:r>
          </a:p>
          <a:p>
            <a:pPr marL="0" indent="0">
              <a:buNone/>
            </a:pPr>
            <a:r>
              <a:rPr lang="tr-TR" dirty="0"/>
              <a:t>	</a:t>
            </a:r>
            <a:r>
              <a:rPr lang="tr-TR" dirty="0" smtClean="0"/>
              <a:t>					CEVAP: D</a:t>
            </a:r>
          </a:p>
          <a:p>
            <a:pPr marL="514350" indent="-514350">
              <a:buAutoNum type="alphaUcParenR"/>
            </a:pPr>
            <a:endParaRPr lang="tr-TR" dirty="0" smtClean="0"/>
          </a:p>
          <a:p>
            <a:pPr marL="514350" indent="-514350">
              <a:buAutoNum type="alphaUcParenR"/>
            </a:pPr>
            <a:endParaRPr lang="tr-TR" dirty="0"/>
          </a:p>
        </p:txBody>
      </p:sp>
    </p:spTree>
    <p:extLst>
      <p:ext uri="{BB962C8B-B14F-4D97-AF65-F5344CB8AC3E}">
        <p14:creationId xmlns:p14="http://schemas.microsoft.com/office/powerpoint/2010/main" val="3719150716"/>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Effect transition="in" filter="fade">
                                      <p:cBhvr>
                                        <p:cTn id="7" dur="2000"/>
                                        <p:tgtEl>
                                          <p:spTgt spid="3">
                                            <p:txEl>
                                              <p:pRg st="13" end="13"/>
                                            </p:txEl>
                                          </p:spTgt>
                                        </p:tgtEl>
                                      </p:cBhvr>
                                    </p:animEffect>
                                    <p:anim calcmode="lin" valueType="num">
                                      <p:cBhvr>
                                        <p:cTn id="8" dur="2000" fill="hold"/>
                                        <p:tgtEl>
                                          <p:spTgt spid="3">
                                            <p:txEl>
                                              <p:pRg st="13" end="1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13" end="1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7239000" cy="4846320"/>
          </a:xfrm>
        </p:spPr>
        <p:txBody>
          <a:bodyPr>
            <a:normAutofit lnSpcReduction="10000"/>
          </a:bodyPr>
          <a:lstStyle/>
          <a:p>
            <a:r>
              <a:rPr lang="tr-TR" dirty="0" smtClean="0"/>
              <a:t>Eğitim durumları düzenlenirken öncelikle hangisine dikkat edilmelidir?</a:t>
            </a:r>
          </a:p>
          <a:p>
            <a:pPr marL="514350" indent="-514350">
              <a:buFont typeface="+mj-lt"/>
              <a:buAutoNum type="alphaLcParenR"/>
            </a:pPr>
            <a:r>
              <a:rPr lang="tr-TR" dirty="0"/>
              <a:t>Öğretim yöntemleri öğrencilerin ön bilgilerine ve öğrenme stillerine uygun olmalıdır. </a:t>
            </a:r>
          </a:p>
          <a:p>
            <a:pPr marL="514350" indent="-514350">
              <a:buFont typeface="+mj-lt"/>
              <a:buAutoNum type="alphaLcParenR"/>
            </a:pPr>
            <a:r>
              <a:rPr lang="tr-TR" dirty="0" smtClean="0"/>
              <a:t>Eğitim </a:t>
            </a:r>
            <a:r>
              <a:rPr lang="tr-TR" dirty="0"/>
              <a:t>durumları </a:t>
            </a:r>
            <a:r>
              <a:rPr lang="tr-TR" dirty="0" smtClean="0"/>
              <a:t>hedeflere </a:t>
            </a:r>
            <a:r>
              <a:rPr lang="tr-TR" dirty="0"/>
              <a:t>uygun olmalıdır. </a:t>
            </a:r>
          </a:p>
          <a:p>
            <a:pPr marL="514350" indent="-514350">
              <a:buFont typeface="+mj-lt"/>
              <a:buAutoNum type="alphaLcParenR"/>
            </a:pPr>
            <a:r>
              <a:rPr lang="tr-TR" dirty="0" smtClean="0"/>
              <a:t>Eğitim </a:t>
            </a:r>
            <a:r>
              <a:rPr lang="tr-TR" dirty="0"/>
              <a:t>durumları öğrenci ilgisine uygun ve dikkat çekici olmalı. </a:t>
            </a:r>
          </a:p>
          <a:p>
            <a:pPr marL="514350" indent="-514350">
              <a:buFont typeface="+mj-lt"/>
              <a:buAutoNum type="alphaLcParenR"/>
            </a:pPr>
            <a:r>
              <a:rPr lang="tr-TR" dirty="0"/>
              <a:t>Ekonomik olmalı. </a:t>
            </a:r>
          </a:p>
          <a:p>
            <a:pPr marL="514350" indent="-514350">
              <a:buFont typeface="+mj-lt"/>
              <a:buAutoNum type="alphaLcParenR"/>
            </a:pPr>
            <a:r>
              <a:rPr lang="tr-TR" dirty="0"/>
              <a:t>Eğitim durumları öğrenci seviyesine uygun olmalı. </a:t>
            </a:r>
            <a:endParaRPr lang="tr-TR" dirty="0" smtClean="0"/>
          </a:p>
          <a:p>
            <a:pPr marL="0" indent="0">
              <a:buNone/>
            </a:pPr>
            <a:r>
              <a:rPr lang="tr-TR" dirty="0"/>
              <a:t>	</a:t>
            </a:r>
            <a:r>
              <a:rPr lang="tr-TR" dirty="0" smtClean="0"/>
              <a:t>				CEVAP: B</a:t>
            </a:r>
            <a:endParaRPr lang="tr-TR" dirty="0"/>
          </a:p>
          <a:p>
            <a:endParaRPr lang="tr-TR" dirty="0" smtClean="0"/>
          </a:p>
        </p:txBody>
      </p:sp>
    </p:spTree>
    <p:extLst>
      <p:ext uri="{BB962C8B-B14F-4D97-AF65-F5344CB8AC3E}">
        <p14:creationId xmlns:p14="http://schemas.microsoft.com/office/powerpoint/2010/main" val="155541045"/>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2000"/>
                                        <p:tgtEl>
                                          <p:spTgt spid="3">
                                            <p:txEl>
                                              <p:pRg st="6" end="6"/>
                                            </p:txEl>
                                          </p:spTgt>
                                        </p:tgtEl>
                                      </p:cBhvr>
                                    </p:animEffect>
                                    <p:anim calcmode="lin" valueType="num">
                                      <p:cBhvr>
                                        <p:cTn id="8"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80728"/>
            <a:ext cx="7239000" cy="4392488"/>
          </a:xfrm>
        </p:spPr>
        <p:txBody>
          <a:bodyPr>
            <a:normAutofit fontScale="77500" lnSpcReduction="20000"/>
          </a:bodyPr>
          <a:lstStyle/>
          <a:p>
            <a:r>
              <a:rPr lang="tr-TR" dirty="0" smtClean="0"/>
              <a:t>Ezbere dayalıdır. </a:t>
            </a:r>
          </a:p>
          <a:p>
            <a:r>
              <a:rPr lang="tr-TR" dirty="0" smtClean="0"/>
              <a:t>Öğrenciler bir parçadaki cümleleri tekrar ederek, tanımlayarak, okuyarak, bir cümleyi başka cümlelerle bir araya getirerek öğrenir. </a:t>
            </a:r>
          </a:p>
          <a:p>
            <a:r>
              <a:rPr lang="tr-TR" dirty="0" smtClean="0"/>
              <a:t>Kavramları ezberleme, konuları hatırlama gibi zihinsel davranışlar ortaya çıkar.</a:t>
            </a:r>
          </a:p>
          <a:p>
            <a:pPr marL="0" indent="0">
              <a:buNone/>
            </a:pPr>
            <a:r>
              <a:rPr lang="tr-TR" dirty="0" smtClean="0"/>
              <a:t>Yukarıda özellikleri verilen öğrenme stratejisi aşağıdakilerden hangisidir?</a:t>
            </a:r>
          </a:p>
          <a:p>
            <a:pPr marL="514350" indent="-514350">
              <a:buFont typeface="+mj-lt"/>
              <a:buAutoNum type="alphaLcParenR"/>
            </a:pPr>
            <a:r>
              <a:rPr lang="tr-TR" dirty="0" smtClean="0"/>
              <a:t>Örgütleme</a:t>
            </a:r>
          </a:p>
          <a:p>
            <a:pPr marL="514350" indent="-514350">
              <a:buFont typeface="+mj-lt"/>
              <a:buAutoNum type="alphaLcParenR"/>
            </a:pPr>
            <a:r>
              <a:rPr lang="tr-TR" dirty="0" smtClean="0"/>
              <a:t>Sunuş</a:t>
            </a:r>
          </a:p>
          <a:p>
            <a:pPr marL="514350" indent="-514350">
              <a:buFont typeface="+mj-lt"/>
              <a:buAutoNum type="alphaLcParenR"/>
            </a:pPr>
            <a:r>
              <a:rPr lang="tr-TR" dirty="0" smtClean="0"/>
              <a:t>Tekrar </a:t>
            </a:r>
          </a:p>
          <a:p>
            <a:pPr marL="514350" indent="-514350">
              <a:buFont typeface="+mj-lt"/>
              <a:buAutoNum type="alphaLcParenR"/>
            </a:pPr>
            <a:r>
              <a:rPr lang="tr-TR" dirty="0" smtClean="0"/>
              <a:t>Buluş</a:t>
            </a:r>
          </a:p>
          <a:p>
            <a:pPr marL="514350" indent="-514350">
              <a:buFont typeface="+mj-lt"/>
              <a:buAutoNum type="alphaLcParenR"/>
            </a:pPr>
            <a:r>
              <a:rPr lang="tr-TR" dirty="0" smtClean="0"/>
              <a:t>Anlamlandırma</a:t>
            </a:r>
          </a:p>
          <a:p>
            <a:pPr marL="0" indent="0">
              <a:buNone/>
            </a:pPr>
            <a:r>
              <a:rPr lang="tr-TR" dirty="0" smtClean="0"/>
              <a:t>					CEVAP: C	</a:t>
            </a:r>
          </a:p>
        </p:txBody>
      </p:sp>
    </p:spTree>
    <p:extLst>
      <p:ext uri="{BB962C8B-B14F-4D97-AF65-F5344CB8AC3E}">
        <p14:creationId xmlns:p14="http://schemas.microsoft.com/office/powerpoint/2010/main" val="2745176389"/>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2000"/>
                                        <p:tgtEl>
                                          <p:spTgt spid="3">
                                            <p:txEl>
                                              <p:pRg st="9" end="9"/>
                                            </p:txEl>
                                          </p:spTgt>
                                        </p:tgtEl>
                                      </p:cBhvr>
                                    </p:animEffect>
                                    <p:anim calcmode="lin" valueType="num">
                                      <p:cBhvr>
                                        <p:cTn id="8"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0648"/>
            <a:ext cx="7239000" cy="1143000"/>
          </a:xfrm>
        </p:spPr>
        <p:txBody>
          <a:bodyPr>
            <a:normAutofit fontScale="90000"/>
          </a:bodyPr>
          <a:lstStyle/>
          <a:p>
            <a:pPr algn="ctr"/>
            <a:r>
              <a:rPr lang="tr-TR" b="0" dirty="0" smtClean="0"/>
              <a:t>EĞİTİM DURUMLARI DÜZENLENİRKEN DİKKAT EDİLECEK ÖZELLİKLER</a:t>
            </a:r>
            <a:endParaRPr lang="tr-TR" dirty="0"/>
          </a:p>
        </p:txBody>
      </p:sp>
      <p:sp>
        <p:nvSpPr>
          <p:cNvPr id="3" name="İçerik Yer Tutucusu 2"/>
          <p:cNvSpPr>
            <a:spLocks noGrp="1"/>
          </p:cNvSpPr>
          <p:nvPr>
            <p:ph idx="1"/>
          </p:nvPr>
        </p:nvSpPr>
        <p:spPr>
          <a:xfrm>
            <a:off x="467544" y="1556792"/>
            <a:ext cx="7239000" cy="4846320"/>
          </a:xfrm>
        </p:spPr>
        <p:txBody>
          <a:bodyPr>
            <a:normAutofit fontScale="92500" lnSpcReduction="10000"/>
          </a:bodyPr>
          <a:lstStyle/>
          <a:p>
            <a:r>
              <a:rPr lang="tr-TR" dirty="0" smtClean="0"/>
              <a:t>Eğitim </a:t>
            </a:r>
            <a:r>
              <a:rPr lang="tr-TR" dirty="0"/>
              <a:t>durumları ilk önce hedeflere uygun olmalıdır. </a:t>
            </a:r>
            <a:endParaRPr lang="tr-TR" dirty="0" smtClean="0"/>
          </a:p>
          <a:p>
            <a:r>
              <a:rPr lang="tr-TR" dirty="0" smtClean="0"/>
              <a:t>Öğretim </a:t>
            </a:r>
            <a:r>
              <a:rPr lang="tr-TR" dirty="0"/>
              <a:t>yöntemleri öğrencilerin ön bilgilerine ve öğrenme stillerine uygun olmalıdır. </a:t>
            </a:r>
            <a:endParaRPr lang="tr-TR" dirty="0" smtClean="0"/>
          </a:p>
          <a:p>
            <a:r>
              <a:rPr lang="tr-TR" dirty="0" smtClean="0"/>
              <a:t>Eğitim </a:t>
            </a:r>
            <a:r>
              <a:rPr lang="tr-TR" dirty="0"/>
              <a:t>durumları öğrenci ilgisine uygun ve dikkat çekici olmalı. </a:t>
            </a:r>
          </a:p>
          <a:p>
            <a:r>
              <a:rPr lang="tr-TR" dirty="0" smtClean="0"/>
              <a:t>Ekonomik </a:t>
            </a:r>
            <a:r>
              <a:rPr lang="tr-TR" dirty="0"/>
              <a:t>olmalı. </a:t>
            </a:r>
          </a:p>
          <a:p>
            <a:r>
              <a:rPr lang="tr-TR" dirty="0" smtClean="0"/>
              <a:t>Eğitim </a:t>
            </a:r>
            <a:r>
              <a:rPr lang="tr-TR" dirty="0"/>
              <a:t>durumları öğrenci seviyesine uygun olmalı. </a:t>
            </a:r>
          </a:p>
          <a:p>
            <a:r>
              <a:rPr lang="tr-TR" dirty="0" smtClean="0"/>
              <a:t>Öğretim </a:t>
            </a:r>
            <a:r>
              <a:rPr lang="tr-TR" dirty="0"/>
              <a:t>ilkelerine uyulmalı</a:t>
            </a:r>
            <a:r>
              <a:rPr lang="tr-TR" dirty="0" smtClean="0"/>
              <a:t>.</a:t>
            </a:r>
          </a:p>
          <a:p>
            <a:r>
              <a:rPr lang="tr-TR" dirty="0" smtClean="0"/>
              <a:t>Kullanılan </a:t>
            </a:r>
            <a:r>
              <a:rPr lang="tr-TR" dirty="0"/>
              <a:t>araç gereçler öğrenci seviyesine uygun olmalı. </a:t>
            </a:r>
            <a:endParaRPr lang="tr-TR" dirty="0" smtClean="0"/>
          </a:p>
        </p:txBody>
      </p:sp>
    </p:spTree>
    <p:extLst>
      <p:ext uri="{BB962C8B-B14F-4D97-AF65-F5344CB8AC3E}">
        <p14:creationId xmlns:p14="http://schemas.microsoft.com/office/powerpoint/2010/main" val="1814095107"/>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908720"/>
            <a:ext cx="7239000" cy="4846320"/>
          </a:xfrm>
        </p:spPr>
        <p:txBody>
          <a:bodyPr>
            <a:normAutofit fontScale="92500"/>
          </a:bodyPr>
          <a:lstStyle/>
          <a:p>
            <a:pPr marL="0" indent="0">
              <a:buNone/>
            </a:pPr>
            <a:r>
              <a:rPr lang="tr-TR" dirty="0"/>
              <a:t>Eğitim durumları; giriş, geliştirme ve sonuç bölümlerinden oluşur</a:t>
            </a:r>
            <a:r>
              <a:rPr lang="tr-TR" dirty="0" smtClean="0"/>
              <a:t>.</a:t>
            </a:r>
          </a:p>
          <a:p>
            <a:pPr marL="0" indent="0">
              <a:buNone/>
            </a:pPr>
            <a:r>
              <a:rPr lang="tr-TR" dirty="0" smtClean="0"/>
              <a:t>GİRİŞ;</a:t>
            </a:r>
          </a:p>
          <a:p>
            <a:r>
              <a:rPr lang="tr-TR" dirty="0" smtClean="0"/>
              <a:t>a</a:t>
            </a:r>
            <a:r>
              <a:rPr lang="tr-TR" dirty="0"/>
              <a:t>) Dikkati çekme: Öğretmenin ders başlamadan önce öğrencilerin dikkatini çekmek için örnek olaydan, sorulardan, güncel bir olaydan, hatıra, grafik, şekil ya da fıkradan yararlanmasıdır. </a:t>
            </a:r>
            <a:endParaRPr lang="tr-TR" dirty="0" smtClean="0"/>
          </a:p>
          <a:p>
            <a:r>
              <a:rPr lang="tr-TR" dirty="0" smtClean="0"/>
              <a:t>b</a:t>
            </a:r>
            <a:r>
              <a:rPr lang="tr-TR" dirty="0"/>
              <a:t>) Güdüleme: Öğrencilere işlenecek konunun kendileri için ne kadar önemli olduğunu ve öğrencilerin ne işine yarayacağını vurgulamaktır. Öğrencilere, konuyu niçin öğrendikleri açıklanır. </a:t>
            </a:r>
          </a:p>
          <a:p>
            <a:endParaRPr lang="tr-TR" dirty="0"/>
          </a:p>
        </p:txBody>
      </p:sp>
    </p:spTree>
    <p:extLst>
      <p:ext uri="{BB962C8B-B14F-4D97-AF65-F5344CB8AC3E}">
        <p14:creationId xmlns:p14="http://schemas.microsoft.com/office/powerpoint/2010/main" val="449599235"/>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7239000" cy="5619024"/>
          </a:xfrm>
        </p:spPr>
        <p:txBody>
          <a:bodyPr>
            <a:normAutofit fontScale="85000" lnSpcReduction="20000"/>
          </a:bodyPr>
          <a:lstStyle/>
          <a:p>
            <a:r>
              <a:rPr lang="tr-TR" dirty="0"/>
              <a:t>c) Hedeften haberdar etme: Öğrencilere, derste neler işleneceği konusunda bilgi verilmesidir. Öğrenci hedeften haberdar olursa, daha bilinçli davranır ve hedefe ulaşması kolaylaşır. </a:t>
            </a:r>
            <a:endParaRPr lang="tr-TR" dirty="0" smtClean="0"/>
          </a:p>
          <a:p>
            <a:pPr>
              <a:buFont typeface="Wingdings" panose="05000000000000000000" pitchFamily="2" charset="2"/>
              <a:buChar char="v"/>
            </a:pPr>
            <a:r>
              <a:rPr lang="tr-TR" dirty="0" smtClean="0"/>
              <a:t>Örnek</a:t>
            </a:r>
            <a:r>
              <a:rPr lang="tr-TR" dirty="0"/>
              <a:t>: öğretmenin “Bu dersin sonunda vücudunuzun </a:t>
            </a:r>
            <a:r>
              <a:rPr lang="tr-TR" dirty="0" smtClean="0"/>
              <a:t>bölümlerini </a:t>
            </a:r>
            <a:r>
              <a:rPr lang="tr-TR" dirty="0"/>
              <a:t>tanıyabileceksiniz.” demesi. Öğretmen güdülemede bilginin öğrencinin ne işine yarayacağını açıklarken, hedeften haberdar etmede ise direkt olarak konunun sonunda ne öğreneceklerini söyler</a:t>
            </a:r>
            <a:r>
              <a:rPr lang="tr-TR" dirty="0" smtClean="0"/>
              <a:t>.</a:t>
            </a:r>
          </a:p>
          <a:p>
            <a:r>
              <a:rPr lang="tr-TR" dirty="0" smtClean="0"/>
              <a:t>d</a:t>
            </a:r>
            <a:r>
              <a:rPr lang="tr-TR" dirty="0"/>
              <a:t>) Önkoşul öğrenmelerin hatırlatılması: İşlenecek konuya ön koşul teşkil edecek öğrenmelerin hatırlatılmasıdır. Öğrencilerin yeni bilgiyi daha önce öğrendikleri bilgiler üzerine oturtması için ön bilgilerin hatırlatılması gerekir. Öğrenciler, önce öğrendikleri ile yeni öğrendikleri arasında bağ kurarlar. </a:t>
            </a:r>
            <a:endParaRPr lang="tr-TR" dirty="0" smtClean="0"/>
          </a:p>
          <a:p>
            <a:pPr>
              <a:buFont typeface="Wingdings" panose="05000000000000000000" pitchFamily="2" charset="2"/>
              <a:buChar char="v"/>
            </a:pPr>
            <a:r>
              <a:rPr lang="tr-TR" dirty="0" smtClean="0"/>
              <a:t>Örnek</a:t>
            </a:r>
            <a:r>
              <a:rPr lang="tr-TR" dirty="0"/>
              <a:t>: Vücudumuz konusuyla ilgili öğretmenin önceden işlenen ‘sağlığımız’ konusunu hatırlatması.</a:t>
            </a:r>
          </a:p>
        </p:txBody>
      </p:sp>
    </p:spTree>
    <p:extLst>
      <p:ext uri="{BB962C8B-B14F-4D97-AF65-F5344CB8AC3E}">
        <p14:creationId xmlns:p14="http://schemas.microsoft.com/office/powerpoint/2010/main" val="3174087575"/>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052736"/>
            <a:ext cx="7239000" cy="4846320"/>
          </a:xfrm>
        </p:spPr>
        <p:txBody>
          <a:bodyPr/>
          <a:lstStyle/>
          <a:p>
            <a:pPr marL="0" indent="0">
              <a:buNone/>
            </a:pPr>
            <a:r>
              <a:rPr lang="tr-TR" dirty="0" smtClean="0"/>
              <a:t>GELİŞME;</a:t>
            </a:r>
          </a:p>
          <a:p>
            <a:r>
              <a:rPr lang="tr-TR" dirty="0" smtClean="0"/>
              <a:t>Öğrenciye </a:t>
            </a:r>
            <a:r>
              <a:rPr lang="tr-TR" dirty="0"/>
              <a:t>kazandırılacak bilgi, beceri ve davranışların uygulamasının yapılacağı her türlü etkinliği içerir. Geliştirme bölümünde hedefe, öğrenciye ve konuya uygun yöntem ve teknikler işe koşulur. İpucu, pekiştirme ve dönüt-düzeltme verilir. Uygun araç gereçler kullanılır. Belirlenen süre içerisinde belirlenen yöntem ve tekniklerle, araç gereçlerle, ipucu, pekiştireç, dönüt ve düzeltmeyle hedefe ulaşılmaya çalışılır.</a:t>
            </a:r>
          </a:p>
        </p:txBody>
      </p:sp>
    </p:spTree>
    <p:extLst>
      <p:ext uri="{BB962C8B-B14F-4D97-AF65-F5344CB8AC3E}">
        <p14:creationId xmlns:p14="http://schemas.microsoft.com/office/powerpoint/2010/main" val="3719401513"/>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24744"/>
            <a:ext cx="7239000" cy="4846320"/>
          </a:xfrm>
        </p:spPr>
        <p:txBody>
          <a:bodyPr/>
          <a:lstStyle/>
          <a:p>
            <a:pPr marL="0" indent="0">
              <a:buNone/>
            </a:pPr>
            <a:r>
              <a:rPr lang="tr-TR" dirty="0" smtClean="0"/>
              <a:t>SONUÇ;</a:t>
            </a:r>
          </a:p>
          <a:p>
            <a:r>
              <a:rPr lang="tr-TR" dirty="0" smtClean="0"/>
              <a:t>Ders </a:t>
            </a:r>
            <a:r>
              <a:rPr lang="tr-TR" dirty="0"/>
              <a:t>işlendikten sonra yapılan etkinlikler yer alır. Tartışma, özet ve eğitsel oyunlar kullanılabilir. Bu aşamada öğrenme ürünlerini değerlendirmek için ölçme işlemine gidilmesi gerekir. Ama bu değerlendirme öğrenme eksikliklerini saptamak amacıyla yapılır. Burada not verilmez. Mevcut durumu tespit etmek ve gerekirse düzeltme için yapılır.</a:t>
            </a:r>
          </a:p>
        </p:txBody>
      </p:sp>
    </p:spTree>
    <p:extLst>
      <p:ext uri="{BB962C8B-B14F-4D97-AF65-F5344CB8AC3E}">
        <p14:creationId xmlns:p14="http://schemas.microsoft.com/office/powerpoint/2010/main" val="3342585847"/>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7239000" cy="1143000"/>
          </a:xfrm>
        </p:spPr>
        <p:txBody>
          <a:bodyPr/>
          <a:lstStyle/>
          <a:p>
            <a:r>
              <a:rPr lang="tr-TR" dirty="0" smtClean="0"/>
              <a:t>EĞİTİM DURUMU DEĞİŞKENLERİ</a:t>
            </a:r>
            <a:endParaRPr lang="tr-TR" dirty="0"/>
          </a:p>
        </p:txBody>
      </p:sp>
      <p:sp>
        <p:nvSpPr>
          <p:cNvPr id="3" name="İçerik Yer Tutucusu 2"/>
          <p:cNvSpPr>
            <a:spLocks noGrp="1"/>
          </p:cNvSpPr>
          <p:nvPr>
            <p:ph idx="1"/>
          </p:nvPr>
        </p:nvSpPr>
        <p:spPr/>
        <p:txBody>
          <a:bodyPr>
            <a:normAutofit fontScale="85000" lnSpcReduction="20000"/>
          </a:bodyPr>
          <a:lstStyle/>
          <a:p>
            <a:r>
              <a:rPr lang="tr-TR" dirty="0"/>
              <a:t>İPUÇLARI </a:t>
            </a:r>
            <a:r>
              <a:rPr lang="tr-TR" dirty="0" smtClean="0"/>
              <a:t>(İŞARETLER</a:t>
            </a:r>
            <a:r>
              <a:rPr lang="tr-TR" dirty="0"/>
              <a:t>): Öğrenme öğretme sürecinde öğrenciye neyi, nasıl öğreneceğini gösteren mesajların tümüne ipucu denir. Sorular, yazılı ve sözlü yönergeler (“buraya dikkat edin”, ”şöyle yapın”), jestler, mimikler, sözlü ve yazılı hedef ifadeleri, açıklamalar, modeller ya da gerçek örnekler ipucu özelliği taşır. </a:t>
            </a:r>
            <a:endParaRPr lang="tr-TR" dirty="0" smtClean="0"/>
          </a:p>
          <a:p>
            <a:r>
              <a:rPr lang="tr-TR" dirty="0" smtClean="0"/>
              <a:t>İpuçlarının </a:t>
            </a:r>
            <a:r>
              <a:rPr lang="tr-TR" dirty="0"/>
              <a:t>taşıması gereken özellikler: </a:t>
            </a:r>
            <a:endParaRPr lang="tr-TR" dirty="0" smtClean="0"/>
          </a:p>
          <a:p>
            <a:pPr>
              <a:buFont typeface="Wingdings" panose="05000000000000000000" pitchFamily="2" charset="2"/>
              <a:buChar char="v"/>
            </a:pPr>
            <a:r>
              <a:rPr lang="tr-TR" dirty="0" smtClean="0"/>
              <a:t>1.Öğrencinin </a:t>
            </a:r>
            <a:r>
              <a:rPr lang="tr-TR" dirty="0"/>
              <a:t>gelişim düzeyine uygun olmalı. </a:t>
            </a:r>
            <a:endParaRPr lang="tr-TR" dirty="0" smtClean="0"/>
          </a:p>
          <a:p>
            <a:pPr>
              <a:buFont typeface="Wingdings" panose="05000000000000000000" pitchFamily="2" charset="2"/>
              <a:buChar char="v"/>
            </a:pPr>
            <a:r>
              <a:rPr lang="tr-TR" dirty="0" smtClean="0"/>
              <a:t>2</a:t>
            </a:r>
            <a:r>
              <a:rPr lang="tr-TR" dirty="0"/>
              <a:t>. Öğrencilerin bilişsel giriş davranışlarına uygun olmalı. </a:t>
            </a:r>
            <a:endParaRPr lang="tr-TR" dirty="0" smtClean="0"/>
          </a:p>
          <a:p>
            <a:pPr>
              <a:buFont typeface="Wingdings" panose="05000000000000000000" pitchFamily="2" charset="2"/>
              <a:buChar char="v"/>
            </a:pPr>
            <a:r>
              <a:rPr lang="tr-TR" dirty="0" smtClean="0"/>
              <a:t>3</a:t>
            </a:r>
            <a:r>
              <a:rPr lang="tr-TR" dirty="0"/>
              <a:t>. Öğrencilerin </a:t>
            </a:r>
            <a:r>
              <a:rPr lang="tr-TR" dirty="0" err="1"/>
              <a:t>duyuşsal</a:t>
            </a:r>
            <a:r>
              <a:rPr lang="tr-TR" dirty="0"/>
              <a:t> özeliklerine uygun olmalı. Öğrencileri, öğrenmeye karşı istekli hale getirmelidir. </a:t>
            </a:r>
            <a:endParaRPr lang="tr-TR" dirty="0" smtClean="0"/>
          </a:p>
          <a:p>
            <a:pPr>
              <a:buFont typeface="Wingdings" panose="05000000000000000000" pitchFamily="2" charset="2"/>
              <a:buChar char="v"/>
            </a:pPr>
            <a:r>
              <a:rPr lang="tr-TR" dirty="0" smtClean="0"/>
              <a:t>4</a:t>
            </a:r>
            <a:r>
              <a:rPr lang="tr-TR" dirty="0"/>
              <a:t>. Çok sayıda duyu organına hitap eden ipuçları verilmelidir. </a:t>
            </a:r>
          </a:p>
        </p:txBody>
      </p:sp>
    </p:spTree>
    <p:extLst>
      <p:ext uri="{BB962C8B-B14F-4D97-AF65-F5344CB8AC3E}">
        <p14:creationId xmlns:p14="http://schemas.microsoft.com/office/powerpoint/2010/main" val="3711321145"/>
      </p:ext>
    </p:extLst>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302</TotalTime>
  <Words>2161</Words>
  <Application>Microsoft Office PowerPoint</Application>
  <PresentationFormat>Ekran Gösterisi (4:3)</PresentationFormat>
  <Paragraphs>196</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Trebuchet MS</vt:lpstr>
      <vt:lpstr>Wingdings</vt:lpstr>
      <vt:lpstr>Wingdings 2</vt:lpstr>
      <vt:lpstr>Zengin</vt:lpstr>
      <vt:lpstr>PowerPoint Sunusu</vt:lpstr>
      <vt:lpstr>PowerPoint Sunusu</vt:lpstr>
      <vt:lpstr>PowerPoint Sunusu</vt:lpstr>
      <vt:lpstr>EĞİTİM DURUMLARI DÜZENLENİRKEN DİKKAT EDİLECEK ÖZELLİKLER</vt:lpstr>
      <vt:lpstr>PowerPoint Sunusu</vt:lpstr>
      <vt:lpstr>PowerPoint Sunusu</vt:lpstr>
      <vt:lpstr>PowerPoint Sunusu</vt:lpstr>
      <vt:lpstr>PowerPoint Sunusu</vt:lpstr>
      <vt:lpstr>EĞİTİM DURUMU DEĞİŞKENLERİ</vt:lpstr>
      <vt:lpstr>PowerPoint Sunusu</vt:lpstr>
      <vt:lpstr>PowerPoint Sunusu</vt:lpstr>
      <vt:lpstr>PowerPoint Sunusu</vt:lpstr>
      <vt:lpstr>DÖNÜT TÜRLERİ</vt:lpstr>
      <vt:lpstr>PowerPoint Sunusu</vt:lpstr>
      <vt:lpstr>DİKKAT!!!</vt:lpstr>
      <vt:lpstr>DİKKAT!!!</vt:lpstr>
      <vt:lpstr>DİKKAT!!!</vt:lpstr>
      <vt:lpstr>ÖĞRENME STRATEJİLERİ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GELİŞTİRME</dc:title>
  <dc:creator>irya kartal</dc:creator>
  <cp:lastModifiedBy>ronaldinho424</cp:lastModifiedBy>
  <cp:revision>15</cp:revision>
  <dcterms:created xsi:type="dcterms:W3CDTF">2016-04-13T16:57:16Z</dcterms:created>
  <dcterms:modified xsi:type="dcterms:W3CDTF">2018-02-14T09:37:14Z</dcterms:modified>
</cp:coreProperties>
</file>