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0CEE1-6197-49F9-B61E-0AB339C76CBE}" type="datetimeFigureOut">
              <a:rPr lang="tr-TR" smtClean="0"/>
              <a:t>05.05.2020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876FA3-105C-4561-AA69-88D1DAC6EC60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0CEE1-6197-49F9-B61E-0AB339C76CBE}" type="datetimeFigureOut">
              <a:rPr lang="tr-TR" smtClean="0"/>
              <a:t>05.05.2020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876FA3-105C-4561-AA69-88D1DAC6EC60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0CEE1-6197-49F9-B61E-0AB339C76CBE}" type="datetimeFigureOut">
              <a:rPr lang="tr-TR" smtClean="0"/>
              <a:t>05.05.2020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876FA3-105C-4561-AA69-88D1DAC6EC60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0CEE1-6197-49F9-B61E-0AB339C76CBE}" type="datetimeFigureOut">
              <a:rPr lang="tr-TR" smtClean="0"/>
              <a:t>05.05.2020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876FA3-105C-4561-AA69-88D1DAC6EC60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0CEE1-6197-49F9-B61E-0AB339C76CBE}" type="datetimeFigureOut">
              <a:rPr lang="tr-TR" smtClean="0"/>
              <a:t>05.05.2020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876FA3-105C-4561-AA69-88D1DAC6EC60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0CEE1-6197-49F9-B61E-0AB339C76CBE}" type="datetimeFigureOut">
              <a:rPr lang="tr-TR" smtClean="0"/>
              <a:t>05.05.2020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876FA3-105C-4561-AA69-88D1DAC6EC60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0CEE1-6197-49F9-B61E-0AB339C76CBE}" type="datetimeFigureOut">
              <a:rPr lang="tr-TR" smtClean="0"/>
              <a:t>05.05.2020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876FA3-105C-4561-AA69-88D1DAC6EC60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0CEE1-6197-49F9-B61E-0AB339C76CBE}" type="datetimeFigureOut">
              <a:rPr lang="tr-TR" smtClean="0"/>
              <a:t>05.05.2020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876FA3-105C-4561-AA69-88D1DAC6EC60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0CEE1-6197-49F9-B61E-0AB339C76CBE}" type="datetimeFigureOut">
              <a:rPr lang="tr-TR" smtClean="0"/>
              <a:t>05.05.2020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876FA3-105C-4561-AA69-88D1DAC6EC60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0CEE1-6197-49F9-B61E-0AB339C76CBE}" type="datetimeFigureOut">
              <a:rPr lang="tr-TR" smtClean="0"/>
              <a:t>05.05.2020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876FA3-105C-4561-AA69-88D1DAC6EC60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0CEE1-6197-49F9-B61E-0AB339C76CBE}" type="datetimeFigureOut">
              <a:rPr lang="tr-TR" smtClean="0"/>
              <a:t>05.05.2020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876FA3-105C-4561-AA69-88D1DAC6EC60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60CEE1-6197-49F9-B61E-0AB339C76CBE}" type="datetimeFigureOut">
              <a:rPr lang="tr-TR" smtClean="0"/>
              <a:t>05.05.2020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876FA3-105C-4561-AA69-88D1DAC6EC60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MATEMATİK</a:t>
            </a:r>
            <a:endParaRPr lang="tr-T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5. HAFTA</a:t>
            </a:r>
          </a:p>
          <a:p>
            <a:r>
              <a:rPr lang="tr-TR" dirty="0" smtClean="0"/>
              <a:t>ÜSLÜ SAYILAR </a:t>
            </a:r>
            <a:endParaRPr lang="tr-T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ÜSLÜ SAYILAR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a tam sayısını n kere kendisi ile çarpma işlemi: </a:t>
            </a:r>
            <a:r>
              <a:rPr lang="tr-TR" b="1" dirty="0"/>
              <a:t>a.a.a.a….a.a.a = a</a:t>
            </a:r>
            <a:r>
              <a:rPr lang="tr-TR" b="1" baseline="30000" dirty="0"/>
              <a:t>n</a:t>
            </a:r>
            <a:r>
              <a:rPr lang="tr-TR" b="1" dirty="0"/>
              <a:t> </a:t>
            </a:r>
            <a:r>
              <a:rPr lang="tr-TR" dirty="0"/>
              <a:t>şeklinde gösterilir. </a:t>
            </a:r>
            <a:endParaRPr lang="tr-TR" dirty="0" smtClean="0"/>
          </a:p>
          <a:p>
            <a:r>
              <a:rPr lang="tr-TR" b="1" dirty="0" smtClean="0"/>
              <a:t>a</a:t>
            </a:r>
            <a:r>
              <a:rPr lang="tr-TR" b="1" baseline="30000" dirty="0" smtClean="0"/>
              <a:t>n</a:t>
            </a:r>
            <a:r>
              <a:rPr lang="tr-TR" dirty="0"/>
              <a:t> sayısı </a:t>
            </a:r>
            <a:r>
              <a:rPr lang="tr-TR" b="1" dirty="0"/>
              <a:t>a’nın n. kuvveti</a:t>
            </a:r>
            <a:r>
              <a:rPr lang="tr-TR" dirty="0"/>
              <a:t> veya </a:t>
            </a:r>
            <a:r>
              <a:rPr lang="tr-TR" b="1" dirty="0"/>
              <a:t>a üssü n</a:t>
            </a:r>
            <a:r>
              <a:rPr lang="tr-TR" dirty="0"/>
              <a:t> olarak okunur. (Burada a’ya taban, n’ye üs veya kuvvet denir.) 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ÜSLÜ SAYILAR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 1 sayısının tüm kuvvetleri 1’e eşittir. Örneğin </a:t>
            </a:r>
            <a:r>
              <a:rPr lang="tr-TR" dirty="0" smtClean="0"/>
              <a:t>1</a:t>
            </a:r>
            <a:r>
              <a:rPr lang="tr-TR" baseline="30000" dirty="0" smtClean="0"/>
              <a:t>2001</a:t>
            </a:r>
            <a:r>
              <a:rPr lang="tr-TR" dirty="0" smtClean="0"/>
              <a:t>=1</a:t>
            </a:r>
            <a:endParaRPr lang="tr-TR" dirty="0"/>
          </a:p>
          <a:p>
            <a:r>
              <a:rPr lang="tr-TR" dirty="0"/>
              <a:t>Pozitif tam sayıların, negatif tam sayıların ve rasyonel sayıların sıfırıncı kuvveti / üssü 1 dir. Örneğin 6</a:t>
            </a:r>
            <a:r>
              <a:rPr lang="tr-TR" baseline="30000" dirty="0"/>
              <a:t>0</a:t>
            </a:r>
            <a:r>
              <a:rPr lang="tr-TR" dirty="0"/>
              <a:t>=1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ÜSLÜ SAYILAR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0</a:t>
            </a:r>
            <a:r>
              <a:rPr lang="tr-TR" baseline="30000" dirty="0" smtClean="0"/>
              <a:t>0</a:t>
            </a:r>
            <a:r>
              <a:rPr lang="tr-TR" dirty="0" smtClean="0"/>
              <a:t> belirsizdir.</a:t>
            </a:r>
          </a:p>
          <a:p>
            <a:r>
              <a:rPr lang="tr-TR" dirty="0" smtClean="0"/>
              <a:t>0</a:t>
            </a:r>
            <a:r>
              <a:rPr lang="tr-TR" baseline="30000" dirty="0" smtClean="0"/>
              <a:t>2 </a:t>
            </a:r>
            <a:r>
              <a:rPr lang="tr-TR" dirty="0" smtClean="0"/>
              <a:t>=0.0=0 Sıfırın pozitif kuvvetleri 0’a eşittir.</a:t>
            </a:r>
          </a:p>
          <a:p>
            <a:r>
              <a:rPr lang="tr-TR" dirty="0" smtClean="0"/>
              <a:t>Sıfırın negatif kuvvetleri tanımsızdır.</a:t>
            </a:r>
          </a:p>
          <a:p>
            <a:r>
              <a:rPr lang="tr-TR" dirty="0" smtClean="0"/>
              <a:t> Örneğin 0</a:t>
            </a:r>
            <a:r>
              <a:rPr lang="tr-TR" baseline="30000" dirty="0" smtClean="0"/>
              <a:t>-18 </a:t>
            </a:r>
            <a:r>
              <a:rPr lang="tr-TR" dirty="0" smtClean="0"/>
              <a:t>= Tanımsızdır.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ÜSLÜ SAYILAR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 smtClean="0"/>
              <a:t>-2</a:t>
            </a:r>
            <a:r>
              <a:rPr lang="tr-TR" b="1" baseline="30000" dirty="0"/>
              <a:t>6 </a:t>
            </a:r>
            <a:r>
              <a:rPr lang="tr-TR" b="1" dirty="0"/>
              <a:t>ve (</a:t>
            </a:r>
            <a:r>
              <a:rPr lang="tr-TR" dirty="0"/>
              <a:t>−</a:t>
            </a:r>
            <a:r>
              <a:rPr lang="tr-TR" b="1" dirty="0" smtClean="0"/>
              <a:t>2)</a:t>
            </a:r>
            <a:r>
              <a:rPr lang="tr-TR" b="1" baseline="30000" dirty="0" smtClean="0"/>
              <a:t>6</a:t>
            </a:r>
            <a:r>
              <a:rPr lang="tr-TR" b="1" baseline="30000" dirty="0"/>
              <a:t> </a:t>
            </a:r>
            <a:r>
              <a:rPr lang="tr-TR" b="1" dirty="0"/>
              <a:t> birbirine eşit midir</a:t>
            </a:r>
            <a:r>
              <a:rPr lang="tr-TR" b="1" dirty="0" smtClean="0"/>
              <a:t>?</a:t>
            </a:r>
          </a:p>
          <a:p>
            <a:r>
              <a:rPr lang="tr-TR" dirty="0"/>
              <a:t>−</a:t>
            </a:r>
            <a:r>
              <a:rPr lang="tr-TR" dirty="0" smtClean="0"/>
              <a:t>2</a:t>
            </a:r>
            <a:r>
              <a:rPr lang="tr-TR" baseline="30000" dirty="0" smtClean="0"/>
              <a:t>6</a:t>
            </a:r>
            <a:r>
              <a:rPr lang="tr-TR" dirty="0"/>
              <a:t> demek 2’yi </a:t>
            </a:r>
            <a:r>
              <a:rPr lang="tr-TR" dirty="0" smtClean="0"/>
              <a:t>6 kere </a:t>
            </a:r>
            <a:r>
              <a:rPr lang="tr-TR" dirty="0"/>
              <a:t>çarp başına (−) koy demektir.   −</a:t>
            </a:r>
            <a:r>
              <a:rPr lang="tr-TR" dirty="0" smtClean="0"/>
              <a:t>2</a:t>
            </a:r>
            <a:r>
              <a:rPr lang="tr-TR" baseline="30000" dirty="0" smtClean="0"/>
              <a:t>6</a:t>
            </a:r>
            <a:r>
              <a:rPr lang="tr-TR" dirty="0"/>
              <a:t> = − </a:t>
            </a:r>
            <a:r>
              <a:rPr lang="tr-TR" dirty="0" smtClean="0"/>
              <a:t>2.2.2.2.2.2 </a:t>
            </a:r>
            <a:r>
              <a:rPr lang="tr-TR" dirty="0"/>
              <a:t>= </a:t>
            </a:r>
            <a:r>
              <a:rPr lang="tr-TR" dirty="0" smtClean="0"/>
              <a:t>−64</a:t>
            </a:r>
          </a:p>
          <a:p>
            <a:r>
              <a:rPr lang="tr-TR" b="1" dirty="0" smtClean="0"/>
              <a:t> (</a:t>
            </a:r>
            <a:r>
              <a:rPr lang="tr-TR" dirty="0" smtClean="0"/>
              <a:t>−</a:t>
            </a:r>
            <a:r>
              <a:rPr lang="tr-TR" b="1" dirty="0" smtClean="0"/>
              <a:t>2)</a:t>
            </a:r>
            <a:r>
              <a:rPr lang="tr-TR" b="1" baseline="30000" dirty="0" smtClean="0"/>
              <a:t>6 </a:t>
            </a:r>
            <a:r>
              <a:rPr lang="tr-TR" b="1" dirty="0" smtClean="0"/>
              <a:t>  İSE </a:t>
            </a:r>
            <a:r>
              <a:rPr lang="tr-TR" dirty="0"/>
              <a:t>(−2).(−2).(−2).(−2</a:t>
            </a:r>
            <a:r>
              <a:rPr lang="tr-TR" dirty="0" smtClean="0"/>
              <a:t>)(-2)(-2)=64 TÜR</a:t>
            </a:r>
            <a:endParaRPr lang="tr-T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ÜSLÜ SAYILAR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Tek kuvvetler tabanın işaretini değiştirmezler.</a:t>
            </a:r>
          </a:p>
          <a:p>
            <a:r>
              <a:rPr lang="tr-TR" dirty="0"/>
              <a:t>(−</a:t>
            </a:r>
            <a:r>
              <a:rPr lang="tr-TR" dirty="0" smtClean="0"/>
              <a:t>1)</a:t>
            </a:r>
            <a:r>
              <a:rPr lang="tr-TR" baseline="30000" dirty="0" smtClean="0"/>
              <a:t>1401</a:t>
            </a:r>
            <a:r>
              <a:rPr lang="tr-TR" dirty="0"/>
              <a:t> = −1, (−</a:t>
            </a:r>
            <a:r>
              <a:rPr lang="tr-TR" dirty="0" smtClean="0"/>
              <a:t>1)</a:t>
            </a:r>
            <a:r>
              <a:rPr lang="tr-TR" baseline="30000" dirty="0" smtClean="0"/>
              <a:t>1402</a:t>
            </a:r>
            <a:r>
              <a:rPr lang="tr-TR" dirty="0"/>
              <a:t> = +1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ÜSLÜ SAYILAR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A</a:t>
            </a:r>
            <a:r>
              <a:rPr lang="tr-TR" baseline="30000" dirty="0"/>
              <a:t>-n </a:t>
            </a:r>
            <a:r>
              <a:rPr lang="tr-TR" dirty="0"/>
              <a:t>=1/A</a:t>
            </a:r>
            <a:r>
              <a:rPr lang="tr-TR" baseline="30000" dirty="0"/>
              <a:t>n</a:t>
            </a:r>
            <a:endParaRPr lang="tr-TR" dirty="0"/>
          </a:p>
          <a:p>
            <a:r>
              <a:rPr lang="tr-TR" dirty="0" smtClean="0"/>
              <a:t>(a/b)</a:t>
            </a:r>
            <a:r>
              <a:rPr lang="tr-TR" baseline="30000" dirty="0" smtClean="0"/>
              <a:t>-</a:t>
            </a:r>
            <a:r>
              <a:rPr lang="tr-TR" baseline="30000" dirty="0"/>
              <a:t>n </a:t>
            </a:r>
            <a:r>
              <a:rPr lang="tr-TR" baseline="30000" dirty="0" smtClean="0"/>
              <a:t> </a:t>
            </a:r>
            <a:r>
              <a:rPr lang="tr-TR" dirty="0" smtClean="0"/>
              <a:t> = (b/a)</a:t>
            </a:r>
            <a:r>
              <a:rPr lang="tr-TR" baseline="30000" dirty="0" smtClean="0"/>
              <a:t> n </a:t>
            </a:r>
            <a:r>
              <a:rPr lang="tr-TR" baseline="30000" dirty="0" smtClean="0"/>
              <a:t> </a:t>
            </a:r>
          </a:p>
          <a:p>
            <a:endParaRPr lang="tr-TR" baseline="30000" dirty="0"/>
          </a:p>
          <a:p>
            <a:r>
              <a:rPr lang="tr-TR" b="1" dirty="0"/>
              <a:t>Basamak Sayısı ve Bilimsel Gösterim</a:t>
            </a:r>
          </a:p>
          <a:p>
            <a:r>
              <a:rPr lang="tr-TR" dirty="0"/>
              <a:t>Virgül sola kaydırılırken</a:t>
            </a:r>
            <a:r>
              <a:rPr lang="tr-TR" baseline="30000" dirty="0"/>
              <a:t>  </a:t>
            </a:r>
            <a:r>
              <a:rPr lang="tr-TR" dirty="0"/>
              <a:t>10’un üzeri birer birer arttırılır. Virgül sağa kaydırılırken 10’un üzeri birer birer azaltılır</a:t>
            </a:r>
            <a:r>
              <a:rPr lang="tr-TR" dirty="0" smtClean="0"/>
              <a:t>.</a:t>
            </a:r>
            <a:endParaRPr lang="tr-T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ÜSLÜ SAYILAR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dirty="0" smtClean="0"/>
              <a:t>10</a:t>
            </a:r>
            <a:r>
              <a:rPr lang="tr-TR" baseline="30000" dirty="0" smtClean="0"/>
              <a:t>3</a:t>
            </a:r>
            <a:r>
              <a:rPr lang="tr-TR" dirty="0" smtClean="0"/>
              <a:t>=1+3 =4 basamaklı</a:t>
            </a:r>
          </a:p>
          <a:p>
            <a:r>
              <a:rPr lang="tr-TR" dirty="0" smtClean="0"/>
              <a:t>3.10</a:t>
            </a:r>
            <a:r>
              <a:rPr lang="tr-TR" baseline="30000" dirty="0" smtClean="0"/>
              <a:t>4 </a:t>
            </a:r>
            <a:r>
              <a:rPr lang="tr-TR" dirty="0" smtClean="0"/>
              <a:t>=1+4=5 basamaklı</a:t>
            </a:r>
          </a:p>
          <a:p>
            <a:r>
              <a:rPr lang="tr-TR" b="1" dirty="0"/>
              <a:t>Bir sayının bilimsel gösterimle gösterilebilmesi için şu şekilde yazılması gerekir.</a:t>
            </a:r>
            <a:r>
              <a:rPr lang="tr-TR" dirty="0"/>
              <a:t> |a| (a sayısının mutlak değeri), 1 ile 10 arasında (1 dahil) bir sayı, n bir tam sayı olmak üzere bir sayının </a:t>
            </a:r>
            <a:r>
              <a:rPr lang="tr-TR" b="1" dirty="0"/>
              <a:t>|a|.10</a:t>
            </a:r>
            <a:r>
              <a:rPr lang="tr-TR" b="1" baseline="30000" dirty="0"/>
              <a:t>n</a:t>
            </a:r>
            <a:r>
              <a:rPr lang="tr-TR" dirty="0"/>
              <a:t> biçiminde gösterimine o sayının bilimsel gösterimi denir. </a:t>
            </a:r>
            <a:endParaRPr lang="tr-TR" dirty="0" smtClean="0"/>
          </a:p>
          <a:p>
            <a:r>
              <a:rPr lang="tr-TR" dirty="0" smtClean="0"/>
              <a:t>Bilimsel </a:t>
            </a:r>
            <a:r>
              <a:rPr lang="tr-TR" dirty="0"/>
              <a:t>gösterim </a:t>
            </a:r>
            <a:r>
              <a:rPr lang="tr-TR" b="1" dirty="0"/>
              <a:t>1 ≤ | a | &lt;10</a:t>
            </a:r>
            <a:r>
              <a:rPr lang="tr-TR" dirty="0"/>
              <a:t> ve </a:t>
            </a:r>
            <a:r>
              <a:rPr lang="tr-TR" b="1" dirty="0"/>
              <a:t>n bir tam sayı</a:t>
            </a:r>
            <a:r>
              <a:rPr lang="tr-TR" dirty="0"/>
              <a:t> olmak üzere </a:t>
            </a:r>
            <a:r>
              <a:rPr lang="tr-TR" b="1" dirty="0"/>
              <a:t>|a|.10</a:t>
            </a:r>
            <a:r>
              <a:rPr lang="tr-TR" b="1" baseline="30000" dirty="0"/>
              <a:t>n</a:t>
            </a:r>
            <a:r>
              <a:rPr lang="tr-TR" dirty="0"/>
              <a:t> şeklindedir.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ÜSLÜ SAYILAR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/>
              <a:t>1’den büyük üslü sayılarda sıralama yapılırken, tabanlar eşitse, üssü büyük olan daha büyüktür.</a:t>
            </a:r>
          </a:p>
          <a:p>
            <a:r>
              <a:rPr lang="tr-TR" dirty="0"/>
              <a:t>1’den büyük üslü sayılarda sıralama yapılırken, üsler eşitse, tabanı büyük olan daha büyüktür.</a:t>
            </a:r>
          </a:p>
          <a:p>
            <a:r>
              <a:rPr lang="tr-TR" dirty="0"/>
              <a:t>Sıralama yapılırken ya üsler ya da tabanlar eşitlenir. Üssü negatif olan sayılarda tabanı takla attırdıktan sonra daha kolay sıralama yaparız.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</TotalTime>
  <Words>123</Words>
  <Application>Microsoft Office PowerPoint</Application>
  <PresentationFormat>On-screen Show (4:3)</PresentationFormat>
  <Paragraphs>36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MATEMATİK</vt:lpstr>
      <vt:lpstr>ÜSLÜ SAYILAR</vt:lpstr>
      <vt:lpstr>ÜSLÜ SAYILAR</vt:lpstr>
      <vt:lpstr>ÜSLÜ SAYILAR</vt:lpstr>
      <vt:lpstr>ÜSLÜ SAYILAR</vt:lpstr>
      <vt:lpstr>ÜSLÜ SAYILAR</vt:lpstr>
      <vt:lpstr>ÜSLÜ SAYILAR</vt:lpstr>
      <vt:lpstr>ÜSLÜ SAYILAR</vt:lpstr>
      <vt:lpstr>ÜSLÜ SAYILAR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MATEMATİK</dc:title>
  <dc:creator>Tuğba&amp;Cihan</dc:creator>
  <cp:lastModifiedBy>Tuğba&amp;Cihan</cp:lastModifiedBy>
  <cp:revision>1</cp:revision>
  <dcterms:created xsi:type="dcterms:W3CDTF">2020-05-05T17:55:44Z</dcterms:created>
  <dcterms:modified xsi:type="dcterms:W3CDTF">2020-05-05T18:28:56Z</dcterms:modified>
</cp:coreProperties>
</file>