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9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622869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CCE9B9-32C8-4583-B709-6AEE61A5908C}" type="datetimeFigureOut">
              <a:rPr lang="tr-TR" smtClean="0"/>
              <a:t>18.03.2018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349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2512081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199768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12636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59466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368506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277068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566968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50626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86958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CCE9B9-32C8-4583-B709-6AEE61A5908C}" type="datetimeFigureOut">
              <a:rPr lang="tr-TR" smtClean="0"/>
              <a:t>18.03.2018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2246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CCE9B9-32C8-4583-B709-6AEE61A5908C}" type="datetimeFigureOut">
              <a:rPr lang="tr-TR" smtClean="0"/>
              <a:t>18.03.2018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071507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04520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89326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CCE9B9-32C8-4583-B709-6AEE61A5908C}" type="datetimeFigureOut">
              <a:rPr lang="tr-TR" smtClean="0"/>
              <a:t>18.03.2018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105277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CCE9B9-32C8-4583-B709-6AEE61A5908C}" type="datetimeFigureOut">
              <a:rPr lang="tr-TR" smtClean="0"/>
              <a:t>18.03.2018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3813A-A94B-4F5A-8C87-B0535E9C2364}" type="slidenum">
              <a:rPr lang="tr-TR" smtClean="0"/>
              <a:t>‹#›</a:t>
            </a:fld>
            <a:endParaRPr lang="tr-TR"/>
          </a:p>
        </p:txBody>
      </p:sp>
    </p:spTree>
    <p:extLst>
      <p:ext uri="{BB962C8B-B14F-4D97-AF65-F5344CB8AC3E}">
        <p14:creationId xmlns:p14="http://schemas.microsoft.com/office/powerpoint/2010/main" val="373539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CCE9B9-32C8-4583-B709-6AEE61A5908C}" type="datetimeFigureOut">
              <a:rPr lang="tr-TR" smtClean="0"/>
              <a:t>18.03.2018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023813A-A94B-4F5A-8C87-B0535E9C2364}" type="slidenum">
              <a:rPr lang="tr-TR" smtClean="0"/>
              <a:t>‹#›</a:t>
            </a:fld>
            <a:endParaRPr lang="tr-TR"/>
          </a:p>
        </p:txBody>
      </p:sp>
    </p:spTree>
    <p:extLst>
      <p:ext uri="{BB962C8B-B14F-4D97-AF65-F5344CB8AC3E}">
        <p14:creationId xmlns:p14="http://schemas.microsoft.com/office/powerpoint/2010/main" val="666694045"/>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0998" y="1152939"/>
            <a:ext cx="9404723" cy="4731025"/>
          </a:xfrm>
        </p:spPr>
        <p:txBody>
          <a:bodyPr/>
          <a:lstStyle/>
          <a:p>
            <a:pPr algn="ctr"/>
            <a:r>
              <a:rPr lang="tr-TR" dirty="0" smtClean="0"/>
              <a:t/>
            </a:r>
            <a:br>
              <a:rPr lang="tr-TR" dirty="0" smtClean="0"/>
            </a:br>
            <a:r>
              <a:rPr lang="tr-TR" b="1" dirty="0" smtClean="0"/>
              <a:t>SÖZLEŞMENİN KURULMASI</a:t>
            </a:r>
            <a:br>
              <a:rPr lang="tr-TR" b="1" dirty="0" smtClean="0"/>
            </a:br>
            <a:r>
              <a:rPr lang="tr-TR" b="1" dirty="0" smtClean="0"/>
              <a:t>VE</a:t>
            </a:r>
            <a:br>
              <a:rPr lang="tr-TR" b="1" dirty="0" smtClean="0"/>
            </a:br>
            <a:r>
              <a:rPr lang="tr-TR" b="1" dirty="0" smtClean="0"/>
              <a:t>ŞEKİL</a:t>
            </a: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375855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Kurulması</a:t>
            </a:r>
            <a:endParaRPr lang="tr-TR" dirty="0"/>
          </a:p>
        </p:txBody>
      </p:sp>
      <p:sp>
        <p:nvSpPr>
          <p:cNvPr id="3" name="İçerik Yer Tutucusu 2"/>
          <p:cNvSpPr>
            <a:spLocks noGrp="1"/>
          </p:cNvSpPr>
          <p:nvPr>
            <p:ph idx="1"/>
          </p:nvPr>
        </p:nvSpPr>
        <p:spPr/>
        <p:txBody>
          <a:bodyPr/>
          <a:lstStyle/>
          <a:p>
            <a:endParaRPr lang="tr-TR" dirty="0" smtClean="0"/>
          </a:p>
          <a:p>
            <a:r>
              <a:rPr lang="tr-TR" dirty="0" smtClean="0"/>
              <a:t>İki yada daha fazla kişinin karşılıklı ve birbirine uygun irade beyanıyla meydana gelen hukuki işleme </a:t>
            </a:r>
            <a:r>
              <a:rPr lang="tr-TR" b="1" i="1" u="sng" dirty="0" smtClean="0"/>
              <a:t>sözleşme</a:t>
            </a:r>
            <a:r>
              <a:rPr lang="tr-TR" dirty="0" smtClean="0"/>
              <a:t> denir.  Sözleşmenin kurulması için gereken iki irade açıklaması;</a:t>
            </a:r>
          </a:p>
          <a:p>
            <a:pPr marL="0" indent="0">
              <a:buNone/>
            </a:pPr>
            <a:r>
              <a:rPr lang="tr-TR" dirty="0"/>
              <a:t>	</a:t>
            </a:r>
            <a:r>
              <a:rPr lang="tr-TR" dirty="0" smtClean="0"/>
              <a:t>	- öneri ve</a:t>
            </a:r>
          </a:p>
          <a:p>
            <a:pPr marL="0" indent="0">
              <a:buNone/>
            </a:pPr>
            <a:r>
              <a:rPr lang="tr-TR" dirty="0"/>
              <a:t>	</a:t>
            </a:r>
            <a:r>
              <a:rPr lang="tr-TR" dirty="0"/>
              <a:t>	</a:t>
            </a:r>
            <a:r>
              <a:rPr lang="tr-TR" dirty="0" smtClean="0"/>
              <a:t>- kabuldür.</a:t>
            </a:r>
            <a:endParaRPr lang="tr-TR" dirty="0" smtClean="0"/>
          </a:p>
          <a:p>
            <a:pPr marL="0" indent="0">
              <a:buNone/>
            </a:pPr>
            <a:r>
              <a:rPr lang="tr-TR" dirty="0"/>
              <a:t>	</a:t>
            </a:r>
            <a:r>
              <a:rPr lang="tr-TR" dirty="0" smtClean="0"/>
              <a:t>		</a:t>
            </a:r>
            <a:endParaRPr lang="tr-TR" dirty="0"/>
          </a:p>
        </p:txBody>
      </p:sp>
    </p:spTree>
    <p:extLst>
      <p:ext uri="{BB962C8B-B14F-4D97-AF65-F5344CB8AC3E}">
        <p14:creationId xmlns:p14="http://schemas.microsoft.com/office/powerpoint/2010/main" val="1608095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a:t>
            </a:r>
            <a:endParaRPr lang="tr-TR" dirty="0"/>
          </a:p>
        </p:txBody>
      </p:sp>
      <p:sp>
        <p:nvSpPr>
          <p:cNvPr id="3" name="İçerik Yer Tutucusu 2"/>
          <p:cNvSpPr>
            <a:spLocks noGrp="1"/>
          </p:cNvSpPr>
          <p:nvPr>
            <p:ph idx="1"/>
          </p:nvPr>
        </p:nvSpPr>
        <p:spPr/>
        <p:txBody>
          <a:bodyPr>
            <a:normAutofit/>
          </a:bodyPr>
          <a:lstStyle/>
          <a:p>
            <a:r>
              <a:rPr lang="tr-TR" sz="2400" dirty="0" smtClean="0"/>
              <a:t>Zaman bakımından önce yapılan irade açıklamasıdır.</a:t>
            </a:r>
          </a:p>
          <a:p>
            <a:r>
              <a:rPr lang="tr-TR" sz="2400" dirty="0" smtClean="0"/>
              <a:t>Sözleşmeyi kurmaya yönelik tekliftir. </a:t>
            </a:r>
          </a:p>
          <a:p>
            <a:pPr marL="0" indent="0">
              <a:buNone/>
            </a:pPr>
            <a:r>
              <a:rPr lang="tr-TR" sz="2400" dirty="0" smtClean="0"/>
              <a:t>Öneri;</a:t>
            </a:r>
          </a:p>
          <a:p>
            <a:r>
              <a:rPr lang="tr-TR" sz="2400" dirty="0" smtClean="0"/>
              <a:t>Sözleşmenin esaslı noktalarını içermelidir</a:t>
            </a:r>
          </a:p>
          <a:p>
            <a:r>
              <a:rPr lang="tr-TR" sz="2400" dirty="0" smtClean="0"/>
              <a:t>Öneri ciddi olmalıdır</a:t>
            </a:r>
          </a:p>
          <a:p>
            <a:r>
              <a:rPr lang="tr-TR" sz="2400" dirty="0" smtClean="0"/>
              <a:t>Öneri karşı tarafa ulaşmalıdır</a:t>
            </a:r>
            <a:endParaRPr lang="tr-TR" sz="2400" dirty="0" smtClean="0"/>
          </a:p>
          <a:p>
            <a:pPr marL="0" indent="0">
              <a:buNone/>
            </a:pPr>
            <a:endParaRPr lang="tr-TR" sz="2400" dirty="0"/>
          </a:p>
        </p:txBody>
      </p:sp>
    </p:spTree>
    <p:extLst>
      <p:ext uri="{BB962C8B-B14F-4D97-AF65-F5344CB8AC3E}">
        <p14:creationId xmlns:p14="http://schemas.microsoft.com/office/powerpoint/2010/main" val="38284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r>
              <a:rPr lang="tr-TR" dirty="0" smtClean="0"/>
              <a:t>Öneri önereni bağlar. Kural olarak öneriden dönülemez.</a:t>
            </a:r>
          </a:p>
          <a:p>
            <a:r>
              <a:rPr lang="tr-TR" dirty="0" smtClean="0"/>
              <a:t>Öneren bağlanma süresi bildirirse bu süre kadar süresiyle bağlı olur. </a:t>
            </a:r>
          </a:p>
          <a:p>
            <a:r>
              <a:rPr lang="tr-TR" dirty="0" smtClean="0"/>
              <a:t>Bağlanma süresi belirtilmediyse;</a:t>
            </a:r>
          </a:p>
          <a:p>
            <a:pPr marL="0" indent="0">
              <a:buNone/>
            </a:pPr>
            <a:r>
              <a:rPr lang="tr-TR" dirty="0"/>
              <a:t>	</a:t>
            </a:r>
            <a:r>
              <a:rPr lang="tr-TR" dirty="0" smtClean="0"/>
              <a:t>- Hazırlar arasında: Kabulcü öneriyi derhal kabul etmezse öneren önerisiyle bağlı olmaktan kurtulur.</a:t>
            </a:r>
          </a:p>
          <a:p>
            <a:pPr marL="0" indent="0">
              <a:buNone/>
            </a:pPr>
            <a:r>
              <a:rPr lang="tr-TR" dirty="0"/>
              <a:t>	</a:t>
            </a:r>
            <a:r>
              <a:rPr lang="tr-TR" dirty="0" smtClean="0"/>
              <a:t>- Hazır olmayanlar arasında: Normal bir kabul haberinin kendisine ulaşması gereken sürede ulaşmazsa önerisiyle bağlılıktan kurtulur. </a:t>
            </a:r>
          </a:p>
          <a:p>
            <a:pPr marL="0" indent="0">
              <a:buNone/>
            </a:pPr>
            <a:endParaRPr lang="tr-TR" dirty="0"/>
          </a:p>
          <a:p>
            <a:pPr marL="0" indent="0">
              <a:buNone/>
            </a:pPr>
            <a:r>
              <a:rPr lang="tr-TR" dirty="0" smtClean="0"/>
              <a:t>Hazır olmayanlar arasında yapılan öneriden dönmek mümkündür. Bunun için cayma haberi kabulcüye öneri ile aynı anda ya da  öneriden önce ulaşmalıdır ya da önce ulaşmış olsa cayma haberi öneriden önce öğrenilmiş olmalıdır. </a:t>
            </a:r>
            <a:endParaRPr lang="tr-TR" dirty="0" smtClean="0"/>
          </a:p>
          <a:p>
            <a:endParaRPr lang="tr-TR" dirty="0"/>
          </a:p>
        </p:txBody>
      </p:sp>
    </p:spTree>
    <p:extLst>
      <p:ext uri="{BB962C8B-B14F-4D97-AF65-F5344CB8AC3E}">
        <p14:creationId xmlns:p14="http://schemas.microsoft.com/office/powerpoint/2010/main" val="2256557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KABUL</a:t>
            </a:r>
            <a:endParaRPr lang="tr-TR" dirty="0"/>
          </a:p>
        </p:txBody>
      </p:sp>
      <p:sp>
        <p:nvSpPr>
          <p:cNvPr id="3" name="İçerik Yer Tutucusu 2"/>
          <p:cNvSpPr>
            <a:spLocks noGrp="1"/>
          </p:cNvSpPr>
          <p:nvPr>
            <p:ph idx="1"/>
          </p:nvPr>
        </p:nvSpPr>
        <p:spPr/>
        <p:txBody>
          <a:bodyPr>
            <a:normAutofit lnSpcReduction="10000"/>
          </a:bodyPr>
          <a:lstStyle/>
          <a:p>
            <a:r>
              <a:rPr lang="tr-TR" dirty="0" smtClean="0"/>
              <a:t>Öneriden sonraki zamanda yapılan, öneriye uygun olarak sözleşmenin kurulması sonucunu doğuran tek taraflı ve varması gereken bir irade beyanıdır.</a:t>
            </a:r>
          </a:p>
          <a:p>
            <a:r>
              <a:rPr lang="tr-TR" dirty="0" smtClean="0"/>
              <a:t>Kabul  açık ya da örtülü olabilir. </a:t>
            </a:r>
          </a:p>
          <a:p>
            <a:r>
              <a:rPr lang="tr-TR" dirty="0" smtClean="0"/>
              <a:t>Kabul öneriye uygun olmalı ve önerene ulaşmalıdır.</a:t>
            </a:r>
          </a:p>
          <a:p>
            <a:r>
              <a:rPr lang="tr-TR" dirty="0" smtClean="0"/>
              <a:t>Kabulcü işin mahiyeti gerektiriyor ya da kabulün açık olması gerekmiyorsa önerilin uygun sürede reddedilmemesi kabul anlamına gelir. </a:t>
            </a:r>
          </a:p>
          <a:p>
            <a:r>
              <a:rPr lang="tr-TR" dirty="0" smtClean="0"/>
              <a:t>Kabulcü, kabul haberi önerene ulaşana kadar kabulden dönebilir. Cayma haberi kabul haberinden önce ya da aynı anda vardıysa ya da kabul önce varmakla birlikte cayma haberi daha önce öğrenildiyse kabulcü kabulüyle bağlılıktan kurtulur. </a:t>
            </a:r>
            <a:endParaRPr lang="tr-TR" dirty="0"/>
          </a:p>
        </p:txBody>
      </p:sp>
    </p:spTree>
    <p:extLst>
      <p:ext uri="{BB962C8B-B14F-4D97-AF65-F5344CB8AC3E}">
        <p14:creationId xmlns:p14="http://schemas.microsoft.com/office/powerpoint/2010/main" val="3102688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Kurulduğu An</a:t>
            </a:r>
            <a:endParaRPr lang="tr-TR" dirty="0"/>
          </a:p>
        </p:txBody>
      </p:sp>
      <p:sp>
        <p:nvSpPr>
          <p:cNvPr id="3" name="İçerik Yer Tutucusu 2"/>
          <p:cNvSpPr>
            <a:spLocks noGrp="1"/>
          </p:cNvSpPr>
          <p:nvPr>
            <p:ph idx="1"/>
          </p:nvPr>
        </p:nvSpPr>
        <p:spPr/>
        <p:txBody>
          <a:bodyPr/>
          <a:lstStyle/>
          <a:p>
            <a:r>
              <a:rPr lang="tr-TR" dirty="0" smtClean="0"/>
              <a:t>Hazırlar arasındaki sözleşme kabul beyanının açıklandığı anda kurulur.  </a:t>
            </a:r>
          </a:p>
          <a:p>
            <a:endParaRPr lang="tr-TR" dirty="0"/>
          </a:p>
          <a:p>
            <a:r>
              <a:rPr lang="tr-TR" dirty="0" smtClean="0"/>
              <a:t>Hazır olmayanlar arasındaki sözleşme kabul </a:t>
            </a:r>
            <a:r>
              <a:rPr lang="tr-TR" dirty="0"/>
              <a:t>beyanının önerenin hukuk alanına ulaşmasıyla kurulur. </a:t>
            </a:r>
          </a:p>
        </p:txBody>
      </p:sp>
    </p:spTree>
    <p:extLst>
      <p:ext uri="{BB962C8B-B14F-4D97-AF65-F5344CB8AC3E}">
        <p14:creationId xmlns:p14="http://schemas.microsoft.com/office/powerpoint/2010/main" val="3765822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Hüküm ve Sonuçlarını Doğurmayan Başladığı an</a:t>
            </a:r>
            <a:endParaRPr lang="tr-TR" dirty="0"/>
          </a:p>
        </p:txBody>
      </p:sp>
      <p:sp>
        <p:nvSpPr>
          <p:cNvPr id="3" name="İçerik Yer Tutucusu 2"/>
          <p:cNvSpPr>
            <a:spLocks noGrp="1"/>
          </p:cNvSpPr>
          <p:nvPr>
            <p:ph idx="1"/>
          </p:nvPr>
        </p:nvSpPr>
        <p:spPr/>
        <p:txBody>
          <a:bodyPr/>
          <a:lstStyle/>
          <a:p>
            <a:r>
              <a:rPr lang="tr-TR" dirty="0" smtClean="0"/>
              <a:t>Hazır olanlar arasındaki sözleşme kurulmakla hüküm ve sonuçlarını doğurur. </a:t>
            </a:r>
          </a:p>
          <a:p>
            <a:endParaRPr lang="tr-TR" dirty="0"/>
          </a:p>
          <a:p>
            <a:r>
              <a:rPr lang="tr-TR" dirty="0" smtClean="0"/>
              <a:t>Hazır olmayanlar arasındaki sözleşme önerene ulaştığında kurulur fakat kabul beyanının gönderildiği daha önceki anda hüküm ve sonuçlarını doğurmaya başlar. </a:t>
            </a:r>
            <a:endParaRPr lang="tr-TR" dirty="0"/>
          </a:p>
        </p:txBody>
      </p:sp>
    </p:spTree>
    <p:extLst>
      <p:ext uri="{BB962C8B-B14F-4D97-AF65-F5344CB8AC3E}">
        <p14:creationId xmlns:p14="http://schemas.microsoft.com/office/powerpoint/2010/main" val="3753979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ŞEKLİ</a:t>
            </a:r>
            <a:endParaRPr lang="tr-TR" dirty="0"/>
          </a:p>
        </p:txBody>
      </p:sp>
      <p:sp>
        <p:nvSpPr>
          <p:cNvPr id="3" name="İçerik Yer Tutucusu 2"/>
          <p:cNvSpPr>
            <a:spLocks noGrp="1"/>
          </p:cNvSpPr>
          <p:nvPr>
            <p:ph idx="1"/>
          </p:nvPr>
        </p:nvSpPr>
        <p:spPr/>
        <p:txBody>
          <a:bodyPr/>
          <a:lstStyle/>
          <a:p>
            <a:r>
              <a:rPr lang="tr-TR" dirty="0" smtClean="0"/>
              <a:t>Hukuki işleme yönelik irade beyanının belirli biçim ya da kalıplara bürünmesidir. Kural şekil serbestisi istisna şekil şartıdır. </a:t>
            </a:r>
          </a:p>
          <a:p>
            <a:r>
              <a:rPr lang="tr-TR" dirty="0" smtClean="0"/>
              <a:t>Şekil Türleri;</a:t>
            </a:r>
          </a:p>
          <a:p>
            <a:pPr marL="0" indent="0">
              <a:buNone/>
            </a:pPr>
            <a:r>
              <a:rPr lang="tr-TR" dirty="0" smtClean="0"/>
              <a:t>Amaçlarına Göre: Geçerlilik Şekli-İspat Şekil</a:t>
            </a:r>
          </a:p>
          <a:p>
            <a:pPr marL="0" indent="0">
              <a:buNone/>
            </a:pPr>
            <a:r>
              <a:rPr lang="tr-TR" dirty="0" smtClean="0"/>
              <a:t>Kaynaklarına Göre: Kanuni Şekil-İradi Şekil</a:t>
            </a:r>
          </a:p>
          <a:p>
            <a:pPr marL="0" indent="0">
              <a:buNone/>
            </a:pPr>
            <a:r>
              <a:rPr lang="tr-TR" dirty="0" smtClean="0"/>
              <a:t>Yapılış Tarzına Göre: Adi Yazılı Şekil-Mevsuf Yazılı Şekil-Resmi Şekil-Sicile Tescil-İlan</a:t>
            </a:r>
          </a:p>
          <a:p>
            <a:pPr marL="0" indent="0">
              <a:buNone/>
            </a:pPr>
            <a:endParaRPr lang="tr-TR" dirty="0"/>
          </a:p>
          <a:p>
            <a:pPr marL="0" indent="0">
              <a:buNone/>
            </a:pPr>
            <a:r>
              <a:rPr lang="tr-TR" dirty="0" smtClean="0"/>
              <a:t>Kural olarak şekle aykırılığın sonucu geçersizliktir. Bunun istisnası dürüstlük </a:t>
            </a:r>
            <a:r>
              <a:rPr lang="tr-TR" smtClean="0"/>
              <a:t>kuralına aykırılıktır. </a:t>
            </a:r>
            <a:endParaRPr lang="tr-TR" dirty="0" smtClean="0"/>
          </a:p>
          <a:p>
            <a:pPr marL="0" indent="0">
              <a:buNone/>
            </a:pPr>
            <a:endParaRPr lang="tr-TR" dirty="0" smtClean="0"/>
          </a:p>
        </p:txBody>
      </p:sp>
    </p:spTree>
    <p:extLst>
      <p:ext uri="{BB962C8B-B14F-4D97-AF65-F5344CB8AC3E}">
        <p14:creationId xmlns:p14="http://schemas.microsoft.com/office/powerpoint/2010/main" val="1743199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58</TotalTime>
  <Words>290</Words>
  <Application>Microsoft Office PowerPoint</Application>
  <PresentationFormat>Geniş ekran</PresentationFormat>
  <Paragraphs>43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 SÖZLEŞMENİN KURULMASI VE ŞEKİL  </vt:lpstr>
      <vt:lpstr>Sözleşmenin Kurulması</vt:lpstr>
      <vt:lpstr>ÖNERİ</vt:lpstr>
      <vt:lpstr>PowerPoint Sunusu</vt:lpstr>
      <vt:lpstr>KABUL</vt:lpstr>
      <vt:lpstr>Sözleşmenin Kurulduğu An</vt:lpstr>
      <vt:lpstr>Sözleşmenin Hüküm ve Sonuçlarını Doğurmayan Başladığı an</vt:lpstr>
      <vt:lpstr>SÖZLEŞMENİN ŞEKLİ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BORÇLAR HUKUKUNUN TANIMI, KONUSU, KAYNAKLARI VE BORÇLAR HUKUKUNA HAKİM OLAN İLKELER</dc:title>
  <dc:creator>DuyguAtalay</dc:creator>
  <cp:lastModifiedBy>DuyguAtalay</cp:lastModifiedBy>
  <cp:revision>7</cp:revision>
  <dcterms:created xsi:type="dcterms:W3CDTF">2018-03-17T21:06:51Z</dcterms:created>
  <dcterms:modified xsi:type="dcterms:W3CDTF">2018-03-17T23:01:43Z</dcterms:modified>
</cp:coreProperties>
</file>