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tr-TR" altLang="tr-TR" dirty="0" smtClean="0"/>
          </a:p>
          <a:p>
            <a:pPr marL="0" indent="0">
              <a:buFont typeface="Arial" charset="0"/>
              <a:buNone/>
            </a:pPr>
            <a:endParaRPr lang="tr-TR" altLang="tr-TR" dirty="0" smtClean="0"/>
          </a:p>
          <a:p>
            <a:pPr marL="0" indent="0" algn="ctr">
              <a:buFont typeface="Arial" charset="0"/>
              <a:buNone/>
            </a:pPr>
            <a:r>
              <a:rPr lang="tr-TR" altLang="tr-TR" dirty="0" smtClean="0"/>
              <a:t>XIV. HAFTA</a:t>
            </a:r>
          </a:p>
          <a:p>
            <a:pPr marL="0" indent="0" algn="ctr">
              <a:buFont typeface="Arial" charset="0"/>
              <a:buNone/>
            </a:pPr>
            <a:r>
              <a:rPr lang="tr-TR" altLang="tr-TR" dirty="0" smtClean="0"/>
              <a:t>HALKA AÇIK ANONİM ŞİRKETLER</a:t>
            </a:r>
          </a:p>
          <a:p>
            <a:pPr marL="0" indent="0" algn="ctr">
              <a:buFont typeface="Arial" charset="0"/>
              <a:buNone/>
            </a:pPr>
            <a:endParaRPr lang="tr-TR" altLang="tr-TR" dirty="0" smtClean="0"/>
          </a:p>
        </p:txBody>
      </p:sp>
      <p:sp>
        <p:nvSpPr>
          <p:cNvPr id="117764" name="Altbilgi Yer Tutucusu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tr-TR" altLang="tr-TR" sz="1200">
                <a:solidFill>
                  <a:srgbClr val="898989"/>
                </a:solidFill>
              </a:rPr>
              <a:t>Arş. Gör. Gökhan AYDOĞAN</a:t>
            </a:r>
          </a:p>
        </p:txBody>
      </p:sp>
      <p:sp>
        <p:nvSpPr>
          <p:cNvPr id="117765" name="Slayt Numarası Yer Tutucus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4FE36428-60B0-47FD-8D15-4BD9793DE5BE}" type="slidenum">
              <a:rPr lang="tr-TR" altLang="tr-TR" sz="1200">
                <a:solidFill>
                  <a:srgbClr val="898989"/>
                </a:solidFill>
              </a:rPr>
              <a:pPr/>
              <a:t>1</a:t>
            </a:fld>
            <a:endParaRPr lang="tr-TR" altLang="tr-T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85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 smtClean="0"/>
              <a:t>Kavramsal Çerçeve</a:t>
            </a:r>
          </a:p>
        </p:txBody>
      </p:sp>
      <p:sp>
        <p:nvSpPr>
          <p:cNvPr id="118787" name="2 İçerik Yer Tutucusu"/>
          <p:cNvSpPr>
            <a:spLocks noGrp="1"/>
          </p:cNvSpPr>
          <p:nvPr>
            <p:ph idx="1"/>
          </p:nvPr>
        </p:nvSpPr>
        <p:spPr>
          <a:xfrm>
            <a:off x="250825" y="1417638"/>
            <a:ext cx="8435975" cy="4819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altLang="tr-TR" sz="2200" smtClean="0"/>
              <a:t>	3794 sayılı Kanun ile </a:t>
            </a:r>
            <a:r>
              <a:rPr lang="tr-TR" altLang="tr-TR" sz="2200" i="1" smtClean="0"/>
              <a:t>e</a:t>
            </a:r>
            <a:r>
              <a:rPr lang="tr-TR" altLang="tr-TR" sz="2200" smtClean="0"/>
              <a:t>SerPK’ya eklenen m. 3/1.g bendine göre;</a:t>
            </a:r>
          </a:p>
          <a:p>
            <a:pPr algn="just">
              <a:buFont typeface="Wingdings" pitchFamily="2" charset="2"/>
              <a:buNone/>
            </a:pPr>
            <a:r>
              <a:rPr lang="tr-TR" altLang="tr-TR" sz="2200" smtClean="0"/>
              <a:t>	</a:t>
            </a:r>
            <a:r>
              <a:rPr lang="tr-TR" altLang="tr-TR" sz="2200" b="1" smtClean="0"/>
              <a:t>Halka açık anonim ortaklık</a:t>
            </a:r>
            <a:r>
              <a:rPr lang="tr-TR" altLang="tr-TR" sz="2200" smtClean="0"/>
              <a:t>: “</a:t>
            </a:r>
            <a:r>
              <a:rPr lang="tr-TR" altLang="tr-TR" sz="2200" i="1" smtClean="0"/>
              <a:t>Bu Kanunun uygulanmasında halka açık anonim ortaklık</a:t>
            </a:r>
            <a:r>
              <a:rPr lang="tr-TR" altLang="tr-TR" sz="2200" b="1" i="1" smtClean="0"/>
              <a:t>, hisse senetleri</a:t>
            </a:r>
            <a:r>
              <a:rPr lang="tr-TR" altLang="tr-TR" sz="2200" i="1" smtClean="0"/>
              <a:t> halka arz edilmiş olan veya halka arz edilmiş sayılan anonim ortaklıklardır</a:t>
            </a:r>
            <a:r>
              <a:rPr lang="tr-TR" altLang="tr-TR" sz="2200" smtClean="0"/>
              <a:t>”. </a:t>
            </a:r>
          </a:p>
          <a:p>
            <a:endParaRPr lang="tr-TR" altLang="tr-TR" sz="2200" smtClean="0"/>
          </a:p>
          <a:p>
            <a:endParaRPr lang="tr-TR" altLang="tr-TR" sz="2200" smtClean="0"/>
          </a:p>
          <a:p>
            <a:r>
              <a:rPr lang="tr-TR" altLang="tr-TR" sz="2200" smtClean="0"/>
              <a:t>6362 sayılı SerPK m. 3/1.e bendine göre;</a:t>
            </a:r>
          </a:p>
          <a:p>
            <a:pPr algn="just">
              <a:buFont typeface="Wingdings" pitchFamily="2" charset="2"/>
              <a:buNone/>
            </a:pPr>
            <a:r>
              <a:rPr lang="tr-TR" altLang="tr-TR" sz="2200" b="1" smtClean="0"/>
              <a:t>	Halka açık anonim ortaklık:</a:t>
            </a:r>
            <a:r>
              <a:rPr lang="tr-TR" altLang="tr-TR" sz="2200" smtClean="0"/>
              <a:t> </a:t>
            </a:r>
            <a:r>
              <a:rPr lang="tr-TR" altLang="tr-TR" sz="2400" smtClean="0"/>
              <a:t>“Kitle fonlaması platformları aracılığıyla para toplayanlar hariç olmak üzere, </a:t>
            </a:r>
            <a:r>
              <a:rPr lang="tr-TR" altLang="tr-TR" sz="2400" b="1" smtClean="0">
                <a:solidFill>
                  <a:srgbClr val="FF0000"/>
                </a:solidFill>
              </a:rPr>
              <a:t>payları</a:t>
            </a:r>
            <a:r>
              <a:rPr lang="tr-TR" altLang="tr-TR" sz="2400" smtClean="0"/>
              <a:t> halka arz edilmiş olan veya halka arz edilmiş sayılan anonim ortaklıkları” </a:t>
            </a:r>
            <a:r>
              <a:rPr lang="tr-TR" altLang="tr-TR" sz="2200" smtClean="0"/>
              <a:t>ifade eder.</a:t>
            </a:r>
          </a:p>
        </p:txBody>
      </p:sp>
      <p:sp>
        <p:nvSpPr>
          <p:cNvPr id="11878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27959B-4FDA-4932-AE62-39D195CF48A2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118789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75663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 smtClean="0"/>
              <a:t>Statünün Kazanılması</a:t>
            </a:r>
          </a:p>
        </p:txBody>
      </p:sp>
      <p:sp>
        <p:nvSpPr>
          <p:cNvPr id="119811" name="2 İçerik Yer Tutucusu"/>
          <p:cNvSpPr>
            <a:spLocks noGrp="1"/>
          </p:cNvSpPr>
          <p:nvPr>
            <p:ph idx="1"/>
          </p:nvPr>
        </p:nvSpPr>
        <p:spPr>
          <a:xfrm>
            <a:off x="611188" y="1773238"/>
            <a:ext cx="7921625" cy="39592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smtClean="0"/>
              <a:t>Statünün kazanılması iki ana sebebe bağlıdır:</a:t>
            </a:r>
          </a:p>
          <a:p>
            <a:pPr lvl="1">
              <a:lnSpc>
                <a:spcPct val="150000"/>
              </a:lnSpc>
            </a:pPr>
            <a:r>
              <a:rPr lang="tr-TR" altLang="tr-TR" smtClean="0"/>
              <a:t>Fiili Halka Arz (SerPK m. 3/1.f)</a:t>
            </a:r>
          </a:p>
          <a:p>
            <a:pPr lvl="1">
              <a:lnSpc>
                <a:spcPct val="150000"/>
              </a:lnSpc>
            </a:pPr>
            <a:r>
              <a:rPr lang="tr-TR" altLang="tr-TR" smtClean="0"/>
              <a:t>Halka Arz Varsayımı (SerPK m. 16)</a:t>
            </a:r>
          </a:p>
          <a:p>
            <a:pPr lvl="2">
              <a:lnSpc>
                <a:spcPct val="150000"/>
              </a:lnSpc>
            </a:pPr>
            <a:r>
              <a:rPr lang="tr-TR" altLang="tr-TR" smtClean="0"/>
              <a:t>Payların Borsa’da işlem görmesi</a:t>
            </a:r>
          </a:p>
          <a:p>
            <a:pPr lvl="2">
              <a:lnSpc>
                <a:spcPct val="150000"/>
              </a:lnSpc>
            </a:pPr>
            <a:r>
              <a:rPr lang="tr-TR" altLang="tr-TR" smtClean="0"/>
              <a:t>Pay sahibi sayısının beşyüzü aşması</a:t>
            </a:r>
          </a:p>
        </p:txBody>
      </p:sp>
      <p:sp>
        <p:nvSpPr>
          <p:cNvPr id="11981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ABEFFB-7376-4B2B-89E1-EDA5E06AAB19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119813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273745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 smtClean="0"/>
              <a:t>Fiili Halka Arz</a:t>
            </a:r>
          </a:p>
        </p:txBody>
      </p:sp>
      <p:sp>
        <p:nvSpPr>
          <p:cNvPr id="120835" name="2 İçerik Yer Tutucusu"/>
          <p:cNvSpPr>
            <a:spLocks noGrp="1"/>
          </p:cNvSpPr>
          <p:nvPr>
            <p:ph idx="1"/>
          </p:nvPr>
        </p:nvSpPr>
        <p:spPr>
          <a:xfrm>
            <a:off x="395288" y="1484313"/>
            <a:ext cx="8424862" cy="4872037"/>
          </a:xfrm>
        </p:spPr>
        <p:txBody>
          <a:bodyPr/>
          <a:lstStyle/>
          <a:p>
            <a:pPr marL="92075" indent="-92075">
              <a:buFont typeface="Wingdings" pitchFamily="2" charset="2"/>
              <a:buNone/>
            </a:pPr>
            <a:r>
              <a:rPr lang="tr-TR" altLang="tr-TR" sz="2300" smtClean="0"/>
              <a:t>	6362 sayılı SerPK m. 3/1.f hükmüne göre;</a:t>
            </a:r>
          </a:p>
          <a:p>
            <a:pPr marL="92075" indent="-92075"/>
            <a:endParaRPr lang="tr-TR" altLang="tr-TR" sz="2300" smtClean="0"/>
          </a:p>
          <a:p>
            <a:pPr marL="92075" indent="-92075" algn="just">
              <a:buFont typeface="Wingdings" pitchFamily="2" charset="2"/>
              <a:buNone/>
            </a:pPr>
            <a:r>
              <a:rPr lang="tr-TR" altLang="tr-TR" sz="2300" smtClean="0"/>
              <a:t>	“</a:t>
            </a:r>
            <a:r>
              <a:rPr lang="tr-TR" altLang="tr-TR" sz="2300" b="1" smtClean="0"/>
              <a:t>Halka arz: </a:t>
            </a:r>
            <a:r>
              <a:rPr lang="tr-TR" altLang="tr-TR" sz="2300" smtClean="0"/>
              <a:t>Sermaye piyasası araçlarının satın alınması için her türlü yoldan yapılan genel bir çağrıyı ve bu çağrı devamında gerçekleştirilen satışı ifade eder”.</a:t>
            </a:r>
          </a:p>
          <a:p>
            <a:pPr marL="92075" indent="-92075" algn="just">
              <a:buFont typeface="Wingdings" pitchFamily="2" charset="2"/>
              <a:buNone/>
            </a:pPr>
            <a:endParaRPr lang="tr-TR" altLang="tr-TR" sz="2300" smtClean="0"/>
          </a:p>
          <a:p>
            <a:pPr marL="92075" indent="-92075" algn="just">
              <a:buFont typeface="Wingdings" pitchFamily="2" charset="2"/>
              <a:buNone/>
            </a:pPr>
            <a:endParaRPr lang="tr-TR" altLang="tr-TR" sz="2300" smtClean="0"/>
          </a:p>
          <a:p>
            <a:pPr marL="92075" indent="-92075" algn="just">
              <a:buFont typeface="Wingdings" pitchFamily="2" charset="2"/>
              <a:buNone/>
            </a:pPr>
            <a:r>
              <a:rPr lang="tr-TR" altLang="tr-TR" sz="2300" smtClean="0"/>
              <a:t>	</a:t>
            </a:r>
            <a:endParaRPr lang="tr-TR" altLang="tr-TR" sz="2200" i="1" smtClean="0"/>
          </a:p>
        </p:txBody>
      </p:sp>
      <p:sp>
        <p:nvSpPr>
          <p:cNvPr id="12083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50AF35-3044-4B0D-9624-D65426A1D4F7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120837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340618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 smtClean="0"/>
              <a:t>Fiili Halka Arz</a:t>
            </a:r>
          </a:p>
        </p:txBody>
      </p:sp>
      <p:sp>
        <p:nvSpPr>
          <p:cNvPr id="121859" name="2 İçerik Yer Tutucusu"/>
          <p:cNvSpPr>
            <a:spLocks noGrp="1"/>
          </p:cNvSpPr>
          <p:nvPr>
            <p:ph idx="1"/>
          </p:nvPr>
        </p:nvSpPr>
        <p:spPr>
          <a:xfrm>
            <a:off x="611188" y="1700213"/>
            <a:ext cx="8064500" cy="4608512"/>
          </a:xfrm>
        </p:spPr>
        <p:txBody>
          <a:bodyPr/>
          <a:lstStyle/>
          <a:p>
            <a:pPr algn="just"/>
            <a:r>
              <a:rPr lang="tr-TR" altLang="tr-TR" sz="2300" smtClean="0"/>
              <a:t>Halka açık anonim ortaklık statüsüne götüren fiili halka arz </a:t>
            </a:r>
            <a:r>
              <a:rPr lang="tr-TR" altLang="tr-TR" sz="2300" b="1" smtClean="0"/>
              <a:t>ortaklık</a:t>
            </a:r>
            <a:r>
              <a:rPr lang="tr-TR" altLang="tr-TR" sz="2300" smtClean="0"/>
              <a:t> tarafından gerçekleştirilebileceği gibi </a:t>
            </a:r>
            <a:r>
              <a:rPr lang="tr-TR" altLang="tr-TR" sz="2300" b="1" smtClean="0"/>
              <a:t>pay sahipleri </a:t>
            </a:r>
            <a:r>
              <a:rPr lang="tr-TR" altLang="tr-TR" sz="2300" smtClean="0"/>
              <a:t>tarafından da gerçekleştirilebilir.</a:t>
            </a:r>
          </a:p>
          <a:p>
            <a:pPr algn="just"/>
            <a:endParaRPr lang="tr-TR" altLang="tr-TR" sz="2300" smtClean="0"/>
          </a:p>
          <a:p>
            <a:pPr algn="just"/>
            <a:endParaRPr lang="tr-TR" altLang="tr-TR" sz="2300" smtClean="0"/>
          </a:p>
          <a:p>
            <a:pPr algn="just"/>
            <a:endParaRPr lang="tr-TR" altLang="tr-TR" sz="800" smtClean="0"/>
          </a:p>
          <a:p>
            <a:pPr algn="just">
              <a:buFont typeface="Wingdings" pitchFamily="2" charset="2"/>
              <a:buNone/>
            </a:pPr>
            <a:r>
              <a:rPr lang="tr-TR" altLang="tr-TR" sz="2300" b="1" smtClean="0"/>
              <a:t>                                                     Halka Arz Eden</a:t>
            </a:r>
          </a:p>
          <a:p>
            <a:pPr algn="just">
              <a:buFont typeface="Wingdings" pitchFamily="2" charset="2"/>
              <a:buNone/>
            </a:pPr>
            <a:r>
              <a:rPr lang="tr-TR" altLang="tr-TR" sz="2300" b="1" smtClean="0"/>
              <a:t> </a:t>
            </a:r>
          </a:p>
          <a:p>
            <a:pPr algn="just"/>
            <a:r>
              <a:rPr lang="tr-TR" altLang="tr-TR" sz="2300" smtClean="0"/>
              <a:t>SerPK m. 3/1.g hükmüne göre </a:t>
            </a:r>
            <a:r>
              <a:rPr lang="tr-TR" altLang="tr-TR" sz="2300" b="1" smtClean="0"/>
              <a:t>halka arz eden</a:t>
            </a:r>
            <a:r>
              <a:rPr lang="tr-TR" altLang="tr-TR" sz="2300" smtClean="0"/>
              <a:t>: “</a:t>
            </a:r>
            <a:r>
              <a:rPr lang="tr-TR" altLang="tr-TR" sz="2300" i="1" smtClean="0"/>
              <a:t>Sahip olduğu sermaye piyasası araçlarını halka arz etmek üzere Kurula başvuruda bulunan gerçek veya tüzel kişileri</a:t>
            </a:r>
            <a:r>
              <a:rPr lang="tr-TR" altLang="tr-TR" sz="2300" smtClean="0"/>
              <a:t>” ifade eder.</a:t>
            </a:r>
          </a:p>
          <a:p>
            <a:pPr>
              <a:buFont typeface="Wingdings" pitchFamily="2" charset="2"/>
              <a:buNone/>
            </a:pPr>
            <a:endParaRPr lang="tr-TR" altLang="tr-TR" sz="2300" smtClean="0"/>
          </a:p>
          <a:p>
            <a:pPr>
              <a:buFont typeface="Wingdings" pitchFamily="2" charset="2"/>
              <a:buNone/>
            </a:pPr>
            <a:endParaRPr lang="tr-TR" altLang="tr-TR" sz="2300" smtClean="0"/>
          </a:p>
          <a:p>
            <a:endParaRPr lang="tr-TR" altLang="tr-TR" sz="2300" smtClean="0"/>
          </a:p>
        </p:txBody>
      </p:sp>
      <p:sp>
        <p:nvSpPr>
          <p:cNvPr id="12186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1B491B-7EA1-4C66-A15F-1A68AD4A6D38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5" name="4 Aşağı Ok"/>
          <p:cNvSpPr/>
          <p:nvPr/>
        </p:nvSpPr>
        <p:spPr>
          <a:xfrm>
            <a:off x="4551363" y="2924175"/>
            <a:ext cx="1100137" cy="866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tr-TR" altLang="tr-TR" sz="1700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21862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32665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1 Başlık"/>
          <p:cNvSpPr>
            <a:spLocks noGrp="1"/>
          </p:cNvSpPr>
          <p:nvPr>
            <p:ph type="title"/>
          </p:nvPr>
        </p:nvSpPr>
        <p:spPr>
          <a:xfrm>
            <a:off x="468313" y="187325"/>
            <a:ext cx="8218487" cy="938213"/>
          </a:xfrm>
        </p:spPr>
        <p:txBody>
          <a:bodyPr/>
          <a:lstStyle/>
          <a:p>
            <a:r>
              <a:rPr lang="tr-TR" altLang="tr-TR" sz="4000" b="1" smtClean="0"/>
              <a:t>Halka Arz Varsayımı</a:t>
            </a:r>
          </a:p>
        </p:txBody>
      </p:sp>
      <p:sp>
        <p:nvSpPr>
          <p:cNvPr id="122883" name="2 İçerik Yer Tutucusu"/>
          <p:cNvSpPr>
            <a:spLocks noGrp="1"/>
          </p:cNvSpPr>
          <p:nvPr>
            <p:ph idx="1"/>
          </p:nvPr>
        </p:nvSpPr>
        <p:spPr>
          <a:xfrm>
            <a:off x="684213" y="1268413"/>
            <a:ext cx="7848600" cy="4464050"/>
          </a:xfrm>
        </p:spPr>
        <p:txBody>
          <a:bodyPr/>
          <a:lstStyle/>
          <a:p>
            <a:r>
              <a:rPr lang="tr-TR" altLang="tr-TR" sz="2300" b="1" smtClean="0"/>
              <a:t>SerPK m. 16/1 </a:t>
            </a:r>
            <a:r>
              <a:rPr lang="tr-TR" altLang="tr-TR" sz="2300" smtClean="0"/>
              <a:t>hükmüne göre;</a:t>
            </a:r>
          </a:p>
          <a:p>
            <a:pPr lvl="1"/>
            <a:r>
              <a:rPr lang="tr-TR" altLang="tr-TR" sz="2300" smtClean="0"/>
              <a:t>“</a:t>
            </a:r>
            <a:r>
              <a:rPr lang="tr-TR" altLang="tr-TR" sz="2300" b="1" smtClean="0">
                <a:solidFill>
                  <a:srgbClr val="FF0000"/>
                </a:solidFill>
              </a:rPr>
              <a:t>Payları borsada işlem gören </a:t>
            </a:r>
            <a:r>
              <a:rPr lang="tr-TR" altLang="tr-TR" sz="2300" smtClean="0"/>
              <a:t>ortaklıklar ile </a:t>
            </a:r>
          </a:p>
          <a:p>
            <a:pPr lvl="1"/>
            <a:r>
              <a:rPr lang="tr-TR" altLang="tr-TR" sz="2300" smtClean="0"/>
              <a:t>pay sahibi sayısı </a:t>
            </a:r>
            <a:r>
              <a:rPr lang="tr-TR" altLang="tr-TR" sz="2300" b="1" smtClean="0">
                <a:solidFill>
                  <a:srgbClr val="FF0000"/>
                </a:solidFill>
              </a:rPr>
              <a:t>beş yüzü aşan </a:t>
            </a:r>
            <a:r>
              <a:rPr lang="tr-TR" altLang="tr-TR" sz="2300" smtClean="0"/>
              <a:t>anonim ortaklıkların</a:t>
            </a:r>
          </a:p>
          <a:p>
            <a:pPr lvl="1">
              <a:buFont typeface="Wingdings" pitchFamily="2" charset="2"/>
              <a:buNone/>
            </a:pPr>
            <a:r>
              <a:rPr lang="tr-TR" altLang="tr-TR" sz="2300" smtClean="0"/>
              <a:t>payları halka arz olunmuş sayılır.</a:t>
            </a:r>
          </a:p>
          <a:p>
            <a:pPr>
              <a:buFont typeface="Wingdings" pitchFamily="2" charset="2"/>
              <a:buNone/>
            </a:pPr>
            <a:r>
              <a:rPr lang="tr-TR" altLang="tr-TR" sz="2300" smtClean="0"/>
              <a:t>	Bu ortaklıklar halka açık ortaklık hükümlerine de tabi olurlar”.</a:t>
            </a:r>
          </a:p>
          <a:p>
            <a:pPr>
              <a:buFont typeface="Wingdings" pitchFamily="2" charset="2"/>
              <a:buNone/>
            </a:pPr>
            <a:endParaRPr lang="tr-TR" altLang="tr-TR" sz="2000" smtClean="0"/>
          </a:p>
        </p:txBody>
      </p:sp>
      <p:sp>
        <p:nvSpPr>
          <p:cNvPr id="12288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668E54-E9BE-46DF-AC2A-C5349749627B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122885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684213" y="3933825"/>
          <a:ext cx="7848600" cy="1768475"/>
        </p:xfrm>
        <a:graphic>
          <a:graphicData uri="http://schemas.openxmlformats.org/drawingml/2006/table">
            <a:tbl>
              <a:tblPr/>
              <a:tblGrid>
                <a:gridCol w="7848600"/>
              </a:tblGrid>
              <a:tr h="1768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SerPK m. 16/1: </a:t>
                      </a:r>
                      <a:r>
                        <a:rPr kumimoji="0" lang="tr-TR" alt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Payları borsada işlem gören ortaklıklar ile </a:t>
                      </a:r>
                      <a:r>
                        <a:rPr kumimoji="0" lang="tr-TR" alt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kitle fonlaması suretiyle halktan para toplayan ortaklıklar hariç olmak üzere</a:t>
                      </a:r>
                      <a:r>
                        <a:rPr kumimoji="0" lang="tr-TR" alt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pay sahibi sayısı beş yüzü aşan anonim ortaklıkların payları halka arz olunmuş sayılır. Bu ortaklıklar halka açık ortaklık hükümlerine de tabi olurlar.</a:t>
                      </a:r>
                      <a:endParaRPr kumimoji="0" lang="tr-TR" altLang="tr-TR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T="45755" marB="4575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86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Ekran Gösterisi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PowerPoint Sunusu</vt:lpstr>
      <vt:lpstr>Kavramsal Çerçeve</vt:lpstr>
      <vt:lpstr>Statünün Kazanılması</vt:lpstr>
      <vt:lpstr>Fiili Halka Arz</vt:lpstr>
      <vt:lpstr>Fiili Halka Arz</vt:lpstr>
      <vt:lpstr>Halka Arz Varsayımı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KORKUT OZKORKUT</dc:creator>
  <cp:lastModifiedBy>KORKUT OZKORKUT</cp:lastModifiedBy>
  <cp:revision>1</cp:revision>
  <dcterms:created xsi:type="dcterms:W3CDTF">2019-12-25T15:27:59Z</dcterms:created>
  <dcterms:modified xsi:type="dcterms:W3CDTF">2019-12-25T16:14:27Z</dcterms:modified>
</cp:coreProperties>
</file>