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sldIdLst>
    <p:sldId id="257" r:id="rId2"/>
    <p:sldId id="273" r:id="rId3"/>
    <p:sldId id="274" r:id="rId4"/>
    <p:sldId id="258" r:id="rId5"/>
    <p:sldId id="259" r:id="rId6"/>
    <p:sldId id="261" r:id="rId7"/>
    <p:sldId id="263" r:id="rId8"/>
    <p:sldId id="264" r:id="rId9"/>
    <p:sldId id="266" r:id="rId10"/>
    <p:sldId id="267" r:id="rId11"/>
    <p:sldId id="271" r:id="rId12"/>
    <p:sldId id="272" r:id="rId13"/>
    <p:sldId id="275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aşlık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Alt Başlık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9BE3-E03E-4B4C-BA95-17A2B5A0F2BE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20" name="Altbilgi Yer Tutucusu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Slayt Numarası Yer Tutucus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3EECC-B7B1-46D9-906A-4E466E55CFA6}" type="slidenum">
              <a:rPr lang="tr-TR" smtClean="0"/>
              <a:t>‹#›</a:t>
            </a:fld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9BE3-E03E-4B4C-BA95-17A2B5A0F2BE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3EECC-B7B1-46D9-906A-4E466E55CFA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9BE3-E03E-4B4C-BA95-17A2B5A0F2BE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3EECC-B7B1-46D9-906A-4E466E55CFA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9BE3-E03E-4B4C-BA95-17A2B5A0F2BE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3EECC-B7B1-46D9-906A-4E466E55CFA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9BE3-E03E-4B4C-BA95-17A2B5A0F2BE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3EECC-B7B1-46D9-906A-4E466E55CFA6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Dikdörtgen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9BE3-E03E-4B4C-BA95-17A2B5A0F2BE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3EECC-B7B1-46D9-906A-4E466E55CFA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9BE3-E03E-4B4C-BA95-17A2B5A0F2BE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3EECC-B7B1-46D9-906A-4E466E55CFA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9BE3-E03E-4B4C-BA95-17A2B5A0F2BE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3EECC-B7B1-46D9-906A-4E466E55CFA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9BE3-E03E-4B4C-BA95-17A2B5A0F2BE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3EECC-B7B1-46D9-906A-4E466E55CFA6}" type="slidenum">
              <a:rPr lang="tr-TR" smtClean="0"/>
              <a:t>‹#›</a:t>
            </a:fld>
            <a:endParaRPr lang="tr-TR"/>
          </a:p>
        </p:txBody>
      </p:sp>
      <p:sp>
        <p:nvSpPr>
          <p:cNvPr id="6" name="Dikdörtgen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9BE3-E03E-4B4C-BA95-17A2B5A0F2BE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3EECC-B7B1-46D9-906A-4E466E55CFA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9BE3-E03E-4B4C-BA95-17A2B5A0F2BE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3EECC-B7B1-46D9-906A-4E466E55CFA6}" type="slidenum">
              <a:rPr lang="tr-TR" smtClean="0"/>
              <a:t>‹#›</a:t>
            </a:fld>
            <a:endParaRPr lang="tr-TR"/>
          </a:p>
        </p:txBody>
      </p:sp>
      <p:sp>
        <p:nvSpPr>
          <p:cNvPr id="8" name="Dikdörtgen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Akış Çizelgesi: İşlem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Akış Çizelgesi: İşlem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sta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Halka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Başlık Yer Tutucusu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Metin Yer Tutucusu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Veri Yer Tutucusu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8AF9BE3-E03E-4B4C-BA95-17A2B5A0F2BE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Slayt Numarası Yer Tutucusu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D793EECC-B7B1-46D9-906A-4E466E55CFA6}" type="slidenum">
              <a:rPr lang="tr-TR" smtClean="0"/>
              <a:t>‹#›</a:t>
            </a:fld>
            <a:endParaRPr lang="tr-TR"/>
          </a:p>
        </p:txBody>
      </p:sp>
      <p:sp>
        <p:nvSpPr>
          <p:cNvPr id="15" name="Dikdörtgen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r"/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TUR170</a:t>
            </a:r>
            <a:b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Türkiye Türkçesi Biçim Bilgisi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Perşembe: 15:30 / Cuma : 14:00</a:t>
            </a:r>
          </a:p>
          <a:p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 Paşa YAVUZARSLAN</a:t>
            </a:r>
            <a:endParaRPr lang="tr-T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286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AcAk</a:t>
            </a:r>
            <a:r>
              <a:rPr lang="tr-TR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ol-muş</a:t>
            </a:r>
            <a:endParaRPr lang="tr-TR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(14)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Aslan dediler mi vidalarımız gevşeyiveriyor. İzmir Fuarında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nasılsa bir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aslan yavru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yapacak olmuş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İzmirliler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görmek için birbirlerini çiğnemişler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(Demir, 2012: 18).</a:t>
            </a:r>
          </a:p>
          <a:p>
            <a:pPr algn="just"/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AcAk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olmuş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yapısı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AcAk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ol-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yapısıyla aynı örüntüyü paylaşmaktadır fark ise söylem aktarımı yönüyledir.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4050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AcAk</a:t>
            </a:r>
            <a:r>
              <a:rPr lang="tr-TR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ol-</a:t>
            </a:r>
            <a:r>
              <a:rPr lang="tr-TR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uyor</a:t>
            </a:r>
            <a:endParaRPr lang="tr-TR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(15) Ali, parasızlıktan okulu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bırakacak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oluyor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tr-T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AcAk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oluyor yapısı, konuşma anından, gelecekteki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eyleme öngörülü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perspektifle bakışı ifade eder. Eyleme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yönelişin öngörülü olması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niyet etme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yönündeki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kiplik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anlamın belirgin bir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biçimde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ortaya ç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ıkmasını sağlar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Demir, 2012: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25).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08434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AcAk</a:t>
            </a:r>
            <a:r>
              <a:rPr lang="tr-TR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ol-</a:t>
            </a:r>
            <a:r>
              <a:rPr lang="tr-TR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uyor</a:t>
            </a:r>
            <a:r>
              <a:rPr lang="tr-TR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du</a:t>
            </a:r>
            <a:endParaRPr lang="tr-TR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(16) Torna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firması enerjiyi o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günün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şartlarında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TL’ye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verecek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oluyordu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8976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Kaynakça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Crystal, David (2008). 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Dictionary of Linguistics and Phonetics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Blackwell Publishing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Demir, Sema Aslan (2012), </a:t>
            </a:r>
            <a:r>
              <a:rPr lang="tr-TR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“Türkiye Türkçesinde Ol- Yardımcı Fiilli Yapıların Görünüş-Zaman Bildirimindeki İşlevleri”, </a:t>
            </a:r>
            <a:r>
              <a:rPr lang="tr-TR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Bilig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63: 11-30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Akşehirli, Soner (2010) </a:t>
            </a:r>
            <a:r>
              <a:rPr lang="tr-TR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tr-TR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Türkçe’de</a:t>
            </a:r>
            <a:r>
              <a:rPr lang="tr-TR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Konuşma Zamanı Olay Zamanı ve Referans Zamanı İlişkileri"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Turkish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Studies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International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Periodical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Literature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History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Turkish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Turkic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vol.5, pp.15-72, 2010.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52953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Ol- Eylemiyle Biçimlenen Birleşik Çekimler </a:t>
            </a:r>
            <a:endParaRPr lang="tr-TR" sz="240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Türkçede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arada (yan yana gelemeyen)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bulunamayan biçimbirimler ol- eylemi sayesinde bir araya gelebilmektedir.</a:t>
            </a: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(1) a.* –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mışyor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–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mış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oluyor</a:t>
            </a: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(2) a. * –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mışacak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–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mış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olacak</a:t>
            </a: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(3) a.* –yoracak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–yor olacak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54733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22114"/>
          </a:xfrm>
        </p:spPr>
        <p:txBody>
          <a:bodyPr>
            <a:normAutofit/>
          </a:bodyPr>
          <a:lstStyle/>
          <a:p>
            <a:r>
              <a:rPr lang="tr-TR" sz="240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Perifirastik</a:t>
            </a:r>
            <a:r>
              <a:rPr lang="tr-TR" sz="240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Yapı </a:t>
            </a:r>
            <a:r>
              <a:rPr lang="tr-TR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tr-TR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eriphrasis</a:t>
            </a:r>
            <a:r>
              <a:rPr lang="tr-TR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Construction)</a:t>
            </a:r>
            <a:endParaRPr lang="tr-TR" sz="240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Bazı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dilbilgisel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ilişkileri açıklamak için tek sözcükle veya çekim biçimbirimleriyle belirtilecek bir kavramı birden çok sözcükle anlatmaya denir (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Crystal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2008: 358). </a:t>
            </a:r>
          </a:p>
          <a:p>
            <a:pPr marL="82296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(4)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İngilizce </a:t>
            </a:r>
          </a:p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letter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written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Belir. mektup-Yal. Yrd. Ey.-Geç.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yaz-Edil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tarafından	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benim 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“Mektup benim tarafımdan yazıldı” </a:t>
            </a:r>
          </a:p>
          <a:p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406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22114"/>
          </a:xfrm>
        </p:spPr>
        <p:txBody>
          <a:bodyPr>
            <a:normAutofit/>
          </a:bodyPr>
          <a:lstStyle/>
          <a:p>
            <a:r>
              <a:rPr lang="tr-TR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–yor ol-</a:t>
            </a:r>
            <a:r>
              <a:rPr lang="tr-TR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acak</a:t>
            </a:r>
            <a:r>
              <a:rPr lang="tr-TR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(5) 	Yarın bu zamanlar İzmir’e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gidiyor olacağım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(6) 	Gelecek haftadan itibaren istediğiniz aygıtlar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hazırlanıyor olacak.</a:t>
            </a:r>
          </a:p>
          <a:p>
            <a:pPr marL="82296" indent="0" algn="just">
              <a:buNone/>
            </a:pPr>
            <a:endParaRPr lang="tr-TR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just">
              <a:buNone/>
            </a:pP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-yor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olacak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yapısı,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gelecek zamanda </a:t>
            </a:r>
            <a:r>
              <a:rPr lang="tr-TR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sınırlararasılık</a:t>
            </a:r>
            <a:endParaRPr lang="tr-T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just">
              <a:buNone/>
            </a:pPr>
            <a:r>
              <a:rPr lang="it-I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 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gelecekte sürerlilik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ifade eder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(Demir, 2012: 24).</a:t>
            </a:r>
          </a:p>
          <a:p>
            <a:pPr marL="82296" indent="0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516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–yor </a:t>
            </a:r>
            <a:r>
              <a:rPr lang="tr-TR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ol-</a:t>
            </a:r>
            <a:r>
              <a:rPr lang="tr-TR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acak</a:t>
            </a:r>
            <a:r>
              <a:rPr lang="tr-TR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tı</a:t>
            </a:r>
            <a:r>
              <a:rPr lang="tr-TR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(7)	Ali bu vakitlerde sınavda ter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döküyor olacaktı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(ama dökmüyor)</a:t>
            </a:r>
          </a:p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(8)	Yüzücü 100 metreyi 10 saniyede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bitiriyor olacaktı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Ali o sınavı kazanamasaydı, bugün inşaatta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çalışıyor olacaktı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-(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X)yor olacaktı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yapısı, ‘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eğer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koşullar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oluşsaydı, eylem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şu anda gerçekleşiyor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olacaktı’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biçiminde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geçmişe göre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şu </a:t>
            </a:r>
            <a:r>
              <a:rPr lang="tr-TR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an’a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/geçmişin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geleceğine eşdeğer, paralel, gerçekdışı bir zaman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tasarısını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yansıtır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(Demir, 2012: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25).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169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tr-TR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mXş</a:t>
            </a:r>
            <a:r>
              <a:rPr lang="tr-TR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ol-</a:t>
            </a:r>
            <a:r>
              <a:rPr lang="tr-TR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acak</a:t>
            </a:r>
            <a:r>
              <a:rPr lang="tr-TR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it-I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it-I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 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olur bana soru </a:t>
            </a:r>
            <a:r>
              <a:rPr lang="it-I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sorma dedi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 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sana </a:t>
            </a:r>
            <a:r>
              <a:rPr lang="it-I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it-I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z,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yarın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sıkıntılarından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kurtulmuş olacaksın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mXş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olacak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yapısı,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zaman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bakımından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gelecekte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bitmişlik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bildirir.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319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tr-TR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mXş</a:t>
            </a:r>
            <a:r>
              <a:rPr lang="tr-TR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ol-</a:t>
            </a:r>
            <a:r>
              <a:rPr lang="tr-TR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acak</a:t>
            </a:r>
            <a:r>
              <a:rPr lang="tr-TR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tı</a:t>
            </a:r>
            <a:r>
              <a:rPr lang="tr-TR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(11) Bugüne kadar ödevlerini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bitirmiş olacaktı.</a:t>
            </a:r>
          </a:p>
          <a:p>
            <a:pPr marL="82296" indent="0">
              <a:buNone/>
            </a:pPr>
            <a:endParaRPr lang="tr-T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40877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tr-TR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mXş</a:t>
            </a:r>
            <a:r>
              <a:rPr lang="tr-TR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ol-</a:t>
            </a:r>
            <a:r>
              <a:rPr lang="tr-TR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(u)yor </a:t>
            </a:r>
            <a:endParaRPr lang="tr-TR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(12) Macit Gökberk’in eserlerini okumuş oluyoruz.</a:t>
            </a:r>
          </a:p>
          <a:p>
            <a:pPr algn="just"/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mIş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biçimbirimi,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söylem aktarımından farklı bir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işlevde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kullanılır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Bu tümcede, konuşma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zamanından hemen önce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tamamlanmış, bitmiş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eylem söz konusudur.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Fakat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–yor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biçimbirimi, konuşma zamanında da devam eden bir eylemin varlığını düşündürmektedir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(Akşehirli, 2010: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67).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5123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AcAk</a:t>
            </a:r>
            <a:r>
              <a:rPr lang="tr-TR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ol-</a:t>
            </a:r>
            <a:r>
              <a:rPr lang="tr-TR" sz="28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dı</a:t>
            </a:r>
            <a:r>
              <a:rPr lang="tr-TR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(13) Ali birkaç kez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konuşacak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oldu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 sesi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ıkmadı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AcAk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ol-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dı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yapısı, yapılması planlanan bir olayın geçmişte gerçekleşmediğini bildirmektedir.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801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429</TotalTime>
  <Words>431</Words>
  <Application>Microsoft Office PowerPoint</Application>
  <PresentationFormat>Ekran Gösterisi (4:3)</PresentationFormat>
  <Paragraphs>60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Gündönümü</vt:lpstr>
      <vt:lpstr>TUR170 Türkiye Türkçesi Biçim Bilgisi</vt:lpstr>
      <vt:lpstr>Ol- Eylemiyle Biçimlenen Birleşik Çekimler </vt:lpstr>
      <vt:lpstr>Perifirastik Yapı (Periphrasis Construction)</vt:lpstr>
      <vt:lpstr>–yor ol-acak </vt:lpstr>
      <vt:lpstr>–yor ol-acak-tı </vt:lpstr>
      <vt:lpstr>–mXş ol-acak </vt:lpstr>
      <vt:lpstr>–mXş ol-acak-tı </vt:lpstr>
      <vt:lpstr>–mXş ol-(u)yor </vt:lpstr>
      <vt:lpstr>-AcAk ol-dı </vt:lpstr>
      <vt:lpstr>-AcAk ol-muş</vt:lpstr>
      <vt:lpstr>-AcAk ol-uyor</vt:lpstr>
      <vt:lpstr>-AcAk ol-uyor-du</vt:lpstr>
      <vt:lpstr>Kaynakça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TUR170 Türkiye Türkçesi Biçim Bilgisi</dc:title>
  <dc:creator>bilgisayar</dc:creator>
  <cp:lastModifiedBy>bilgisayar</cp:lastModifiedBy>
  <cp:revision>35</cp:revision>
  <dcterms:created xsi:type="dcterms:W3CDTF">2021-05-19T23:10:48Z</dcterms:created>
  <dcterms:modified xsi:type="dcterms:W3CDTF">2021-06-23T10:36:14Z</dcterms:modified>
</cp:coreProperties>
</file>