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2" r:id="rId3"/>
    <p:sldId id="256" r:id="rId4"/>
    <p:sldId id="257" r:id="rId5"/>
    <p:sldId id="261" r:id="rId6"/>
    <p:sldId id="258" r:id="rId7"/>
    <p:sldId id="260" r:id="rId8"/>
    <p:sldId id="266"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9B41E54-F87B-48DA-BF9E-CBC03E9B1255}" type="datetimeFigureOut">
              <a:rPr lang="tr-TR" smtClean="0"/>
              <a:t>30.05.2023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C0103720-09AA-4BC9-B738-993C055100F8}" type="slidenum">
              <a:rPr lang="tr-TR" smtClean="0"/>
              <a:t>‹#›</a:t>
            </a:fld>
            <a:endParaRPr lang="tr-TR"/>
          </a:p>
        </p:txBody>
      </p:sp>
    </p:spTree>
    <p:extLst>
      <p:ext uri="{BB962C8B-B14F-4D97-AF65-F5344CB8AC3E}">
        <p14:creationId xmlns:p14="http://schemas.microsoft.com/office/powerpoint/2010/main" val="239372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B41E54-F87B-48DA-BF9E-CBC03E9B1255}" type="datetimeFigureOut">
              <a:rPr lang="tr-TR" smtClean="0"/>
              <a:t>30.05.2023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234017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B41E54-F87B-48DA-BF9E-CBC03E9B1255}" type="datetimeFigureOut">
              <a:rPr lang="tr-TR" smtClean="0"/>
              <a:t>30.05.2023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2248319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B41E54-F87B-48DA-BF9E-CBC03E9B1255}" type="datetimeFigureOut">
              <a:rPr lang="tr-TR" smtClean="0"/>
              <a:t>30.05.2023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3734036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09B41E54-F87B-48DA-BF9E-CBC03E9B1255}" type="datetimeFigureOut">
              <a:rPr lang="tr-TR" smtClean="0"/>
              <a:t>30.05.2023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C0103720-09AA-4BC9-B738-993C055100F8}" type="slidenum">
              <a:rPr lang="tr-TR" smtClean="0"/>
              <a:t>‹#›</a:t>
            </a:fld>
            <a:endParaRPr lang="tr-TR"/>
          </a:p>
        </p:txBody>
      </p:sp>
    </p:spTree>
    <p:extLst>
      <p:ext uri="{BB962C8B-B14F-4D97-AF65-F5344CB8AC3E}">
        <p14:creationId xmlns:p14="http://schemas.microsoft.com/office/powerpoint/2010/main" val="1833813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9B41E54-F87B-48DA-BF9E-CBC03E9B1255}" type="datetimeFigureOut">
              <a:rPr lang="tr-TR" smtClean="0"/>
              <a:t>30.05.2023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2480508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9B41E54-F87B-48DA-BF9E-CBC03E9B1255}" type="datetimeFigureOut">
              <a:rPr lang="tr-TR" smtClean="0"/>
              <a:t>30.05.2023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3685853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9B41E54-F87B-48DA-BF9E-CBC03E9B1255}" type="datetimeFigureOut">
              <a:rPr lang="tr-TR" smtClean="0"/>
              <a:t>30.05.2023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169445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B41E54-F87B-48DA-BF9E-CBC03E9B1255}" type="datetimeFigureOut">
              <a:rPr lang="tr-TR" smtClean="0"/>
              <a:t>30.05.2023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74664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9B41E54-F87B-48DA-BF9E-CBC03E9B1255}" type="datetimeFigureOut">
              <a:rPr lang="tr-TR" smtClean="0"/>
              <a:t>30.05.2023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3513400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9B41E54-F87B-48DA-BF9E-CBC03E9B1255}" type="datetimeFigureOut">
              <a:rPr lang="tr-TR" smtClean="0"/>
              <a:t>30.05.2023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C0103720-09AA-4BC9-B738-993C055100F8}" type="slidenum">
              <a:rPr lang="tr-TR" smtClean="0"/>
              <a:t>‹#›</a:t>
            </a:fld>
            <a:endParaRPr lang="tr-TR"/>
          </a:p>
        </p:txBody>
      </p:sp>
    </p:spTree>
    <p:extLst>
      <p:ext uri="{BB962C8B-B14F-4D97-AF65-F5344CB8AC3E}">
        <p14:creationId xmlns:p14="http://schemas.microsoft.com/office/powerpoint/2010/main" val="698125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9B41E54-F87B-48DA-BF9E-CBC03E9B1255}" type="datetimeFigureOut">
              <a:rPr lang="tr-TR" smtClean="0"/>
              <a:t>30.05.2023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C0103720-09AA-4BC9-B738-993C055100F8}" type="slidenum">
              <a:rPr lang="tr-TR" smtClean="0"/>
              <a:t>‹#›</a:t>
            </a:fld>
            <a:endParaRPr lang="tr-TR"/>
          </a:p>
        </p:txBody>
      </p:sp>
    </p:spTree>
    <p:extLst>
      <p:ext uri="{BB962C8B-B14F-4D97-AF65-F5344CB8AC3E}">
        <p14:creationId xmlns:p14="http://schemas.microsoft.com/office/powerpoint/2010/main" val="2287991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84903" y="1219200"/>
            <a:ext cx="10559845" cy="3195484"/>
          </a:xfrm>
        </p:spPr>
        <p:txBody>
          <a:bodyPr/>
          <a:lstStyle/>
          <a:p>
            <a:r>
              <a:rPr lang="tr-TR" dirty="0" smtClean="0"/>
              <a:t>Türk sineması</a:t>
            </a:r>
            <a:r>
              <a:rPr lang="tr-TR" b="1" dirty="0" smtClean="0"/>
              <a:t/>
            </a:r>
            <a:br>
              <a:rPr lang="tr-TR" b="1" dirty="0" smtClean="0"/>
            </a:br>
            <a:r>
              <a:rPr lang="tr-TR" sz="5400" dirty="0" smtClean="0"/>
              <a:t>12. Hafta</a:t>
            </a:r>
            <a:endParaRPr lang="tr-TR" sz="5400" dirty="0"/>
          </a:p>
        </p:txBody>
      </p:sp>
    </p:spTree>
    <p:extLst>
      <p:ext uri="{BB962C8B-B14F-4D97-AF65-F5344CB8AC3E}">
        <p14:creationId xmlns:p14="http://schemas.microsoft.com/office/powerpoint/2010/main" val="624245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845574"/>
            <a:ext cx="10058400" cy="1425678"/>
          </a:xfrm>
        </p:spPr>
        <p:txBody>
          <a:bodyPr>
            <a:normAutofit fontScale="90000"/>
          </a:bodyPr>
          <a:lstStyle/>
          <a:p>
            <a:r>
              <a:rPr lang="tr-TR" sz="3600" b="1" dirty="0"/>
              <a:t>1990’lardan 2000’lere Türkiye Sinemasında Erkeklik Temsilleri ve Erkeklik Krizi</a:t>
            </a:r>
            <a:r>
              <a:rPr lang="tr-TR" sz="3100" dirty="0"/>
              <a:t/>
            </a:r>
            <a:br>
              <a:rPr lang="tr-TR" sz="3100" dirty="0"/>
            </a:br>
            <a:endParaRPr lang="tr-TR" dirty="0"/>
          </a:p>
        </p:txBody>
      </p:sp>
      <p:sp>
        <p:nvSpPr>
          <p:cNvPr id="3" name="İçerik Yer Tutucusu 2"/>
          <p:cNvSpPr>
            <a:spLocks noGrp="1"/>
          </p:cNvSpPr>
          <p:nvPr>
            <p:ph idx="1"/>
          </p:nvPr>
        </p:nvSpPr>
        <p:spPr>
          <a:xfrm>
            <a:off x="1069848" y="1759974"/>
            <a:ext cx="10058400" cy="4412225"/>
          </a:xfrm>
        </p:spPr>
        <p:txBody>
          <a:bodyPr>
            <a:normAutofit/>
          </a:bodyPr>
          <a:lstStyle/>
          <a:p>
            <a:pPr marL="0" indent="0">
              <a:buNone/>
            </a:pPr>
            <a:r>
              <a:rPr lang="tr-TR" b="1" dirty="0" smtClean="0"/>
              <a:t>ELEŞTİREL ERKEKLİK ÇALIŞMALARI (TEMEL KAVRAMLAR)</a:t>
            </a:r>
          </a:p>
          <a:p>
            <a:r>
              <a:rPr lang="tr-TR" dirty="0" err="1" smtClean="0"/>
              <a:t>Hegemonik</a:t>
            </a:r>
            <a:r>
              <a:rPr lang="tr-TR" dirty="0" smtClean="0"/>
              <a:t> Erkeklik (R. W. </a:t>
            </a:r>
            <a:r>
              <a:rPr lang="tr-TR" dirty="0" err="1" smtClean="0"/>
              <a:t>Connell</a:t>
            </a:r>
            <a:r>
              <a:rPr lang="tr-TR" dirty="0" smtClean="0"/>
              <a:t>)</a:t>
            </a:r>
          </a:p>
          <a:p>
            <a:r>
              <a:rPr lang="tr-TR" dirty="0" err="1" smtClean="0"/>
              <a:t>Homososyallik</a:t>
            </a:r>
            <a:r>
              <a:rPr lang="tr-TR" dirty="0" smtClean="0"/>
              <a:t> (Jean </a:t>
            </a:r>
            <a:r>
              <a:rPr lang="tr-TR" dirty="0" err="1" smtClean="0"/>
              <a:t>Lipman-Blumen</a:t>
            </a:r>
            <a:r>
              <a:rPr lang="tr-TR" dirty="0" smtClean="0"/>
              <a:t>)</a:t>
            </a:r>
          </a:p>
          <a:p>
            <a:r>
              <a:rPr lang="tr-TR" dirty="0" smtClean="0"/>
              <a:t>Erkeklik Krizi  </a:t>
            </a:r>
          </a:p>
          <a:p>
            <a:pPr marL="0" indent="0">
              <a:buNone/>
            </a:pPr>
            <a:r>
              <a:rPr lang="tr-TR" b="1" dirty="0" smtClean="0"/>
              <a:t>SİNEMADA ERKEKLİK ÇALIŞMALARI</a:t>
            </a:r>
          </a:p>
          <a:p>
            <a:r>
              <a:rPr lang="tr-TR" dirty="0" smtClean="0"/>
              <a:t>Bakış, gösteri ve erkek bedeninin nesneleştirilmesi</a:t>
            </a:r>
          </a:p>
          <a:p>
            <a:r>
              <a:rPr lang="tr-TR" dirty="0" smtClean="0"/>
              <a:t>Mazoşizm ve  histeri (</a:t>
            </a:r>
            <a:r>
              <a:rPr lang="tr-TR" dirty="0" err="1" smtClean="0"/>
              <a:t>Kaja</a:t>
            </a:r>
            <a:r>
              <a:rPr lang="tr-TR" dirty="0" smtClean="0"/>
              <a:t> </a:t>
            </a:r>
            <a:r>
              <a:rPr lang="tr-TR" dirty="0" err="1" smtClean="0"/>
              <a:t>Silverman</a:t>
            </a:r>
            <a:r>
              <a:rPr lang="tr-TR" dirty="0" smtClean="0"/>
              <a:t>- Paul Smith)</a:t>
            </a:r>
          </a:p>
          <a:p>
            <a:r>
              <a:rPr lang="tr-TR" dirty="0" err="1" smtClean="0"/>
              <a:t>Refleksif</a:t>
            </a:r>
            <a:r>
              <a:rPr lang="tr-TR" dirty="0" smtClean="0"/>
              <a:t> </a:t>
            </a:r>
            <a:r>
              <a:rPr lang="tr-TR" dirty="0" err="1" smtClean="0"/>
              <a:t>sadomazoşizm</a:t>
            </a:r>
            <a:r>
              <a:rPr lang="tr-TR" dirty="0" smtClean="0"/>
              <a:t> (David </a:t>
            </a:r>
            <a:r>
              <a:rPr lang="tr-TR" dirty="0" err="1" smtClean="0"/>
              <a:t>Savran</a:t>
            </a:r>
            <a:r>
              <a:rPr lang="tr-TR" dirty="0" smtClean="0"/>
              <a:t>)</a:t>
            </a:r>
          </a:p>
          <a:p>
            <a:r>
              <a:rPr lang="tr-TR" dirty="0" smtClean="0"/>
              <a:t>Erkeklik krizi</a:t>
            </a:r>
          </a:p>
          <a:p>
            <a:endParaRPr lang="tr-TR" dirty="0" smtClean="0"/>
          </a:p>
          <a:p>
            <a:endParaRPr lang="tr-TR" dirty="0"/>
          </a:p>
        </p:txBody>
      </p:sp>
    </p:spTree>
    <p:extLst>
      <p:ext uri="{BB962C8B-B14F-4D97-AF65-F5344CB8AC3E}">
        <p14:creationId xmlns:p14="http://schemas.microsoft.com/office/powerpoint/2010/main" val="1743580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727586"/>
            <a:ext cx="10058400" cy="1789472"/>
          </a:xfrm>
        </p:spPr>
        <p:txBody>
          <a:bodyPr>
            <a:normAutofit/>
          </a:bodyPr>
          <a:lstStyle/>
          <a:p>
            <a:r>
              <a:rPr lang="tr-TR" sz="4800" dirty="0" smtClean="0"/>
              <a:t>erkek dostluğu filmleri</a:t>
            </a:r>
            <a:br>
              <a:rPr lang="tr-TR" sz="4800" dirty="0" smtClean="0"/>
            </a:br>
            <a:r>
              <a:rPr lang="tr-TR" sz="4800" dirty="0" smtClean="0"/>
              <a:t>(1990 sonrası)</a:t>
            </a:r>
            <a:endParaRPr lang="tr-TR" sz="4800" dirty="0"/>
          </a:p>
        </p:txBody>
      </p:sp>
      <p:sp>
        <p:nvSpPr>
          <p:cNvPr id="3" name="İçerik Yer Tutucusu 2"/>
          <p:cNvSpPr>
            <a:spLocks noGrp="1"/>
          </p:cNvSpPr>
          <p:nvPr>
            <p:ph idx="1"/>
          </p:nvPr>
        </p:nvSpPr>
        <p:spPr>
          <a:xfrm>
            <a:off x="1069848" y="2585884"/>
            <a:ext cx="10058400" cy="2979174"/>
          </a:xfrm>
        </p:spPr>
        <p:txBody>
          <a:bodyPr>
            <a:normAutofit/>
          </a:bodyPr>
          <a:lstStyle/>
          <a:p>
            <a:r>
              <a:rPr lang="tr-TR" sz="2200" dirty="0" smtClean="0"/>
              <a:t>Nejat </a:t>
            </a:r>
            <a:r>
              <a:rPr lang="tr-TR" sz="2200" dirty="0" err="1" smtClean="0"/>
              <a:t>Ulusay</a:t>
            </a:r>
            <a:r>
              <a:rPr lang="tr-TR" sz="2200" dirty="0" smtClean="0"/>
              <a:t>, 1990’ların ikinci yarısından itibaren «erkek dostluğu filmleri» olarak adlandırabilecek bir grup filmin ortaya çıktığından bahseder.</a:t>
            </a:r>
          </a:p>
          <a:p>
            <a:r>
              <a:rPr lang="tr-TR" sz="2200" dirty="0" smtClean="0"/>
              <a:t>1980’lerde çekilen kadın filmlerine tepki olarak üretilen bu filmler, dostluk ve yol filmi alt türünün özelliğin gösterir.</a:t>
            </a:r>
          </a:p>
          <a:p>
            <a:r>
              <a:rPr lang="tr-TR" sz="2200" dirty="0" smtClean="0"/>
              <a:t>Bu filmlerde erkek karakterlerin önemli bir görevle karşı karşıya kaldıkları ve dostluklarının sınandığı bir macera yaşadıkları görülür. </a:t>
            </a:r>
          </a:p>
          <a:p>
            <a:r>
              <a:rPr lang="tr-TR" sz="2200" dirty="0" smtClean="0"/>
              <a:t>Bu filmlerde erkek karakterlerin krizde oldukları ve kayıplarını telafi etmek için şiddet içeren çözümlere başvurdukları görülür.</a:t>
            </a:r>
          </a:p>
        </p:txBody>
      </p:sp>
    </p:spTree>
    <p:extLst>
      <p:ext uri="{BB962C8B-B14F-4D97-AF65-F5344CB8AC3E}">
        <p14:creationId xmlns:p14="http://schemas.microsoft.com/office/powerpoint/2010/main" val="129468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dirty="0" smtClean="0"/>
              <a:t>erkek dostluğu filmleri </a:t>
            </a:r>
            <a:br>
              <a:rPr lang="tr-TR" sz="4800" dirty="0" smtClean="0"/>
            </a:br>
            <a:r>
              <a:rPr lang="tr-TR" sz="4800" dirty="0" smtClean="0"/>
              <a:t>(1990 sonrası)</a:t>
            </a:r>
            <a:endParaRPr lang="tr-TR" sz="4800" dirty="0"/>
          </a:p>
        </p:txBody>
      </p:sp>
      <p:sp>
        <p:nvSpPr>
          <p:cNvPr id="3" name="İçerik Yer Tutucusu 2"/>
          <p:cNvSpPr>
            <a:spLocks noGrp="1"/>
          </p:cNvSpPr>
          <p:nvPr>
            <p:ph idx="1"/>
          </p:nvPr>
        </p:nvSpPr>
        <p:spPr>
          <a:xfrm>
            <a:off x="1069848" y="2004969"/>
            <a:ext cx="10058400" cy="4244830"/>
          </a:xfrm>
        </p:spPr>
        <p:txBody>
          <a:bodyPr>
            <a:noAutofit/>
          </a:bodyPr>
          <a:lstStyle/>
          <a:p>
            <a:pPr algn="just"/>
            <a:r>
              <a:rPr lang="tr-TR" sz="2200" dirty="0"/>
              <a:t>Erkek karakterlerin iktidarsız olarak sunulmalarında baba otoritesiyle yaşadıkları çatışma da önemli bir rol oynar. Babanın iktidarının fazla olması, eksik olması ya da babanın olmaması erkek karakterlerin bir kriz içine girmesine neden olur</a:t>
            </a:r>
            <a:r>
              <a:rPr lang="tr-TR" sz="2200" dirty="0" smtClean="0"/>
              <a:t>.</a:t>
            </a:r>
          </a:p>
          <a:p>
            <a:pPr algn="just"/>
            <a:r>
              <a:rPr lang="tr-TR" sz="2200" dirty="0" smtClean="0"/>
              <a:t>Erkek </a:t>
            </a:r>
            <a:r>
              <a:rPr lang="tr-TR" sz="2200" dirty="0"/>
              <a:t>karakterlerin babalık krizinin çözümünü ikame baba arayışıyla </a:t>
            </a:r>
            <a:r>
              <a:rPr lang="tr-TR" sz="2200" dirty="0" smtClean="0"/>
              <a:t>çözdüğü görülür.</a:t>
            </a:r>
          </a:p>
          <a:p>
            <a:pPr algn="just"/>
            <a:r>
              <a:rPr lang="tr-TR" sz="2200" dirty="0" smtClean="0"/>
              <a:t>Bu </a:t>
            </a:r>
            <a:r>
              <a:rPr lang="tr-TR" sz="2200" dirty="0"/>
              <a:t>filmlerde kadınlar anlatıdan dışlanır. Kadınlar çoğu filmde </a:t>
            </a:r>
            <a:r>
              <a:rPr lang="tr-TR" sz="2200" i="1" dirty="0" err="1"/>
              <a:t>femme</a:t>
            </a:r>
            <a:r>
              <a:rPr lang="tr-TR" sz="2200" i="1" dirty="0"/>
              <a:t> </a:t>
            </a:r>
            <a:r>
              <a:rPr lang="tr-TR" sz="2200" i="1" dirty="0" err="1"/>
              <a:t>fatale</a:t>
            </a:r>
            <a:r>
              <a:rPr lang="tr-TR" sz="2200" i="1" dirty="0"/>
              <a:t> </a:t>
            </a:r>
            <a:r>
              <a:rPr lang="tr-TR" sz="2200" dirty="0"/>
              <a:t>ya da seks işçisi olarak temsil edilirler</a:t>
            </a:r>
            <a:r>
              <a:rPr lang="tr-TR" sz="2200" dirty="0" smtClean="0"/>
              <a:t>.</a:t>
            </a:r>
            <a:endParaRPr lang="tr-TR" sz="2200" dirty="0"/>
          </a:p>
          <a:p>
            <a:pPr algn="just"/>
            <a:r>
              <a:rPr lang="tr-TR" sz="2200" dirty="0" smtClean="0"/>
              <a:t>Ayrıca yabancı olduğu için Türkçe konuşamayan ya da sessizliği tercih eden kadınlar da dikkat çeker. </a:t>
            </a:r>
          </a:p>
          <a:p>
            <a:pPr algn="just"/>
            <a:r>
              <a:rPr lang="tr-TR" sz="2200" dirty="0" smtClean="0"/>
              <a:t>Filmlerde eşcinsel karakterler erkeklik kaybıyla ilgili endişeyi harekete geçirir ve  komik bir etki yaratmak için kullanılır.</a:t>
            </a:r>
          </a:p>
        </p:txBody>
      </p:sp>
    </p:spTree>
    <p:extLst>
      <p:ext uri="{BB962C8B-B14F-4D97-AF65-F5344CB8AC3E}">
        <p14:creationId xmlns:p14="http://schemas.microsoft.com/office/powerpoint/2010/main" val="273435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835742"/>
            <a:ext cx="10058400" cy="1258233"/>
          </a:xfrm>
        </p:spPr>
        <p:txBody>
          <a:bodyPr>
            <a:normAutofit fontScale="90000"/>
          </a:bodyPr>
          <a:lstStyle/>
          <a:p>
            <a:r>
              <a:rPr lang="tr-TR" dirty="0" smtClean="0"/>
              <a:t>erkek </a:t>
            </a:r>
            <a:r>
              <a:rPr lang="tr-TR" dirty="0"/>
              <a:t>dostluğu </a:t>
            </a:r>
            <a:r>
              <a:rPr lang="tr-TR" dirty="0" smtClean="0"/>
              <a:t>filmleri</a:t>
            </a:r>
            <a:br>
              <a:rPr lang="tr-TR" dirty="0" smtClean="0"/>
            </a:br>
            <a:r>
              <a:rPr lang="tr-TR" dirty="0" smtClean="0"/>
              <a:t>(1990 sonrası)</a:t>
            </a:r>
            <a:endParaRPr lang="tr-TR" dirty="0"/>
          </a:p>
        </p:txBody>
      </p:sp>
      <p:sp>
        <p:nvSpPr>
          <p:cNvPr id="3" name="İçerik Yer Tutucusu 2"/>
          <p:cNvSpPr>
            <a:spLocks noGrp="1"/>
          </p:cNvSpPr>
          <p:nvPr>
            <p:ph idx="1"/>
          </p:nvPr>
        </p:nvSpPr>
        <p:spPr>
          <a:xfrm>
            <a:off x="1069848" y="2251588"/>
            <a:ext cx="10058400" cy="3920612"/>
          </a:xfrm>
        </p:spPr>
        <p:txBody>
          <a:bodyPr>
            <a:normAutofit/>
          </a:bodyPr>
          <a:lstStyle/>
          <a:p>
            <a:pPr algn="just"/>
            <a:r>
              <a:rPr lang="tr-TR" sz="2200" dirty="0"/>
              <a:t>Argo ve küfürlü konuşma hem kadın ve eşcinsellerin aşağılanmasına hem de erkekler arasındaki bağlılığın pekiştirilmesine neden olur. </a:t>
            </a:r>
            <a:endParaRPr lang="tr-TR" sz="2200" dirty="0" smtClean="0"/>
          </a:p>
          <a:p>
            <a:pPr algn="just"/>
            <a:r>
              <a:rPr lang="tr-TR" sz="2200" dirty="0" smtClean="0"/>
              <a:t>Kimi </a:t>
            </a:r>
            <a:r>
              <a:rPr lang="tr-TR" sz="2200" dirty="0"/>
              <a:t>zaman erkeklik krizi </a:t>
            </a:r>
            <a:r>
              <a:rPr lang="tr-TR" sz="2200" dirty="0" smtClean="0"/>
              <a:t>toplumsal, ekonomik ve siyasi bir </a:t>
            </a:r>
            <a:r>
              <a:rPr lang="tr-TR" sz="2200" dirty="0"/>
              <a:t>krizle örtüşür. </a:t>
            </a:r>
            <a:r>
              <a:rPr lang="tr-TR" sz="2200" dirty="0" smtClean="0"/>
              <a:t>Siyasetçilere </a:t>
            </a:r>
            <a:r>
              <a:rPr lang="tr-TR" sz="2200" dirty="0"/>
              <a:t>duyulan güven kaybı vurgulanır.</a:t>
            </a:r>
          </a:p>
          <a:p>
            <a:pPr algn="just"/>
            <a:r>
              <a:rPr lang="tr-TR" sz="2200" dirty="0"/>
              <a:t>Popüler filmlerin yanı sıra C Blok, Uzak gibi sanat filmlerinde de erkeklik krizi dikkat çeker.</a:t>
            </a:r>
          </a:p>
          <a:p>
            <a:pPr algn="just"/>
            <a:r>
              <a:rPr lang="tr-TR" sz="2200" dirty="0"/>
              <a:t>Bu filmlerde ev içi mekanların yerini sokak, pavyon, otel odası, bar gibi mekanlar alır. </a:t>
            </a:r>
            <a:endParaRPr lang="tr-TR" sz="2200" dirty="0" smtClean="0"/>
          </a:p>
          <a:p>
            <a:pPr algn="just"/>
            <a:r>
              <a:rPr lang="tr-TR" sz="2200" dirty="0"/>
              <a:t>Yersizlik-yurtsuzluk duygusu </a:t>
            </a:r>
            <a:r>
              <a:rPr lang="tr-TR" sz="2200" dirty="0" smtClean="0"/>
              <a:t>görülür.</a:t>
            </a:r>
            <a:endParaRPr lang="tr-TR" sz="2200" dirty="0"/>
          </a:p>
          <a:p>
            <a:pPr algn="just"/>
            <a:endParaRPr lang="tr-TR" dirty="0"/>
          </a:p>
          <a:p>
            <a:pPr marL="0" indent="0">
              <a:buNone/>
            </a:pPr>
            <a:endParaRPr lang="tr-TR" dirty="0"/>
          </a:p>
          <a:p>
            <a:endParaRPr lang="tr-TR" dirty="0"/>
          </a:p>
        </p:txBody>
      </p:sp>
    </p:spTree>
    <p:extLst>
      <p:ext uri="{BB962C8B-B14F-4D97-AF65-F5344CB8AC3E}">
        <p14:creationId xmlns:p14="http://schemas.microsoft.com/office/powerpoint/2010/main" val="4269045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Erkek dostluğu filmleri</a:t>
            </a:r>
            <a:br>
              <a:rPr lang="tr-TR" dirty="0" smtClean="0"/>
            </a:br>
            <a:r>
              <a:rPr lang="tr-TR" dirty="0" smtClean="0"/>
              <a:t>(1990 sonrası)</a:t>
            </a:r>
            <a:endParaRPr lang="tr-TR" dirty="0"/>
          </a:p>
        </p:txBody>
      </p:sp>
      <p:sp>
        <p:nvSpPr>
          <p:cNvPr id="3" name="İçerik Yer Tutucusu 2"/>
          <p:cNvSpPr>
            <a:spLocks noGrp="1"/>
          </p:cNvSpPr>
          <p:nvPr>
            <p:ph sz="half" idx="1"/>
          </p:nvPr>
        </p:nvSpPr>
        <p:spPr>
          <a:xfrm>
            <a:off x="1069848" y="2194560"/>
            <a:ext cx="10129094" cy="3977640"/>
          </a:xfrm>
        </p:spPr>
        <p:txBody>
          <a:bodyPr>
            <a:normAutofit lnSpcReduction="10000"/>
          </a:bodyPr>
          <a:lstStyle/>
          <a:p>
            <a:r>
              <a:rPr lang="tr-TR" sz="2400" dirty="0"/>
              <a:t>İstanbul Kanatlarımın Altında (Mustafa Altıoklar, 1995)</a:t>
            </a:r>
          </a:p>
          <a:p>
            <a:r>
              <a:rPr lang="tr-TR" sz="2400" dirty="0"/>
              <a:t>Eşkıya (Yavuz </a:t>
            </a:r>
            <a:r>
              <a:rPr lang="tr-TR" sz="2400" dirty="0" err="1"/>
              <a:t>Turgul</a:t>
            </a:r>
            <a:r>
              <a:rPr lang="tr-TR" sz="2400" dirty="0"/>
              <a:t>, 1996)</a:t>
            </a:r>
          </a:p>
          <a:p>
            <a:r>
              <a:rPr lang="tr-TR" sz="2400" dirty="0"/>
              <a:t>Ağır Roman (Mustafa Altıoklar, 1997</a:t>
            </a:r>
            <a:r>
              <a:rPr lang="tr-TR" sz="2400" dirty="0" smtClean="0"/>
              <a:t>)</a:t>
            </a:r>
            <a:endParaRPr lang="tr-TR" sz="2400" dirty="0" smtClean="0"/>
          </a:p>
          <a:p>
            <a:r>
              <a:rPr lang="tr-TR" sz="2400" dirty="0" smtClean="0"/>
              <a:t>Hamam </a:t>
            </a:r>
            <a:r>
              <a:rPr lang="tr-TR" sz="2400" dirty="0" smtClean="0"/>
              <a:t>(</a:t>
            </a:r>
            <a:r>
              <a:rPr lang="tr-TR" sz="2400" dirty="0" err="1" smtClean="0"/>
              <a:t>Ferzan</a:t>
            </a:r>
            <a:r>
              <a:rPr lang="tr-TR" sz="2400" dirty="0" smtClean="0"/>
              <a:t> </a:t>
            </a:r>
            <a:r>
              <a:rPr lang="tr-TR" sz="2400" dirty="0" err="1" smtClean="0"/>
              <a:t>Özpetek</a:t>
            </a:r>
            <a:r>
              <a:rPr lang="tr-TR" sz="2400" dirty="0" smtClean="0"/>
              <a:t>, 1997)</a:t>
            </a:r>
          </a:p>
          <a:p>
            <a:r>
              <a:rPr lang="tr-TR" sz="2400" dirty="0" smtClean="0"/>
              <a:t>Gemide </a:t>
            </a:r>
            <a:r>
              <a:rPr lang="tr-TR" sz="2400" dirty="0" smtClean="0"/>
              <a:t>(Serdar Akar, 1998</a:t>
            </a:r>
            <a:r>
              <a:rPr lang="tr-TR" sz="2400" dirty="0" smtClean="0"/>
              <a:t>)</a:t>
            </a:r>
          </a:p>
          <a:p>
            <a:r>
              <a:rPr lang="tr-TR" sz="2400" dirty="0" smtClean="0"/>
              <a:t>Her Şey Çok Güzel Olacak (Ömer Vargı, 1998)</a:t>
            </a:r>
            <a:endParaRPr lang="tr-TR" sz="2400" dirty="0" smtClean="0"/>
          </a:p>
          <a:p>
            <a:r>
              <a:rPr lang="tr-TR" sz="2400" dirty="0" smtClean="0"/>
              <a:t>Karışık </a:t>
            </a:r>
            <a:r>
              <a:rPr lang="tr-TR" sz="2400" dirty="0" smtClean="0"/>
              <a:t>Pizza (Umur </a:t>
            </a:r>
            <a:r>
              <a:rPr lang="tr-TR" sz="2400" dirty="0" err="1" smtClean="0"/>
              <a:t>Turagay</a:t>
            </a:r>
            <a:r>
              <a:rPr lang="tr-TR" sz="2400" dirty="0" smtClean="0"/>
              <a:t>, 1998</a:t>
            </a:r>
            <a:r>
              <a:rPr lang="tr-TR" sz="2400" dirty="0" smtClean="0"/>
              <a:t>)</a:t>
            </a:r>
          </a:p>
          <a:p>
            <a:r>
              <a:rPr lang="tr-TR" sz="2400" dirty="0" smtClean="0"/>
              <a:t>Laleli’de Bir Azize (Kudret Sabancı, 1999)</a:t>
            </a:r>
          </a:p>
          <a:p>
            <a:r>
              <a:rPr lang="tr-TR" sz="2400" dirty="0"/>
              <a:t>Balalayka (Ali Özgentürk, 2000)</a:t>
            </a:r>
          </a:p>
          <a:p>
            <a:endParaRPr lang="tr-TR" sz="2400" dirty="0" smtClean="0">
              <a:solidFill>
                <a:srgbClr val="FF0000"/>
              </a:solidFill>
            </a:endParaRPr>
          </a:p>
        </p:txBody>
      </p:sp>
    </p:spTree>
    <p:extLst>
      <p:ext uri="{BB962C8B-B14F-4D97-AF65-F5344CB8AC3E}">
        <p14:creationId xmlns:p14="http://schemas.microsoft.com/office/powerpoint/2010/main" val="3427234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865238"/>
            <a:ext cx="10058400" cy="1435510"/>
          </a:xfrm>
        </p:spPr>
        <p:txBody>
          <a:bodyPr>
            <a:normAutofit fontScale="90000"/>
          </a:bodyPr>
          <a:lstStyle/>
          <a:p>
            <a:r>
              <a:rPr lang="tr-TR" dirty="0"/>
              <a:t>2000 Sonrası </a:t>
            </a:r>
            <a:r>
              <a:rPr lang="tr-TR" dirty="0" smtClean="0"/>
              <a:t>TÜRKİYE </a:t>
            </a:r>
            <a:r>
              <a:rPr lang="tr-TR" dirty="0" err="1" smtClean="0"/>
              <a:t>SinemaSINda</a:t>
            </a:r>
            <a:r>
              <a:rPr lang="tr-TR" dirty="0" smtClean="0"/>
              <a:t> </a:t>
            </a:r>
            <a:r>
              <a:rPr lang="tr-TR" dirty="0"/>
              <a:t>erkeklik krizi</a:t>
            </a:r>
          </a:p>
        </p:txBody>
      </p:sp>
      <p:sp>
        <p:nvSpPr>
          <p:cNvPr id="3" name="İçerik Yer Tutucusu 2"/>
          <p:cNvSpPr>
            <a:spLocks noGrp="1"/>
          </p:cNvSpPr>
          <p:nvPr>
            <p:ph idx="1"/>
          </p:nvPr>
        </p:nvSpPr>
        <p:spPr>
          <a:xfrm>
            <a:off x="1069848" y="2526889"/>
            <a:ext cx="10058400" cy="4040163"/>
          </a:xfrm>
        </p:spPr>
        <p:txBody>
          <a:bodyPr>
            <a:noAutofit/>
          </a:bodyPr>
          <a:lstStyle/>
          <a:p>
            <a:pPr marL="0" algn="just">
              <a:lnSpc>
                <a:spcPct val="100000"/>
              </a:lnSpc>
              <a:spcBef>
                <a:spcPts val="600"/>
              </a:spcBef>
              <a:spcAft>
                <a:spcPts val="600"/>
              </a:spcAft>
            </a:pPr>
            <a:r>
              <a:rPr lang="tr-TR" sz="2200" b="1" dirty="0"/>
              <a:t>Krizin temel </a:t>
            </a:r>
            <a:r>
              <a:rPr lang="tr-TR" sz="2200" b="1" dirty="0" smtClean="0"/>
              <a:t>parametreleri:</a:t>
            </a:r>
            <a:endParaRPr lang="tr-TR" sz="2200" b="1" dirty="0"/>
          </a:p>
          <a:p>
            <a:pPr marL="0" algn="just">
              <a:lnSpc>
                <a:spcPct val="100000"/>
              </a:lnSpc>
              <a:spcBef>
                <a:spcPts val="600"/>
              </a:spcBef>
              <a:spcAft>
                <a:spcPts val="600"/>
              </a:spcAft>
            </a:pPr>
            <a:r>
              <a:rPr lang="tr-TR" sz="2200" dirty="0" smtClean="0"/>
              <a:t>Erkeklik onur kodlarının zayıflaması </a:t>
            </a:r>
          </a:p>
          <a:p>
            <a:pPr marL="0" algn="just">
              <a:lnSpc>
                <a:spcPct val="100000"/>
              </a:lnSpc>
              <a:spcBef>
                <a:spcPts val="600"/>
              </a:spcBef>
              <a:spcAft>
                <a:spcPts val="600"/>
              </a:spcAft>
            </a:pPr>
            <a:r>
              <a:rPr lang="tr-TR" sz="2200" dirty="0" err="1" smtClean="0"/>
              <a:t>Kadınsılaşma</a:t>
            </a:r>
            <a:r>
              <a:rPr lang="tr-TR" sz="2200" dirty="0" smtClean="0"/>
              <a:t> </a:t>
            </a:r>
            <a:r>
              <a:rPr lang="tr-TR" sz="2200" dirty="0"/>
              <a:t>endişesi </a:t>
            </a:r>
            <a:endParaRPr lang="tr-TR" sz="2200" dirty="0" smtClean="0"/>
          </a:p>
          <a:p>
            <a:pPr marL="0" algn="just">
              <a:lnSpc>
                <a:spcPct val="100000"/>
              </a:lnSpc>
              <a:spcBef>
                <a:spcPts val="600"/>
              </a:spcBef>
              <a:spcAft>
                <a:spcPts val="600"/>
              </a:spcAft>
            </a:pPr>
            <a:r>
              <a:rPr lang="tr-TR" sz="2200" dirty="0" smtClean="0"/>
              <a:t>Erkeklerin </a:t>
            </a:r>
            <a:r>
              <a:rPr lang="tr-TR" sz="2200" dirty="0"/>
              <a:t>savaşta üstlendikleri militarist rolün kurbanı olarak </a:t>
            </a:r>
            <a:r>
              <a:rPr lang="tr-TR" sz="2200" dirty="0" smtClean="0"/>
              <a:t>sunulması</a:t>
            </a:r>
            <a:endParaRPr lang="tr-TR" sz="2200" dirty="0"/>
          </a:p>
          <a:p>
            <a:pPr marL="0" algn="just">
              <a:lnSpc>
                <a:spcPct val="100000"/>
              </a:lnSpc>
              <a:spcBef>
                <a:spcPts val="600"/>
              </a:spcBef>
              <a:spcAft>
                <a:spcPts val="600"/>
              </a:spcAft>
            </a:pPr>
            <a:r>
              <a:rPr lang="tr-TR" sz="2200" dirty="0" smtClean="0"/>
              <a:t>Babalar </a:t>
            </a:r>
            <a:r>
              <a:rPr lang="tr-TR" sz="2200" dirty="0"/>
              <a:t>ve oğullar arasındaki iktidar ilişkilerinin </a:t>
            </a:r>
            <a:r>
              <a:rPr lang="tr-TR" sz="2200" dirty="0" err="1" smtClean="0"/>
              <a:t>sorunsallaştırılması</a:t>
            </a:r>
            <a:endParaRPr lang="tr-TR" sz="2200" dirty="0" smtClean="0"/>
          </a:p>
          <a:p>
            <a:pPr marL="0" algn="just">
              <a:lnSpc>
                <a:spcPct val="100000"/>
              </a:lnSpc>
              <a:spcBef>
                <a:spcPts val="600"/>
              </a:spcBef>
              <a:spcAft>
                <a:spcPts val="600"/>
              </a:spcAft>
            </a:pPr>
            <a:r>
              <a:rPr lang="tr-TR" sz="2200" dirty="0" smtClean="0"/>
              <a:t>Erkekler </a:t>
            </a:r>
            <a:r>
              <a:rPr lang="tr-TR" sz="2200" dirty="0"/>
              <a:t>ve kadınlar arasındaki cinsiyet kutuplaşması </a:t>
            </a:r>
            <a:endParaRPr lang="tr-TR" sz="2200" dirty="0" smtClean="0"/>
          </a:p>
          <a:p>
            <a:pPr marL="0" algn="just">
              <a:lnSpc>
                <a:spcPct val="100000"/>
              </a:lnSpc>
              <a:spcBef>
                <a:spcPts val="600"/>
              </a:spcBef>
              <a:spcAft>
                <a:spcPts val="600"/>
              </a:spcAft>
            </a:pPr>
            <a:r>
              <a:rPr lang="tr-TR" sz="2200" dirty="0" smtClean="0"/>
              <a:t>Kadının </a:t>
            </a:r>
            <a:r>
              <a:rPr lang="tr-TR" sz="2200" dirty="0"/>
              <a:t>ihanetiyle açığa çıkan eril </a:t>
            </a:r>
            <a:r>
              <a:rPr lang="tr-TR" sz="2200" dirty="0" smtClean="0"/>
              <a:t>histeri</a:t>
            </a:r>
            <a:endParaRPr lang="tr-TR" sz="2200" dirty="0"/>
          </a:p>
        </p:txBody>
      </p:sp>
    </p:spTree>
    <p:extLst>
      <p:ext uri="{BB962C8B-B14F-4D97-AF65-F5344CB8AC3E}">
        <p14:creationId xmlns:p14="http://schemas.microsoft.com/office/powerpoint/2010/main" val="755209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196645"/>
            <a:ext cx="10058400" cy="1632155"/>
          </a:xfrm>
        </p:spPr>
        <p:txBody>
          <a:bodyPr>
            <a:normAutofit fontScale="90000"/>
          </a:bodyPr>
          <a:lstStyle/>
          <a:p>
            <a:r>
              <a:rPr lang="tr-TR" sz="4400" dirty="0"/>
              <a:t>2000 Sonrası TÜRKİYE </a:t>
            </a:r>
            <a:r>
              <a:rPr lang="tr-TR" sz="4400" dirty="0" err="1"/>
              <a:t>SinemaSINda</a:t>
            </a:r>
            <a:r>
              <a:rPr lang="tr-TR" sz="4400" dirty="0"/>
              <a:t> erkeklik krizi</a:t>
            </a:r>
            <a:r>
              <a:rPr lang="tr-TR" sz="3600" dirty="0"/>
              <a:t/>
            </a:r>
            <a:br>
              <a:rPr lang="tr-TR" sz="3600" dirty="0"/>
            </a:br>
            <a:r>
              <a:rPr lang="tr-TR" sz="4400" dirty="0" smtClean="0"/>
              <a:t>(Öne </a:t>
            </a:r>
            <a:r>
              <a:rPr lang="tr-TR" sz="4400" dirty="0"/>
              <a:t>çıkan </a:t>
            </a:r>
            <a:r>
              <a:rPr lang="tr-TR" sz="4400" dirty="0" smtClean="0"/>
              <a:t>FİLMLER)</a:t>
            </a:r>
            <a:endParaRPr lang="tr-TR" sz="4400" dirty="0"/>
          </a:p>
        </p:txBody>
      </p:sp>
      <p:sp>
        <p:nvSpPr>
          <p:cNvPr id="3" name="İçerik Yer Tutucusu 2"/>
          <p:cNvSpPr>
            <a:spLocks noGrp="1"/>
          </p:cNvSpPr>
          <p:nvPr>
            <p:ph sz="half" idx="1"/>
          </p:nvPr>
        </p:nvSpPr>
        <p:spPr>
          <a:xfrm>
            <a:off x="1069848" y="1700982"/>
            <a:ext cx="10138926" cy="4955458"/>
          </a:xfrm>
        </p:spPr>
        <p:txBody>
          <a:bodyPr>
            <a:normAutofit fontScale="92500" lnSpcReduction="20000"/>
          </a:bodyPr>
          <a:lstStyle/>
          <a:p>
            <a:r>
              <a:rPr lang="tr-TR" sz="2600" dirty="0"/>
              <a:t>İtiraf (Zeki </a:t>
            </a:r>
            <a:r>
              <a:rPr lang="tr-TR" sz="2600" dirty="0" err="1"/>
              <a:t>Demirkubuz</a:t>
            </a:r>
            <a:r>
              <a:rPr lang="tr-TR" sz="2600" dirty="0"/>
              <a:t>, 2001)</a:t>
            </a:r>
          </a:p>
          <a:p>
            <a:r>
              <a:rPr lang="tr-TR" sz="2600" dirty="0"/>
              <a:t>Mustafa Hakkında Her şey (Çağan Irmak, 2003)</a:t>
            </a:r>
          </a:p>
          <a:p>
            <a:r>
              <a:rPr lang="tr-TR" sz="2600" dirty="0"/>
              <a:t>Yazı Tura (Uğur Yücel, 2004)</a:t>
            </a:r>
          </a:p>
          <a:p>
            <a:r>
              <a:rPr lang="tr-TR" sz="2600" dirty="0"/>
              <a:t>Korkuyorum Anne (Reha Erdem, 2004)</a:t>
            </a:r>
          </a:p>
          <a:p>
            <a:r>
              <a:rPr lang="tr-TR" sz="2600" dirty="0"/>
              <a:t>Babam ve Oğlum (Çağan Irmak, 2005)</a:t>
            </a:r>
          </a:p>
          <a:p>
            <a:r>
              <a:rPr lang="tr-TR" sz="2600" dirty="0"/>
              <a:t>İklimler (Nuri Bilge Ceylan, 2006</a:t>
            </a:r>
            <a:r>
              <a:rPr lang="tr-TR" sz="2600" dirty="0" smtClean="0"/>
              <a:t>)</a:t>
            </a:r>
          </a:p>
          <a:p>
            <a:r>
              <a:rPr lang="tr-TR" sz="2600" dirty="0" smtClean="0"/>
              <a:t>Kabadayı (Ömer Vargı, 2007)</a:t>
            </a:r>
          </a:p>
          <a:p>
            <a:r>
              <a:rPr lang="tr-TR" sz="2600" dirty="0" smtClean="0"/>
              <a:t>Başka Semtin Çocukları (Aydın Bulut, 2008)</a:t>
            </a:r>
          </a:p>
          <a:p>
            <a:r>
              <a:rPr lang="tr-TR" sz="2600" dirty="0" smtClean="0"/>
              <a:t>Issız </a:t>
            </a:r>
            <a:r>
              <a:rPr lang="tr-TR" sz="2600" dirty="0"/>
              <a:t>Adam (Çağan </a:t>
            </a:r>
            <a:r>
              <a:rPr lang="tr-TR" sz="2600" dirty="0" smtClean="0"/>
              <a:t>Irmak, 2008)</a:t>
            </a:r>
            <a:endParaRPr lang="tr-TR" sz="2600" dirty="0"/>
          </a:p>
          <a:p>
            <a:r>
              <a:rPr lang="tr-TR" sz="2600" dirty="0" smtClean="0"/>
              <a:t>Üç Maymun (Nuri Bilge Ceylan, 2008)</a:t>
            </a:r>
          </a:p>
          <a:p>
            <a:r>
              <a:rPr lang="tr-TR" sz="2400" dirty="0"/>
              <a:t>Nefes: Vatan </a:t>
            </a:r>
            <a:r>
              <a:rPr lang="tr-TR" sz="2400" dirty="0" err="1"/>
              <a:t>Sağolsun</a:t>
            </a:r>
            <a:r>
              <a:rPr lang="tr-TR" sz="2400" dirty="0"/>
              <a:t> (Levent Semerci, 2009)</a:t>
            </a:r>
          </a:p>
          <a:p>
            <a:r>
              <a:rPr lang="tr-TR" sz="2400" dirty="0"/>
              <a:t>Çoğunluk (Seren Yüce, 2010)</a:t>
            </a:r>
          </a:p>
          <a:p>
            <a:endParaRPr lang="tr-TR" sz="2400" dirty="0" smtClean="0"/>
          </a:p>
          <a:p>
            <a:endParaRPr lang="tr-TR" sz="2400" dirty="0" smtClean="0"/>
          </a:p>
        </p:txBody>
      </p:sp>
    </p:spTree>
    <p:extLst>
      <p:ext uri="{BB962C8B-B14F-4D97-AF65-F5344CB8AC3E}">
        <p14:creationId xmlns:p14="http://schemas.microsoft.com/office/powerpoint/2010/main" val="2573399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sz="2300" dirty="0" err="1"/>
              <a:t>Connell</a:t>
            </a:r>
            <a:r>
              <a:rPr lang="tr-TR" sz="2300" dirty="0"/>
              <a:t>, R. W. (1998). </a:t>
            </a:r>
            <a:r>
              <a:rPr lang="tr-TR" sz="2300" i="1" dirty="0"/>
              <a:t>Toplumsal Cinsiyet ve İktidar: Toplum, Kişi ve </a:t>
            </a:r>
            <a:r>
              <a:rPr lang="tr-TR" sz="2300" i="1" dirty="0" smtClean="0"/>
              <a:t>Cinsel Politika</a:t>
            </a:r>
            <a:r>
              <a:rPr lang="tr-TR" sz="2300" dirty="0"/>
              <a:t>. </a:t>
            </a:r>
            <a:r>
              <a:rPr lang="tr-TR" sz="2300" dirty="0" smtClean="0"/>
              <a:t>İstanbul</a:t>
            </a:r>
            <a:r>
              <a:rPr lang="tr-TR" sz="2300" dirty="0"/>
              <a:t>: Ayrıntı.</a:t>
            </a:r>
            <a:endParaRPr lang="tr-TR" sz="2300" dirty="0" smtClean="0">
              <a:solidFill>
                <a:srgbClr val="FF0000"/>
              </a:solidFill>
            </a:endParaRPr>
          </a:p>
          <a:p>
            <a:r>
              <a:rPr lang="en-US" sz="2300" dirty="0" err="1" smtClean="0"/>
              <a:t>Lipman</a:t>
            </a:r>
            <a:r>
              <a:rPr lang="en-US" sz="2300" dirty="0" smtClean="0"/>
              <a:t>-</a:t>
            </a:r>
            <a:r>
              <a:rPr lang="tr-TR" sz="2300" dirty="0" smtClean="0"/>
              <a:t> </a:t>
            </a:r>
            <a:r>
              <a:rPr lang="en-US" sz="2300" dirty="0" err="1" smtClean="0"/>
              <a:t>Blumen</a:t>
            </a:r>
            <a:r>
              <a:rPr lang="en-US" sz="2300" dirty="0"/>
              <a:t>, Jean (1976). “Toward a </a:t>
            </a:r>
            <a:r>
              <a:rPr lang="en-US" sz="2300" dirty="0" err="1"/>
              <a:t>Homosocial</a:t>
            </a:r>
            <a:r>
              <a:rPr lang="en-US" sz="2300" dirty="0"/>
              <a:t> Theory of Sex Roles: </a:t>
            </a:r>
            <a:r>
              <a:rPr lang="en-US" sz="2300" dirty="0" smtClean="0"/>
              <a:t>An</a:t>
            </a:r>
            <a:r>
              <a:rPr lang="tr-TR" sz="2300" dirty="0" smtClean="0"/>
              <a:t> </a:t>
            </a:r>
            <a:r>
              <a:rPr lang="en-US" sz="2300" dirty="0" smtClean="0"/>
              <a:t>Explanation </a:t>
            </a:r>
            <a:r>
              <a:rPr lang="en-US" sz="2300" dirty="0"/>
              <a:t>of the Sex Segregation of Social Institutions.” </a:t>
            </a:r>
            <a:r>
              <a:rPr lang="en-US" sz="2300" i="1" dirty="0"/>
              <a:t>Signs </a:t>
            </a:r>
            <a:r>
              <a:rPr lang="en-US" sz="2300" dirty="0"/>
              <a:t>1(3): 15- 31.</a:t>
            </a:r>
            <a:endParaRPr lang="tr-TR" sz="2300" dirty="0" smtClean="0"/>
          </a:p>
          <a:p>
            <a:r>
              <a:rPr lang="tr-TR" sz="2300" dirty="0" err="1" smtClean="0"/>
              <a:t>Ulusay</a:t>
            </a:r>
            <a:r>
              <a:rPr lang="tr-TR" sz="2300" dirty="0"/>
              <a:t>, Nejat (2004). "Günümüz Türk Sinemasında 'Erkek </a:t>
            </a:r>
            <a:r>
              <a:rPr lang="tr-TR" sz="2300" dirty="0" err="1"/>
              <a:t>Filmleri'nin</a:t>
            </a:r>
            <a:r>
              <a:rPr lang="tr-TR" sz="2300" dirty="0"/>
              <a:t> Yükselişi ve Erkeklik Krizi." </a:t>
            </a:r>
            <a:r>
              <a:rPr lang="tr-TR" sz="2300" i="1" dirty="0"/>
              <a:t>Toplum ve Bilim</a:t>
            </a:r>
            <a:r>
              <a:rPr lang="tr-TR" sz="2300" dirty="0"/>
              <a:t> 101: 144-161</a:t>
            </a:r>
          </a:p>
          <a:p>
            <a:r>
              <a:rPr lang="tr-TR" sz="2300" dirty="0" smtClean="0"/>
              <a:t>Yüksel</a:t>
            </a:r>
            <a:r>
              <a:rPr lang="tr-TR" sz="2300" dirty="0"/>
              <a:t>, Eren (2013). “Babalar ve Oğullar: 2000’ler Türkiye Sinemasında Erkeklik Krizi.”  </a:t>
            </a:r>
            <a:r>
              <a:rPr lang="tr-TR" sz="2300" i="1" dirty="0" err="1" smtClean="0"/>
              <a:t>sinecine</a:t>
            </a:r>
            <a:r>
              <a:rPr lang="tr-TR" sz="2300" i="1" dirty="0"/>
              <a:t> </a:t>
            </a:r>
            <a:r>
              <a:rPr lang="tr-TR" sz="2300" dirty="0"/>
              <a:t>4(2): 41-67</a:t>
            </a:r>
          </a:p>
          <a:p>
            <a:pPr marL="0" indent="0">
              <a:buNone/>
            </a:pPr>
            <a:endParaRPr lang="tr-TR" dirty="0"/>
          </a:p>
        </p:txBody>
      </p:sp>
    </p:spTree>
    <p:extLst>
      <p:ext uri="{BB962C8B-B14F-4D97-AF65-F5344CB8AC3E}">
        <p14:creationId xmlns:p14="http://schemas.microsoft.com/office/powerpoint/2010/main" val="133712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284</TotalTime>
  <Words>643</Words>
  <Application>Microsoft Office PowerPoint</Application>
  <PresentationFormat>Geniş ekran</PresentationFormat>
  <Paragraphs>65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Rockwell</vt:lpstr>
      <vt:lpstr>Rockwell Condensed</vt:lpstr>
      <vt:lpstr>Wingdings</vt:lpstr>
      <vt:lpstr>Wood Type Yazı Tipi</vt:lpstr>
      <vt:lpstr>Türk sineması 12. Hafta</vt:lpstr>
      <vt:lpstr>1990’lardan 2000’lere Türkiye Sinemasında Erkeklik Temsilleri ve Erkeklik Krizi </vt:lpstr>
      <vt:lpstr>erkek dostluğu filmleri (1990 sonrası)</vt:lpstr>
      <vt:lpstr>erkek dostluğu filmleri  (1990 sonrası)</vt:lpstr>
      <vt:lpstr>erkek dostluğu filmleri (1990 sonrası)</vt:lpstr>
      <vt:lpstr>Erkek dostluğu filmleri (1990 sonrası)</vt:lpstr>
      <vt:lpstr>2000 Sonrası TÜRKİYE SinemaSINda erkeklik krizi</vt:lpstr>
      <vt:lpstr>2000 Sonrası TÜRKİYE SinemaSINda erkeklik krizi (Öne çıkan FİLMLER)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Asus</cp:lastModifiedBy>
  <cp:revision>33</cp:revision>
  <dcterms:created xsi:type="dcterms:W3CDTF">2023-05-23T15:46:52Z</dcterms:created>
  <dcterms:modified xsi:type="dcterms:W3CDTF">2023-05-29T23:12:26Z</dcterms:modified>
</cp:coreProperties>
</file>