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7704B-840E-42A4-97FA-6A3590D5B086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273A5-4E90-40A2-8146-34FD4511DAF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smtClean="0"/>
              <a:t>Konu 7</a:t>
            </a:r>
            <a:br>
              <a:rPr lang="tr-TR" sz="3600" b="1" dirty="0" smtClean="0"/>
            </a:br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smtClean="0"/>
              <a:t>KALİTE </a:t>
            </a:r>
            <a:r>
              <a:rPr lang="tr-TR" sz="3600" b="1" dirty="0"/>
              <a:t>KONTROLÜNDE MUAYENE VE </a:t>
            </a:r>
            <a:r>
              <a:rPr lang="tr-TR" sz="3600" b="1" dirty="0" smtClean="0"/>
              <a:t>ANALİZ</a:t>
            </a:r>
            <a:endParaRPr lang="tr-TR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Toplam maliyet </a:t>
            </a:r>
            <a:r>
              <a:rPr lang="tr-TR" sz="2400" dirty="0" err="1"/>
              <a:t>C’nin</a:t>
            </a:r>
            <a:r>
              <a:rPr lang="tr-TR" sz="2400" dirty="0"/>
              <a:t> </a:t>
            </a:r>
            <a:r>
              <a:rPr lang="tr-TR" sz="2400" dirty="0" err="1"/>
              <a:t>minumum</a:t>
            </a:r>
            <a:r>
              <a:rPr lang="tr-TR" sz="2400" dirty="0"/>
              <a:t> değerini bulmak için bu fonksiyonun </a:t>
            </a:r>
            <a:r>
              <a:rPr lang="tr-TR" sz="2400" dirty="0" err="1"/>
              <a:t>f’ye</a:t>
            </a:r>
            <a:r>
              <a:rPr lang="tr-TR" sz="2400" dirty="0"/>
              <a:t> göre türevi alınıp, sıfıra eşit yazılırsa en uygun muayene veya analiz sıklığı için;     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 </a:t>
            </a:r>
            <a:r>
              <a:rPr lang="tr-TR" sz="2400" dirty="0" err="1"/>
              <a:t>f</a:t>
            </a:r>
            <a:r>
              <a:rPr lang="tr-TR" sz="2400" baseline="-25000" dirty="0" err="1"/>
              <a:t>o</a:t>
            </a:r>
            <a:r>
              <a:rPr lang="tr-TR" sz="2400" dirty="0"/>
              <a:t> =</a:t>
            </a:r>
            <a:r>
              <a:rPr lang="tr-TR" sz="2400" dirty="0">
                <a:sym typeface="Symbol"/>
              </a:rPr>
              <a:t></a:t>
            </a:r>
            <a:r>
              <a:rPr lang="tr-TR" sz="2400" dirty="0"/>
              <a:t> S/M elde edilir. O halde şimdiki muayene veya analiz sıklığı </a:t>
            </a:r>
            <a:r>
              <a:rPr lang="tr-TR" sz="2400" dirty="0" err="1"/>
              <a:t>f</a:t>
            </a:r>
            <a:r>
              <a:rPr lang="tr-TR" sz="2400" baseline="-25000" dirty="0" err="1"/>
              <a:t>o</a:t>
            </a:r>
            <a:r>
              <a:rPr lang="tr-TR" sz="2400" dirty="0"/>
              <a:t> katı kadar artırılırsa C </a:t>
            </a:r>
            <a:r>
              <a:rPr lang="tr-TR" sz="2400" dirty="0" err="1"/>
              <a:t>minumun</a:t>
            </a:r>
            <a:r>
              <a:rPr lang="tr-TR" sz="2400" dirty="0"/>
              <a:t> değerini alacaktır.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/>
              <a:t>Bir işlemde haftalık bozuk mal maliyeti S=12.800 TL. uygulanan muayene sıkılığının haftalık maliyetinin M=800 TL. olduğu tespit edilmiştir. </a:t>
            </a:r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/>
              <a:t>Yukarıdaki </a:t>
            </a:r>
            <a:r>
              <a:rPr lang="tr-TR" sz="2800" dirty="0"/>
              <a:t>formüle göre </a:t>
            </a:r>
            <a:r>
              <a:rPr lang="tr-TR" sz="2800" dirty="0" err="1"/>
              <a:t>f</a:t>
            </a:r>
            <a:r>
              <a:rPr lang="tr-TR" sz="2800" baseline="-25000" dirty="0" err="1"/>
              <a:t>o</a:t>
            </a:r>
            <a:r>
              <a:rPr lang="tr-TR" sz="2800" dirty="0"/>
              <a:t> =</a:t>
            </a:r>
            <a:r>
              <a:rPr lang="tr-TR" sz="2800" dirty="0">
                <a:sym typeface="Symbol"/>
              </a:rPr>
              <a:t></a:t>
            </a:r>
            <a:r>
              <a:rPr lang="tr-TR" sz="2800" dirty="0"/>
              <a:t> 12.800/800 = 4 bulunur. Bu durumda muayene sıklığı 4 kat artırıldığı takdirde toplam maliyet </a:t>
            </a:r>
            <a:r>
              <a:rPr lang="tr-TR" sz="2800" dirty="0" err="1"/>
              <a:t>minumun</a:t>
            </a:r>
            <a:r>
              <a:rPr lang="tr-TR" sz="2800" dirty="0"/>
              <a:t> olmaktadır. </a:t>
            </a:r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/>
              <a:t>İlk </a:t>
            </a:r>
            <a:r>
              <a:rPr lang="tr-TR" sz="2800" dirty="0"/>
              <a:t>durumda C=12.800 + 800=13600 TL/hafta olduğu halde f=4 alınırsa C=(12.800/4) + 4 (800) = 6400 TL/hafta elde edilir.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tr-TR" sz="2800" b="1" dirty="0"/>
              <a:t>Muayene ve analizde planlama</a:t>
            </a:r>
            <a:endParaRPr lang="tr-TR" sz="3200" i="1" u="sng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Hammadde ve yardımcı madde girişinde</a:t>
            </a:r>
          </a:p>
          <a:p>
            <a:pPr lvl="0"/>
            <a:r>
              <a:rPr lang="tr-TR" dirty="0"/>
              <a:t>Bir ana işlemden diğerine geçişte</a:t>
            </a:r>
          </a:p>
          <a:p>
            <a:pPr lvl="0"/>
            <a:r>
              <a:rPr lang="tr-TR" dirty="0"/>
              <a:t>Bölümler arasında</a:t>
            </a:r>
          </a:p>
          <a:p>
            <a:pPr lvl="0"/>
            <a:r>
              <a:rPr lang="tr-TR" dirty="0"/>
              <a:t>Geriye dönüşü güç, pahalı işlemlerin yapıldığı yerde</a:t>
            </a:r>
          </a:p>
          <a:p>
            <a:pPr lvl="0"/>
            <a:r>
              <a:rPr lang="tr-TR" dirty="0"/>
              <a:t>Malın ambara girişinden önce bulunması gerektiği söylenebilir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Muayene ve analiz istasyonu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Kalite </a:t>
            </a:r>
            <a:r>
              <a:rPr lang="tr-TR" dirty="0" err="1"/>
              <a:t>spesifikasyonları</a:t>
            </a:r>
            <a:r>
              <a:rPr lang="tr-TR" dirty="0"/>
              <a:t>, arıza ve hata tanımları</a:t>
            </a:r>
          </a:p>
          <a:p>
            <a:pPr lvl="0"/>
            <a:r>
              <a:rPr lang="tr-TR" dirty="0"/>
              <a:t>Hata sınıflandırılması, </a:t>
            </a:r>
            <a:r>
              <a:rPr lang="tr-TR" dirty="0" err="1"/>
              <a:t>spesifikasyonların</a:t>
            </a:r>
            <a:r>
              <a:rPr lang="tr-TR" dirty="0"/>
              <a:t> yorumu</a:t>
            </a:r>
          </a:p>
          <a:p>
            <a:pPr lvl="0"/>
            <a:r>
              <a:rPr lang="tr-TR" dirty="0"/>
              <a:t>Örnekleme yöntemi, kabul ve </a:t>
            </a:r>
            <a:r>
              <a:rPr lang="tr-TR" dirty="0" err="1"/>
              <a:t>red</a:t>
            </a:r>
            <a:r>
              <a:rPr lang="tr-TR" dirty="0"/>
              <a:t> kriterleri</a:t>
            </a:r>
          </a:p>
          <a:p>
            <a:pPr lvl="0"/>
            <a:r>
              <a:rPr lang="tr-TR" dirty="0"/>
              <a:t>Gerekli ölçme aletleri, ölçme metotları ve standartları</a:t>
            </a:r>
          </a:p>
          <a:p>
            <a:pPr lvl="0"/>
            <a:r>
              <a:rPr lang="tr-TR" dirty="0"/>
              <a:t>Gerekli çalışma sahası ve tesisat</a:t>
            </a:r>
          </a:p>
          <a:p>
            <a:pPr lvl="0"/>
            <a:r>
              <a:rPr lang="tr-TR" dirty="0"/>
              <a:t>Kayıt formları ve diğer haberleşme araçları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tr-TR" sz="2400" b="1" dirty="0"/>
              <a:t>Muayene ve analizde belirlenen </a:t>
            </a:r>
            <a:r>
              <a:rPr lang="tr-TR" sz="2400" b="1" dirty="0" err="1"/>
              <a:t>spesifikasyonlardan</a:t>
            </a:r>
            <a:r>
              <a:rPr lang="tr-TR" sz="2400" b="1" dirty="0"/>
              <a:t> sapmaların (hataların) sınıflandırılması</a:t>
            </a:r>
            <a:r>
              <a:rPr lang="tr-TR" sz="1600" dirty="0"/>
              <a:t/>
            </a:r>
            <a:br>
              <a:rPr lang="tr-TR" sz="1600" dirty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Sınıf Sayısının Saptanması 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Sınıfların </a:t>
            </a:r>
            <a:r>
              <a:rPr lang="tr-TR" sz="2800" dirty="0"/>
              <a:t>Tanımlanması 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Hata </a:t>
            </a:r>
            <a:r>
              <a:rPr lang="tr-TR" sz="2800" dirty="0"/>
              <a:t>Sınıflarının Belirlenmesi</a:t>
            </a:r>
            <a:r>
              <a:rPr lang="tr-TR" sz="2800" b="1" dirty="0"/>
              <a:t> </a:t>
            </a:r>
            <a:endParaRPr lang="tr-TR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Hata sınıfları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1600" dirty="0"/>
              <a:t>A Sınıfı	: çok ciddi hatalar, 100 puan</a:t>
            </a:r>
          </a:p>
          <a:p>
            <a:r>
              <a:rPr lang="tr-TR" sz="1600" dirty="0"/>
              <a:t>B Sınıfı	: ciddi  hatalar, 50 puan</a:t>
            </a:r>
          </a:p>
          <a:p>
            <a:r>
              <a:rPr lang="tr-TR" sz="1600" dirty="0"/>
              <a:t>C Sınıfı	: yarı ciddi hatalar, 10 puan</a:t>
            </a:r>
          </a:p>
          <a:p>
            <a:r>
              <a:rPr lang="tr-TR" sz="1600" dirty="0"/>
              <a:t>D </a:t>
            </a:r>
            <a:r>
              <a:rPr lang="tr-TR" sz="1600" dirty="0" smtClean="0"/>
              <a:t>Sınıfı : </a:t>
            </a:r>
            <a:r>
              <a:rPr lang="tr-TR" sz="1600" dirty="0"/>
              <a:t>ciddi olmayan hatalar, 1 puan</a:t>
            </a:r>
          </a:p>
          <a:p>
            <a:r>
              <a:rPr lang="tr-TR" sz="1600" dirty="0"/>
              <a:t> </a:t>
            </a:r>
          </a:p>
          <a:p>
            <a:r>
              <a:rPr lang="tr-TR" sz="1600" b="1" i="1" u="sng" dirty="0"/>
              <a:t>A Sınıfına Giren Hatalar:</a:t>
            </a:r>
            <a:r>
              <a:rPr lang="tr-TR" sz="1600" dirty="0"/>
              <a:t> 1- Mamulün işe yaramaz hale gelmesine yol açar, 2- Mamulün kullanılmasını sık sık olanaksız kılar, 3- Hatanın sonradan giderilmesi mümkün değildir, 4- Can ve mal güvenliğini tehlikeye düşürür.</a:t>
            </a:r>
          </a:p>
          <a:p>
            <a:r>
              <a:rPr lang="tr-TR" sz="1600" dirty="0"/>
              <a:t> </a:t>
            </a:r>
          </a:p>
          <a:p>
            <a:r>
              <a:rPr lang="tr-TR" sz="1600" b="1" i="1" u="sng" dirty="0"/>
              <a:t>B Sınıfına Giren Hatalar</a:t>
            </a:r>
            <a:r>
              <a:rPr lang="tr-TR" sz="1600" b="1" dirty="0"/>
              <a:t> :</a:t>
            </a:r>
            <a:r>
              <a:rPr lang="tr-TR" sz="1600" dirty="0"/>
              <a:t> 1- Mamulün kötü performans göstermesine neden olur, 2- Mamulün kullanım süresini kısaltır, 3- Mamulün dış görünümünü önemli ölçüde bozar.</a:t>
            </a:r>
          </a:p>
          <a:p>
            <a:r>
              <a:rPr lang="tr-TR" sz="1600" dirty="0"/>
              <a:t> </a:t>
            </a:r>
          </a:p>
          <a:p>
            <a:r>
              <a:rPr lang="tr-TR" sz="1600" b="1" i="1" u="sng" dirty="0"/>
              <a:t>C Sınıfına Giren Hatalar</a:t>
            </a:r>
            <a:r>
              <a:rPr lang="tr-TR" sz="1600" b="1" dirty="0"/>
              <a:t> :</a:t>
            </a:r>
            <a:r>
              <a:rPr lang="tr-TR" sz="1600" dirty="0"/>
              <a:t> 1- Mamulün kötü performans göstermesine neden olabilir, 2- Mamulün ömrünü kısaltabilir, 3- Mamulün dış görünüşünü istenmeyen biçimde bozar.</a:t>
            </a:r>
          </a:p>
          <a:p>
            <a:r>
              <a:rPr lang="tr-TR" sz="1600" b="1" dirty="0"/>
              <a:t> </a:t>
            </a:r>
            <a:endParaRPr lang="tr-TR" sz="1600" dirty="0"/>
          </a:p>
          <a:p>
            <a:r>
              <a:rPr lang="tr-TR" sz="1600" b="1" i="1" u="sng" dirty="0"/>
              <a:t>D Sınıfına Giren Hatalar</a:t>
            </a:r>
            <a:r>
              <a:rPr lang="tr-TR" sz="1600" b="1" dirty="0"/>
              <a:t> :</a:t>
            </a:r>
            <a:r>
              <a:rPr lang="tr-TR" sz="1600" dirty="0"/>
              <a:t> Bunlar daha çok kabul edilebilecek dış görünüş hatalarıdır.</a:t>
            </a:r>
          </a:p>
          <a:p>
            <a:r>
              <a:rPr lang="tr-TR" sz="1600" dirty="0"/>
              <a:t>Örnek olarak verilen bu hata sınıflandırması belirli tip mamuller için uygun olabilir. Farklı mamuller için hata sınıflandırması ve puanlaması farklı olabilir.</a:t>
            </a:r>
          </a:p>
          <a:p>
            <a:endParaRPr lang="tr-TR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Muayene ve analiz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Ham, yardımcı, </a:t>
            </a:r>
            <a:r>
              <a:rPr lang="tr-TR" sz="2800" dirty="0" err="1"/>
              <a:t>mamül</a:t>
            </a:r>
            <a:r>
              <a:rPr lang="tr-TR" sz="2800" dirty="0"/>
              <a:t> ve yarı </a:t>
            </a:r>
            <a:r>
              <a:rPr lang="tr-TR" sz="2800" dirty="0" err="1"/>
              <a:t>mamül</a:t>
            </a:r>
            <a:r>
              <a:rPr lang="tr-TR" sz="2800" dirty="0"/>
              <a:t> maddelerin, proseslerin, alet ve ekipmanların, belirlenen </a:t>
            </a:r>
            <a:r>
              <a:rPr lang="tr-TR" sz="2800" dirty="0" err="1"/>
              <a:t>spesifikasyonlara</a:t>
            </a:r>
            <a:r>
              <a:rPr lang="tr-TR" sz="2800" dirty="0"/>
              <a:t> uygunluğunu veya kendinden beklenenleri gerçekleştirme derecesini belirleme amacı ile uygulanan işlemlere muayene ve analiz denir.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Autofit/>
          </a:bodyPr>
          <a:lstStyle/>
          <a:p>
            <a:pPr lvl="0"/>
            <a:r>
              <a:rPr lang="tr-TR" sz="2400" dirty="0"/>
              <a:t>Belirli bir kalite </a:t>
            </a:r>
            <a:r>
              <a:rPr lang="tr-TR" sz="2400" dirty="0" err="1"/>
              <a:t>spesifikasyonunun</a:t>
            </a:r>
            <a:r>
              <a:rPr lang="tr-TR" sz="2400" dirty="0"/>
              <a:t> ölçülmesi ve yorumlanması</a:t>
            </a:r>
          </a:p>
          <a:p>
            <a:pPr lvl="0"/>
            <a:r>
              <a:rPr lang="tr-TR" sz="2400" dirty="0"/>
              <a:t>Tasarlanan ve gerçekleştirilen kalite </a:t>
            </a:r>
            <a:r>
              <a:rPr lang="tr-TR" sz="2400" dirty="0" err="1"/>
              <a:t>spesifikasyonlarının</a:t>
            </a:r>
            <a:r>
              <a:rPr lang="tr-TR" sz="2400" dirty="0"/>
              <a:t> karşılaştırılması</a:t>
            </a:r>
          </a:p>
          <a:p>
            <a:pPr lvl="0"/>
            <a:r>
              <a:rPr lang="tr-TR" sz="2400" dirty="0"/>
              <a:t>Gerçekleştirilen kalite düzeyinin kabul edilebilirliği konusunda karar verilmesi</a:t>
            </a:r>
          </a:p>
          <a:p>
            <a:pPr lvl="0"/>
            <a:r>
              <a:rPr lang="tr-TR" sz="2400" dirty="0"/>
              <a:t>Elde edilen sonuçların veya bulguların ilgili karar organlarına iletilmesi</a:t>
            </a:r>
          </a:p>
          <a:p>
            <a:pPr lvl="0"/>
            <a:r>
              <a:rPr lang="tr-TR" sz="2400" dirty="0"/>
              <a:t>Kabul </a:t>
            </a:r>
            <a:r>
              <a:rPr lang="tr-TR" sz="2400" dirty="0" err="1"/>
              <a:t>idelebilir</a:t>
            </a:r>
            <a:r>
              <a:rPr lang="tr-TR" sz="2400" dirty="0"/>
              <a:t> ham, yardımcı ve </a:t>
            </a:r>
            <a:r>
              <a:rPr lang="tr-TR" sz="2400" dirty="0" err="1"/>
              <a:t>mamül</a:t>
            </a:r>
            <a:r>
              <a:rPr lang="tr-TR" sz="2400" dirty="0"/>
              <a:t> maddelerin, işlemlerin, diğerlerinden ayrılması, yani iyi – kötü ayırımının yapılması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dirty="0"/>
              <a:t>Üretim sürecinde muayene ve analiz faaliyetleri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Muayene ve analiz, hammadde tedarikinden mamul ambarına kadar üretim sürecinin çeşitli aşamalarında yer alabilen bir faaliyettir.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Muayene </a:t>
            </a:r>
            <a:r>
              <a:rPr lang="tr-TR" sz="2400" dirty="0"/>
              <a:t>ve analiz işlemleri üretim süreci içinde uygulandığı yere göre özellikler gösterebilir.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Bu </a:t>
            </a:r>
            <a:r>
              <a:rPr lang="tr-TR" sz="2400" dirty="0"/>
              <a:t>bakımdan muayene ve analiz işlemlerinin uygulandığı üretim aşamalarına göre sınıflandırılması yararlı olur.</a:t>
            </a:r>
          </a:p>
          <a:p>
            <a:pPr>
              <a:buNone/>
            </a:pPr>
            <a:r>
              <a:rPr lang="tr-TR" sz="2400" b="1" dirty="0"/>
              <a:t> </a:t>
            </a:r>
            <a:endParaRPr lang="tr-TR" sz="2400" dirty="0"/>
          </a:p>
          <a:p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dirty="0"/>
              <a:t>Hammadde yardımcı madde muayene ve analizleri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tr-TR" dirty="0"/>
              <a:t>Önce, şartnameye göre belirlenen genel kabul kurallarına (kalite düzeyi dışındaki) uygunluk kontrol edilir. Bunlar miktar, zaman v.b.gibi genel kabul şartlarıdır</a:t>
            </a:r>
            <a:r>
              <a:rPr lang="tr-TR" dirty="0" smtClean="0"/>
              <a:t>.</a:t>
            </a:r>
          </a:p>
          <a:p>
            <a:pPr lvl="0">
              <a:buNone/>
            </a:pPr>
            <a:endParaRPr lang="tr-TR" dirty="0" smtClean="0"/>
          </a:p>
          <a:p>
            <a:pPr lvl="0">
              <a:buNone/>
            </a:pPr>
            <a:r>
              <a:rPr lang="tr-TR" dirty="0" smtClean="0"/>
              <a:t>Belirlenen </a:t>
            </a:r>
            <a:r>
              <a:rPr lang="tr-TR" dirty="0" err="1"/>
              <a:t>spesifikasyonlara</a:t>
            </a:r>
            <a:r>
              <a:rPr lang="tr-TR" dirty="0"/>
              <a:t> uygunluk muayene ve analizlerle belirlenerek, kalite kontrol kayıt formlarına yazılır.</a:t>
            </a:r>
          </a:p>
          <a:p>
            <a:pPr lvl="0">
              <a:buNone/>
            </a:pPr>
            <a:endParaRPr lang="tr-TR" dirty="0"/>
          </a:p>
          <a:p>
            <a:pPr lvl="0">
              <a:buNone/>
            </a:pPr>
            <a:r>
              <a:rPr lang="tr-TR" dirty="0" smtClean="0"/>
              <a:t>Muayene </a:t>
            </a:r>
            <a:r>
              <a:rPr lang="tr-TR" dirty="0"/>
              <a:t>ve analiz sonuçları, muayeneci veya kalite kontrol bölümünün ilgili üniteleri tarafından değerlendirilerek karar verilir. Bu konuda verilecek karar alternatifleri şunlardır;</a:t>
            </a:r>
          </a:p>
          <a:p>
            <a:pPr lvl="0"/>
            <a:endParaRPr lang="tr-TR" dirty="0" smtClean="0"/>
          </a:p>
          <a:p>
            <a:pPr lvl="0"/>
            <a:r>
              <a:rPr lang="tr-TR" dirty="0" smtClean="0"/>
              <a:t>Gelen </a:t>
            </a:r>
            <a:r>
              <a:rPr lang="tr-TR" dirty="0"/>
              <a:t>hammadde veya malzeme kabul edilir.</a:t>
            </a:r>
          </a:p>
          <a:p>
            <a:pPr lvl="0"/>
            <a:r>
              <a:rPr lang="tr-TR" dirty="0"/>
              <a:t>Kabul edilmez.</a:t>
            </a:r>
          </a:p>
          <a:p>
            <a:pPr lvl="0"/>
            <a:r>
              <a:rPr lang="tr-TR" dirty="0"/>
              <a:t>Kuşkulu durum görülerek %100 ayıklama muayenesine gidilir.</a:t>
            </a:r>
          </a:p>
          <a:p>
            <a:pPr lvl="0"/>
            <a:r>
              <a:rPr lang="tr-TR" dirty="0"/>
              <a:t>Hatalı olanlar düzeltilmek veya yerine yenilerinin verilmesi için iade edilir.</a:t>
            </a:r>
          </a:p>
          <a:p>
            <a:pPr lvl="0"/>
            <a:r>
              <a:rPr lang="tr-TR" dirty="0"/>
              <a:t>Şartnameye göre kabul edilmez nitelikte olsa dahi geçici olarak kabul edilir. (Bu süt endüstrisinde çok karşılaşılan bir olaydır).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Muayene ve analiz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Başlangıç muayene ve </a:t>
            </a:r>
            <a:r>
              <a:rPr lang="tr-TR" dirty="0" smtClean="0"/>
              <a:t>analizleri</a:t>
            </a:r>
          </a:p>
          <a:p>
            <a:r>
              <a:rPr lang="tr-TR" dirty="0"/>
              <a:t>İşlem muayene ve </a:t>
            </a:r>
            <a:r>
              <a:rPr lang="tr-TR" dirty="0" smtClean="0"/>
              <a:t>analizleri</a:t>
            </a:r>
          </a:p>
          <a:p>
            <a:r>
              <a:rPr lang="tr-TR" dirty="0"/>
              <a:t>Devriye muayene ve </a:t>
            </a:r>
            <a:r>
              <a:rPr lang="tr-TR" dirty="0" smtClean="0"/>
              <a:t>analizleri</a:t>
            </a:r>
          </a:p>
          <a:p>
            <a:r>
              <a:rPr lang="tr-TR" dirty="0" smtClean="0"/>
              <a:t>Ara </a:t>
            </a:r>
            <a:r>
              <a:rPr lang="tr-TR" dirty="0"/>
              <a:t>muayene ve </a:t>
            </a:r>
            <a:r>
              <a:rPr lang="tr-TR" dirty="0" smtClean="0"/>
              <a:t>analizleri</a:t>
            </a:r>
          </a:p>
          <a:p>
            <a:r>
              <a:rPr lang="tr-TR" dirty="0"/>
              <a:t>Son Muayene ve analizler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dirty="0"/>
              <a:t>Muayene ve analizlerin ekonomik olabilirliği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bir imalatta hatalı mal oranı P, bir parçanın (malın bir biriminin; bir şişe sütün) muayene veya analiz maliyeti de C olsun. Bu takdirde bir adet hatalı mal bulmanın maliyeti C/P olur</a:t>
            </a:r>
            <a:r>
              <a:rPr lang="tr-TR" sz="2400" dirty="0" smtClean="0"/>
              <a:t>.</a:t>
            </a:r>
            <a:endParaRPr lang="tr-TR" sz="2400" dirty="0"/>
          </a:p>
          <a:p>
            <a:endParaRPr lang="tr-TR" sz="2400" dirty="0" smtClean="0"/>
          </a:p>
          <a:p>
            <a:r>
              <a:rPr lang="tr-TR" sz="2400" dirty="0"/>
              <a:t>Eğer bir adet hatalı mal bulamamanın maliyeti K ise,</a:t>
            </a:r>
          </a:p>
          <a:p>
            <a:r>
              <a:rPr lang="tr-TR" sz="2400" dirty="0"/>
              <a:t>	K&lt; C/P olduğunda muayene veya analize girişmemek, </a:t>
            </a:r>
          </a:p>
          <a:p>
            <a:r>
              <a:rPr lang="tr-TR" sz="2400" dirty="0"/>
              <a:t>	K&gt;C/P olduğunda muayene veya analiz yapmak daha ekonomik olur.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82" y="2328863"/>
            <a:ext cx="8475158" cy="26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dirty="0"/>
              <a:t>Ekonomik muayene veya analiz sıklığını hesaplamak için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tr-TR" dirty="0"/>
              <a:t>Söz konusu işlemden çıkan hatalı malların belirli bir süre %100 muayene veya analiz ile ayıklanarak ortaya çıkan S maliyeti</a:t>
            </a:r>
            <a:r>
              <a:rPr lang="tr-TR" dirty="0" smtClean="0"/>
              <a:t>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Çeşitli unsurlardan oluşan belirli sıklıktaki muayene veya analiz maliyeti M bulunur. </a:t>
            </a:r>
            <a:endParaRPr lang="tr-TR" dirty="0" smtClean="0"/>
          </a:p>
          <a:p>
            <a:pPr lvl="0"/>
            <a:endParaRPr lang="tr-TR" dirty="0"/>
          </a:p>
          <a:p>
            <a:pPr lvl="0"/>
            <a:r>
              <a:rPr lang="tr-TR" dirty="0" smtClean="0"/>
              <a:t>Minimum </a:t>
            </a:r>
            <a:r>
              <a:rPr lang="tr-TR" dirty="0"/>
              <a:t>değerinin hesaplanması istenen toplam maliyet C=S + M denklemi ile ifade edilebilir. </a:t>
            </a:r>
            <a:endParaRPr lang="tr-TR" dirty="0" smtClean="0"/>
          </a:p>
          <a:p>
            <a:pPr lvl="0"/>
            <a:endParaRPr lang="tr-TR" dirty="0"/>
          </a:p>
          <a:p>
            <a:pPr lvl="0"/>
            <a:r>
              <a:rPr lang="tr-TR" dirty="0" smtClean="0"/>
              <a:t>Muayene </a:t>
            </a:r>
            <a:r>
              <a:rPr lang="tr-TR" dirty="0"/>
              <a:t>ve analiz sıklığı artırılırsa S azalır, M artar. Örneğin, muayene veya analiz sıklığı iki katına çıkarılırsa normal koşullarda S ½ oranında azalırken M iki  katına çıkar. Muayene veya analiz sıklığını değiştirme katsayısı f ile gösterilirse,</a:t>
            </a:r>
          </a:p>
          <a:p>
            <a:endParaRPr lang="tr-TR" dirty="0"/>
          </a:p>
          <a:p>
            <a:pPr>
              <a:buNone/>
            </a:pPr>
            <a:r>
              <a:rPr lang="tr-TR" b="1" dirty="0" smtClean="0"/>
              <a:t>                                C </a:t>
            </a:r>
            <a:r>
              <a:rPr lang="tr-TR" b="1" dirty="0"/>
              <a:t>= S/f + </a:t>
            </a:r>
            <a:r>
              <a:rPr lang="tr-TR" b="1" dirty="0" smtClean="0"/>
              <a:t>f. </a:t>
            </a:r>
            <a:r>
              <a:rPr lang="tr-TR" b="1" dirty="0"/>
              <a:t>M </a:t>
            </a:r>
            <a:r>
              <a:rPr lang="tr-TR" dirty="0"/>
              <a:t>yazılabilir.</a:t>
            </a:r>
          </a:p>
          <a:p>
            <a:pPr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655</Words>
  <Application>Microsoft Office PowerPoint</Application>
  <PresentationFormat>Ekran Gösterisi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Konu 7   KALİTE KONTROLÜNDE MUAYENE VE ANALİZ</vt:lpstr>
      <vt:lpstr>Muayene ve analiz</vt:lpstr>
      <vt:lpstr>Slayt 3</vt:lpstr>
      <vt:lpstr>Üretim sürecinde muayene ve analiz faaliyetleri</vt:lpstr>
      <vt:lpstr>Hammadde yardımcı madde muayene ve analizleri</vt:lpstr>
      <vt:lpstr>Muayene ve analiz</vt:lpstr>
      <vt:lpstr>Muayene ve analizlerin ekonomik olabilirliği</vt:lpstr>
      <vt:lpstr>Slayt 8</vt:lpstr>
      <vt:lpstr>Ekonomik muayene veya analiz sıklığını hesaplamak için</vt:lpstr>
      <vt:lpstr>Slayt 10</vt:lpstr>
      <vt:lpstr>Slayt 11</vt:lpstr>
      <vt:lpstr>Muayene ve analizde planlama</vt:lpstr>
      <vt:lpstr>Muayene ve analiz istasyonu</vt:lpstr>
      <vt:lpstr>Muayene ve analizde belirlenen spesifikasyonlardan sapmaların (hataların) sınıflandırılması </vt:lpstr>
      <vt:lpstr>Hata sınıfları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KALİTE KONTROLÜNDE MUAYENE VE ANALİZ</dc:title>
  <dc:creator>Adabarbaros</dc:creator>
  <cp:lastModifiedBy>Adabarbaros</cp:lastModifiedBy>
  <cp:revision>4</cp:revision>
  <dcterms:created xsi:type="dcterms:W3CDTF">2017-01-30T08:46:40Z</dcterms:created>
  <dcterms:modified xsi:type="dcterms:W3CDTF">2017-01-30T10:23:38Z</dcterms:modified>
</cp:coreProperties>
</file>