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0" r:id="rId2"/>
    <p:sldId id="291" r:id="rId3"/>
    <p:sldId id="292" r:id="rId4"/>
    <p:sldId id="293" r:id="rId5"/>
    <p:sldId id="294" r:id="rId6"/>
    <p:sldId id="295" r:id="rId7"/>
    <p:sldId id="296" r:id="rId8"/>
    <p:sldId id="297" r:id="rId9"/>
    <p:sldId id="298" r:id="rId10"/>
    <p:sldId id="299" r:id="rId11"/>
    <p:sldId id="300" r:id="rId12"/>
    <p:sldId id="30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11/23/2018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dirty="0">
                <a:latin typeface="Arial" panose="020B0604020202020204" pitchFamily="34" charset="0"/>
                <a:cs typeface="Arial" panose="020B0604020202020204" pitchFamily="34" charset="0"/>
              </a:rPr>
              <a:t>ULUSLARARASILAŞMA VE ULUSLARARASI TARIMSAL PAZARLAMADA </a:t>
            </a:r>
            <a:r>
              <a:rPr lang="tr-TR" sz="2800" dirty="0" smtClean="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YER ALAN İŞLETMELER </a:t>
            </a:r>
          </a:p>
        </p:txBody>
      </p:sp>
      <p:sp>
        <p:nvSpPr>
          <p:cNvPr id="3" name="Dikdörtgen 2"/>
          <p:cNvSpPr/>
          <p:nvPr/>
        </p:nvSpPr>
        <p:spPr>
          <a:xfrm>
            <a:off x="2601065" y="2093628"/>
            <a:ext cx="3147336" cy="369332"/>
          </a:xfrm>
          <a:prstGeom prst="rect">
            <a:avLst/>
          </a:prstGeom>
        </p:spPr>
        <p:txBody>
          <a:bodyPr wrap="none">
            <a:spAutoFit/>
          </a:bodyPr>
          <a:lstStyle/>
          <a:p>
            <a:r>
              <a:rPr lang="tr-TR" dirty="0"/>
              <a:t> İşletmelerin Uluslararasılaşması </a:t>
            </a:r>
          </a:p>
        </p:txBody>
      </p:sp>
      <p:sp>
        <p:nvSpPr>
          <p:cNvPr id="4" name="Dikdörtgen 3"/>
          <p:cNvSpPr/>
          <p:nvPr/>
        </p:nvSpPr>
        <p:spPr>
          <a:xfrm>
            <a:off x="919536" y="2462960"/>
            <a:ext cx="10757043" cy="2308324"/>
          </a:xfrm>
          <a:prstGeom prst="rect">
            <a:avLst/>
          </a:prstGeom>
        </p:spPr>
        <p:txBody>
          <a:bodyPr wrap="square">
            <a:spAutoFit/>
          </a:bodyPr>
          <a:lstStyle/>
          <a:p>
            <a:r>
              <a:rPr lang="tr-TR" dirty="0"/>
              <a:t>Uluslararası işletmeler, farklı ülkelerde faaliyetlerini sürdüren küresel ağlar içinde faaliyette bulunan işletmelerdir. Uluslararası işletmelerin uluslararası faaliyetlerinde mübadele ettikleri şey, nihaî mallardan ziyade problem teşhis hizmetleri (pazarlama, reklamcılık, müşteri danışmanlığı) ve aracılık hizmetleridir. İşletmelerin Uluslararasılaşması, bir işletmenin ulusal sınırları aşacak şekilde işletmecilik faaliyetinde bulunmasıdır. Uluslararasılaşma kavramı, işletmelerin faaliyetlerini ulusal sınırların dışına </a:t>
            </a:r>
            <a:r>
              <a:rPr lang="tr-TR" dirty="0" smtClean="0"/>
              <a:t>taşı </a:t>
            </a:r>
            <a:r>
              <a:rPr lang="tr-TR" dirty="0" err="1" smtClean="0"/>
              <a:t>yacak</a:t>
            </a:r>
            <a:r>
              <a:rPr lang="tr-TR" dirty="0" smtClean="0"/>
              <a:t> </a:t>
            </a:r>
            <a:r>
              <a:rPr lang="tr-TR" dirty="0"/>
              <a:t>şekilde yapmaya başlamasıdır. İşletmeler ister ihracat yoluyla, ister doğrudan dış yatırımlarla olsun, ya da lisans anlaşmaları biçiminde olsun işletmelerin kendi ulusal sınırları dışında faaliyete bulunmaya başlamasıdır. İşletmelerin ulusal sınırlarının ötesinde faaliyette bulunması ihracat faaliyetleriyle başlamakta; doğrudan dış yatırım, sözleşme ve ortak girişimlerle sürmektedir</a:t>
            </a:r>
          </a:p>
        </p:txBody>
      </p:sp>
    </p:spTree>
    <p:extLst>
      <p:ext uri="{BB962C8B-B14F-4D97-AF65-F5344CB8AC3E}">
        <p14:creationId xmlns:p14="http://schemas.microsoft.com/office/powerpoint/2010/main" val="3349344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dirty="0">
                <a:latin typeface="Arial" panose="020B0604020202020204" pitchFamily="34" charset="0"/>
                <a:cs typeface="Arial" panose="020B0604020202020204" pitchFamily="34" charset="0"/>
              </a:rPr>
              <a:t>ULUSLARARASILAŞMA VE ULUSLARARASI TARIMSAL PAZARLAMADA </a:t>
            </a:r>
            <a:r>
              <a:rPr lang="tr-TR" sz="2800" dirty="0" smtClean="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YER ALAN İŞLETMELER </a:t>
            </a:r>
          </a:p>
        </p:txBody>
      </p:sp>
      <p:sp>
        <p:nvSpPr>
          <p:cNvPr id="3" name="Dikdörtgen 2"/>
          <p:cNvSpPr/>
          <p:nvPr/>
        </p:nvSpPr>
        <p:spPr>
          <a:xfrm>
            <a:off x="770563" y="1552906"/>
            <a:ext cx="11137185" cy="4939814"/>
          </a:xfrm>
          <a:prstGeom prst="rect">
            <a:avLst/>
          </a:prstGeom>
        </p:spPr>
        <p:txBody>
          <a:bodyPr wrap="square">
            <a:spAutoFit/>
          </a:bodyPr>
          <a:lstStyle/>
          <a:p>
            <a:pPr marL="68580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Dünya ve </a:t>
            </a:r>
            <a:r>
              <a:rPr lang="tr-TR" b="1" dirty="0" smtClean="0">
                <a:latin typeface="Times New Roman" panose="02020603050405020304" pitchFamily="18" charset="0"/>
                <a:ea typeface="Calibri" panose="020F0502020204030204" pitchFamily="34" charset="0"/>
                <a:cs typeface="Times New Roman" panose="02020603050405020304" pitchFamily="18" charset="0"/>
              </a:rPr>
              <a:t>Türkiye'de, </a:t>
            </a:r>
            <a:r>
              <a:rPr lang="tr-TR" b="1" dirty="0">
                <a:latin typeface="Times New Roman" panose="02020603050405020304" pitchFamily="18" charset="0"/>
                <a:ea typeface="Calibri" panose="020F0502020204030204" pitchFamily="34" charset="0"/>
                <a:cs typeface="Times New Roman" panose="02020603050405020304" pitchFamily="18" charset="0"/>
              </a:rPr>
              <a:t>Uluslararası Tarımsal Pazarlarda Faaliyet Gösteren İşletmeler</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Dünyada Uluslarası Tarımsal Pazarlarda Faaliyet Gösteren İşletmeler</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2013 verilerine göre, dünyanın en iyi 25 çok uluslu işletmesi arasında, gıda ve tarım ürünleri üreten işletmeler içinde sekizinci sırada , İngiltere kökenli </a:t>
            </a:r>
            <a:r>
              <a:rPr lang="tr-TR" b="1" dirty="0">
                <a:latin typeface="Times New Roman" panose="02020603050405020304" pitchFamily="18" charset="0"/>
                <a:ea typeface="Calibri" panose="020F0502020204030204" pitchFamily="34" charset="0"/>
                <a:cs typeface="Times New Roman" panose="02020603050405020304" pitchFamily="18" charset="0"/>
              </a:rPr>
              <a:t>Diagro</a:t>
            </a:r>
            <a:r>
              <a:rPr lang="tr-TR" dirty="0">
                <a:latin typeface="Times New Roman" panose="02020603050405020304" pitchFamily="18" charset="0"/>
                <a:ea typeface="Calibri" panose="020F0502020204030204" pitchFamily="34" charset="0"/>
                <a:cs typeface="Times New Roman" panose="02020603050405020304" pitchFamily="18" charset="0"/>
              </a:rPr>
              <a:t> işletmesinin yer aldığı,  15.sırada Liechtein  kökenli, perakende ürünler ile faaliyet gösteren </a:t>
            </a:r>
            <a:r>
              <a:rPr lang="tr-TR" b="1" dirty="0">
                <a:latin typeface="Times New Roman" panose="02020603050405020304" pitchFamily="18" charset="0"/>
                <a:ea typeface="Calibri" panose="020F0502020204030204" pitchFamily="34" charset="0"/>
                <a:cs typeface="Times New Roman" panose="02020603050405020304" pitchFamily="18" charset="0"/>
              </a:rPr>
              <a:t>Hillti</a:t>
            </a:r>
            <a:r>
              <a:rPr lang="tr-TR" dirty="0">
                <a:latin typeface="Times New Roman" panose="02020603050405020304" pitchFamily="18" charset="0"/>
                <a:ea typeface="Calibri" panose="020F0502020204030204" pitchFamily="34" charset="0"/>
                <a:cs typeface="Times New Roman" panose="02020603050405020304" pitchFamily="18" charset="0"/>
              </a:rPr>
              <a:t> işletmesinin yer aldığı,  23. Sırada, yiyecek ve içecek servisleri faaliyeti ile, ABD kökenli </a:t>
            </a:r>
            <a:r>
              <a:rPr lang="tr-TR" b="1" dirty="0" err="1">
                <a:latin typeface="Times New Roman" panose="02020603050405020304" pitchFamily="18" charset="0"/>
                <a:ea typeface="Calibri" panose="020F0502020204030204" pitchFamily="34" charset="0"/>
                <a:cs typeface="Times New Roman" panose="02020603050405020304" pitchFamily="18" charset="0"/>
              </a:rPr>
              <a:t>Mc-Donalds</a:t>
            </a:r>
            <a:r>
              <a:rPr lang="tr-TR" dirty="0">
                <a:latin typeface="Times New Roman" panose="02020603050405020304" pitchFamily="18" charset="0"/>
                <a:ea typeface="Calibri" panose="020F0502020204030204" pitchFamily="34" charset="0"/>
                <a:cs typeface="Times New Roman" panose="02020603050405020304" pitchFamily="18" charset="0"/>
              </a:rPr>
              <a:t> işletmesinin yer aldığı, yine </a:t>
            </a:r>
            <a:r>
              <a:rPr lang="tr-TR" dirty="0" err="1">
                <a:latin typeface="Times New Roman" panose="02020603050405020304" pitchFamily="18" charset="0"/>
                <a:ea typeface="Calibri" panose="020F0502020204030204" pitchFamily="34" charset="0"/>
                <a:cs typeface="Times New Roman" panose="02020603050405020304" pitchFamily="18" charset="0"/>
              </a:rPr>
              <a:t>abd</a:t>
            </a:r>
            <a:r>
              <a:rPr lang="tr-TR" dirty="0">
                <a:latin typeface="Times New Roman" panose="02020603050405020304" pitchFamily="18" charset="0"/>
                <a:ea typeface="Calibri" panose="020F0502020204030204" pitchFamily="34" charset="0"/>
                <a:cs typeface="Times New Roman" panose="02020603050405020304" pitchFamily="18" charset="0"/>
              </a:rPr>
              <a:t> kökenli </a:t>
            </a:r>
            <a:r>
              <a:rPr lang="tr-TR" b="1" dirty="0">
                <a:latin typeface="Times New Roman" panose="02020603050405020304" pitchFamily="18" charset="0"/>
                <a:ea typeface="Calibri" panose="020F0502020204030204" pitchFamily="34" charset="0"/>
                <a:cs typeface="Times New Roman" panose="02020603050405020304" pitchFamily="18" charset="0"/>
              </a:rPr>
              <a:t>Coca- Cola</a:t>
            </a:r>
            <a:r>
              <a:rPr lang="tr-TR" dirty="0">
                <a:latin typeface="Times New Roman" panose="02020603050405020304" pitchFamily="18" charset="0"/>
                <a:ea typeface="Calibri" panose="020F0502020204030204" pitchFamily="34" charset="0"/>
                <a:cs typeface="Times New Roman" panose="02020603050405020304" pitchFamily="18" charset="0"/>
              </a:rPr>
              <a:t> işletmesinin, üretim-yiyecek içecek faaliyetiyle 24. Sırada bulunduğu anlaşılmaktadır( Capital,2016).</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Uluslarası Tarımsal Pazarlarda Faaliyet Gösteren Türk İşletmeleri</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Türkiye’de gıda piyasasına genellikle hâkim olan </a:t>
            </a:r>
            <a:r>
              <a:rPr lang="tr-TR" dirty="0" err="1">
                <a:latin typeface="Times New Roman" panose="02020603050405020304" pitchFamily="18" charset="0"/>
                <a:ea typeface="Calibri" panose="020F0502020204030204" pitchFamily="34" charset="0"/>
                <a:cs typeface="Times New Roman" panose="02020603050405020304" pitchFamily="18" charset="0"/>
              </a:rPr>
              <a:t>işlertme</a:t>
            </a:r>
            <a:r>
              <a:rPr lang="tr-TR" dirty="0">
                <a:latin typeface="Times New Roman" panose="02020603050405020304" pitchFamily="18" charset="0"/>
                <a:ea typeface="Calibri" panose="020F0502020204030204" pitchFamily="34" charset="0"/>
                <a:cs typeface="Times New Roman" panose="02020603050405020304" pitchFamily="18" charset="0"/>
              </a:rPr>
              <a:t> ya da ürün markaları: et piyasasında; Maret (KOÇ), Pınar (Yaşar), Aytaç,  Süt piyasasında; Pınar (Yaşar), MİS (Nestle) ,</a:t>
            </a:r>
            <a:r>
              <a:rPr lang="tr-TR" dirty="0" err="1">
                <a:latin typeface="Times New Roman" panose="02020603050405020304" pitchFamily="18" charset="0"/>
                <a:ea typeface="Calibri" panose="020F0502020204030204" pitchFamily="34" charset="0"/>
                <a:cs typeface="Times New Roman" panose="02020603050405020304" pitchFamily="18" charset="0"/>
              </a:rPr>
              <a:t>DanoneSA</a:t>
            </a:r>
            <a:r>
              <a:rPr lang="tr-TR" dirty="0">
                <a:latin typeface="Times New Roman" panose="02020603050405020304" pitchFamily="18" charset="0"/>
                <a:ea typeface="Calibri" panose="020F0502020204030204" pitchFamily="34" charset="0"/>
                <a:cs typeface="Times New Roman" panose="02020603050405020304" pitchFamily="18" charset="0"/>
              </a:rPr>
              <a:t> (Sabancı), SEK (KOÇ), İçim (</a:t>
            </a:r>
            <a:r>
              <a:rPr lang="tr-TR" dirty="0" err="1">
                <a:latin typeface="Times New Roman" panose="02020603050405020304" pitchFamily="18" charset="0"/>
                <a:ea typeface="Calibri" panose="020F0502020204030204" pitchFamily="34" charset="0"/>
                <a:cs typeface="Times New Roman" panose="02020603050405020304" pitchFamily="18" charset="0"/>
              </a:rPr>
              <a:t>ülker</a:t>
            </a:r>
            <a:r>
              <a:rPr lang="tr-TR" dirty="0">
                <a:latin typeface="Times New Roman" panose="02020603050405020304" pitchFamily="18" charset="0"/>
                <a:ea typeface="Calibri" panose="020F0502020204030204" pitchFamily="34" charset="0"/>
                <a:cs typeface="Times New Roman" panose="02020603050405020304" pitchFamily="18" charset="0"/>
              </a:rPr>
              <a:t>), Makarna piyasasında; </a:t>
            </a:r>
            <a:r>
              <a:rPr lang="tr-TR" dirty="0" err="1">
                <a:latin typeface="Times New Roman" panose="02020603050405020304" pitchFamily="18" charset="0"/>
                <a:ea typeface="Calibri" panose="020F0502020204030204" pitchFamily="34" charset="0"/>
                <a:cs typeface="Times New Roman" panose="02020603050405020304" pitchFamily="18" charset="0"/>
              </a:rPr>
              <a:t>Pastavilla</a:t>
            </a:r>
            <a:r>
              <a:rPr lang="tr-TR" dirty="0">
                <a:latin typeface="Times New Roman" panose="02020603050405020304" pitchFamily="18" charset="0"/>
                <a:ea typeface="Calibri" panose="020F0502020204030204" pitchFamily="34" charset="0"/>
                <a:cs typeface="Times New Roman" panose="02020603050405020304" pitchFamily="18" charset="0"/>
              </a:rPr>
              <a:t> (KOÇ), Filiz (</a:t>
            </a:r>
            <a:r>
              <a:rPr lang="tr-TR" dirty="0" err="1">
                <a:latin typeface="Times New Roman" panose="02020603050405020304" pitchFamily="18" charset="0"/>
                <a:ea typeface="Calibri" panose="020F0502020204030204" pitchFamily="34" charset="0"/>
                <a:cs typeface="Times New Roman" panose="02020603050405020304" pitchFamily="18" charset="0"/>
              </a:rPr>
              <a:t>Barilla</a:t>
            </a:r>
            <a:r>
              <a:rPr lang="tr-TR" dirty="0">
                <a:latin typeface="Times New Roman" panose="02020603050405020304" pitchFamily="18" charset="0"/>
                <a:ea typeface="Calibri" panose="020F0502020204030204" pitchFamily="34" charset="0"/>
                <a:cs typeface="Times New Roman" panose="02020603050405020304" pitchFamily="18" charset="0"/>
              </a:rPr>
              <a:t>), Oba, Nuh, </a:t>
            </a:r>
            <a:r>
              <a:rPr lang="tr-TR" dirty="0" err="1">
                <a:latin typeface="Times New Roman" panose="02020603050405020304" pitchFamily="18" charset="0"/>
                <a:ea typeface="Calibri" panose="020F0502020204030204" pitchFamily="34" charset="0"/>
                <a:cs typeface="Times New Roman" panose="02020603050405020304" pitchFamily="18" charset="0"/>
              </a:rPr>
              <a:t>Büskivi’de</a:t>
            </a:r>
            <a:r>
              <a:rPr lang="tr-TR" dirty="0">
                <a:latin typeface="Times New Roman" panose="02020603050405020304" pitchFamily="18" charset="0"/>
                <a:ea typeface="Calibri" panose="020F0502020204030204" pitchFamily="34" charset="0"/>
                <a:cs typeface="Times New Roman" panose="02020603050405020304" pitchFamily="18" charset="0"/>
              </a:rPr>
              <a:t>; Ülker, Eti, </a:t>
            </a:r>
            <a:r>
              <a:rPr lang="tr-TR" dirty="0" err="1">
                <a:latin typeface="Times New Roman" panose="02020603050405020304" pitchFamily="18" charset="0"/>
                <a:ea typeface="Calibri" panose="020F0502020204030204" pitchFamily="34" charset="0"/>
                <a:cs typeface="Times New Roman" panose="02020603050405020304" pitchFamily="18" charset="0"/>
              </a:rPr>
              <a:t>Salça’da</a:t>
            </a:r>
            <a:r>
              <a:rPr lang="tr-TR" dirty="0">
                <a:latin typeface="Times New Roman" panose="02020603050405020304" pitchFamily="18" charset="0"/>
                <a:ea typeface="Calibri" panose="020F0502020204030204" pitchFamily="34" charset="0"/>
                <a:cs typeface="Times New Roman" panose="02020603050405020304" pitchFamily="18" charset="0"/>
              </a:rPr>
              <a:t>; TAT (KOÇ), </a:t>
            </a:r>
            <a:r>
              <a:rPr lang="tr-TR" dirty="0" err="1">
                <a:latin typeface="Times New Roman" panose="02020603050405020304" pitchFamily="18" charset="0"/>
                <a:ea typeface="Calibri" panose="020F0502020204030204" pitchFamily="34" charset="0"/>
                <a:cs typeface="Times New Roman" panose="02020603050405020304" pitchFamily="18" charset="0"/>
              </a:rPr>
              <a:t>Mertko</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Öztusan</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Demko</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Konserve’de</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Tukaş</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Tamek</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Demko</a:t>
            </a:r>
            <a:r>
              <a:rPr lang="tr-TR" dirty="0">
                <a:latin typeface="Times New Roman" panose="02020603050405020304" pitchFamily="18" charset="0"/>
                <a:ea typeface="Calibri" panose="020F0502020204030204" pitchFamily="34" charset="0"/>
                <a:cs typeface="Times New Roman" panose="02020603050405020304" pitchFamily="18" charset="0"/>
              </a:rPr>
              <a:t>, Dondurulmuş Gıda’da; </a:t>
            </a:r>
            <a:r>
              <a:rPr lang="tr-TR" dirty="0" err="1">
                <a:latin typeface="Times New Roman" panose="02020603050405020304" pitchFamily="18" charset="0"/>
                <a:ea typeface="Calibri" panose="020F0502020204030204" pitchFamily="34" charset="0"/>
                <a:cs typeface="Times New Roman" panose="02020603050405020304" pitchFamily="18" charset="0"/>
              </a:rPr>
              <a:t>Kerevitaş</a:t>
            </a:r>
            <a:r>
              <a:rPr lang="tr-TR" dirty="0">
                <a:latin typeface="Times New Roman" panose="02020603050405020304" pitchFamily="18" charset="0"/>
                <a:ea typeface="Calibri" panose="020F0502020204030204" pitchFamily="34" charset="0"/>
                <a:cs typeface="Times New Roman" panose="02020603050405020304" pitchFamily="18" charset="0"/>
              </a:rPr>
              <a:t>, Pınar (Yaşar), </a:t>
            </a:r>
            <a:r>
              <a:rPr lang="tr-TR" dirty="0" err="1">
                <a:latin typeface="Times New Roman" panose="02020603050405020304" pitchFamily="18" charset="0"/>
                <a:ea typeface="Calibri" panose="020F0502020204030204" pitchFamily="34" charset="0"/>
                <a:cs typeface="Times New Roman" panose="02020603050405020304" pitchFamily="18" charset="0"/>
              </a:rPr>
              <a:t>Önentaş</a:t>
            </a:r>
            <a:r>
              <a:rPr lang="tr-TR" dirty="0">
                <a:latin typeface="Times New Roman" panose="02020603050405020304" pitchFamily="18" charset="0"/>
                <a:ea typeface="Calibri" panose="020F0502020204030204" pitchFamily="34" charset="0"/>
                <a:cs typeface="Times New Roman" panose="02020603050405020304" pitchFamily="18" charset="0"/>
              </a:rPr>
              <a:t> İ.R.O,  </a:t>
            </a:r>
            <a:r>
              <a:rPr lang="tr-TR" dirty="0" err="1">
                <a:latin typeface="Times New Roman" panose="02020603050405020304" pitchFamily="18" charset="0"/>
                <a:ea typeface="Calibri" panose="020F0502020204030204" pitchFamily="34" charset="0"/>
                <a:cs typeface="Times New Roman" panose="02020603050405020304" pitchFamily="18" charset="0"/>
              </a:rPr>
              <a:t>Apeks</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Margarin’de</a:t>
            </a:r>
            <a:r>
              <a:rPr lang="tr-TR" dirty="0">
                <a:latin typeface="Times New Roman" panose="02020603050405020304" pitchFamily="18" charset="0"/>
                <a:ea typeface="Calibri" panose="020F0502020204030204" pitchFamily="34" charset="0"/>
                <a:cs typeface="Times New Roman" panose="02020603050405020304" pitchFamily="18" charset="0"/>
              </a:rPr>
              <a:t>; Unilever, Marsa KJS (Sabancı), </a:t>
            </a:r>
            <a:r>
              <a:rPr lang="tr-TR" dirty="0" err="1">
                <a:latin typeface="Times New Roman" panose="02020603050405020304" pitchFamily="18" charset="0"/>
                <a:ea typeface="Calibri" panose="020F0502020204030204" pitchFamily="34" charset="0"/>
                <a:cs typeface="Times New Roman" panose="02020603050405020304" pitchFamily="18" charset="0"/>
              </a:rPr>
              <a:t>Zeytinyağı’nda</a:t>
            </a:r>
            <a:r>
              <a:rPr lang="tr-TR" dirty="0">
                <a:latin typeface="Times New Roman" panose="02020603050405020304" pitchFamily="18" charset="0"/>
                <a:ea typeface="Calibri" panose="020F0502020204030204" pitchFamily="34" charset="0"/>
                <a:cs typeface="Times New Roman" panose="02020603050405020304" pitchFamily="18" charset="0"/>
              </a:rPr>
              <a:t>; Komili (Unilever) Tariş, Kristal, Ekiz, Ayçiçek </a:t>
            </a:r>
            <a:r>
              <a:rPr lang="tr-TR" dirty="0" err="1">
                <a:latin typeface="Times New Roman" panose="02020603050405020304" pitchFamily="18" charset="0"/>
                <a:ea typeface="Calibri" panose="020F0502020204030204" pitchFamily="34" charset="0"/>
                <a:cs typeface="Times New Roman" panose="02020603050405020304" pitchFamily="18" charset="0"/>
              </a:rPr>
              <a:t>Yağı’nda</a:t>
            </a:r>
            <a:r>
              <a:rPr lang="tr-TR" dirty="0">
                <a:latin typeface="Times New Roman" panose="02020603050405020304" pitchFamily="18" charset="0"/>
                <a:ea typeface="Calibri" panose="020F0502020204030204" pitchFamily="34" charset="0"/>
                <a:cs typeface="Times New Roman" panose="02020603050405020304" pitchFamily="18" charset="0"/>
              </a:rPr>
              <a:t>; Komili ( Unilever), Marsa KJS (Sabancı), </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3247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dirty="0">
                <a:latin typeface="Arial" panose="020B0604020202020204" pitchFamily="34" charset="0"/>
                <a:cs typeface="Arial" panose="020B0604020202020204" pitchFamily="34" charset="0"/>
              </a:rPr>
              <a:t>ULUSLARARASILAŞMA VE ULUSLARARASI TARIMSAL PAZARLAMADA </a:t>
            </a:r>
            <a:r>
              <a:rPr lang="tr-TR" sz="2800" dirty="0" smtClean="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YER ALAN İŞLETMELER </a:t>
            </a:r>
          </a:p>
        </p:txBody>
      </p:sp>
    </p:spTree>
    <p:extLst>
      <p:ext uri="{BB962C8B-B14F-4D97-AF65-F5344CB8AC3E}">
        <p14:creationId xmlns:p14="http://schemas.microsoft.com/office/powerpoint/2010/main" val="3562283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dirty="0">
                <a:latin typeface="Arial" panose="020B0604020202020204" pitchFamily="34" charset="0"/>
                <a:cs typeface="Arial" panose="020B0604020202020204" pitchFamily="34" charset="0"/>
              </a:rPr>
              <a:t>ULUSLARARASILAŞMA VE ULUSLARARASI TARIMSAL PAZARLAMADA </a:t>
            </a:r>
            <a:r>
              <a:rPr lang="tr-TR" sz="2800" dirty="0" smtClean="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YER ALAN İŞLETMELER </a:t>
            </a:r>
          </a:p>
        </p:txBody>
      </p:sp>
    </p:spTree>
    <p:extLst>
      <p:ext uri="{BB962C8B-B14F-4D97-AF65-F5344CB8AC3E}">
        <p14:creationId xmlns:p14="http://schemas.microsoft.com/office/powerpoint/2010/main" val="2602546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dirty="0">
                <a:latin typeface="Arial" panose="020B0604020202020204" pitchFamily="34" charset="0"/>
                <a:cs typeface="Arial" panose="020B0604020202020204" pitchFamily="34" charset="0"/>
              </a:rPr>
              <a:t>ULUSLARARASILAŞMA VE ULUSLARARASI TARIMSAL PAZARLAMADA </a:t>
            </a:r>
            <a:r>
              <a:rPr lang="tr-TR" sz="2800" dirty="0" smtClean="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YER ALAN İŞLETMELER </a:t>
            </a:r>
          </a:p>
        </p:txBody>
      </p:sp>
      <p:sp>
        <p:nvSpPr>
          <p:cNvPr id="3" name="Dikdörtgen 2"/>
          <p:cNvSpPr/>
          <p:nvPr/>
        </p:nvSpPr>
        <p:spPr>
          <a:xfrm>
            <a:off x="890427" y="1641470"/>
            <a:ext cx="11301573" cy="3416320"/>
          </a:xfrm>
          <a:prstGeom prst="rect">
            <a:avLst/>
          </a:prstGeom>
        </p:spPr>
        <p:txBody>
          <a:bodyPr wrap="square">
            <a:spAutoFit/>
          </a:bodyPr>
          <a:lstStyle/>
          <a:p>
            <a:r>
              <a:rPr lang="tr-TR" dirty="0"/>
              <a:t>İşletmeler üretim faaliyetlerini yurtdışında uluslararası alanda yapabilirler. İşletmelerin faaliyetleri ile stratejik planlama gibi tüm yapılanmalarını uluslararası duruma göre düzenleyebilirler. Ancak, bunu yaparken bazı hususları dikkate almaları gerekir.  - Pazara giriş engelleri, referans yeni pazarlara erişim durumlarını değerlendirmeleri gerekir.   - Yeni pazarlar uygun pazarlar olmayabilir, yani şişirilmiş pazarlar olabilir, yatırım söz konusu ise yatırımlarını ona göre düzenlemeleri gerekir. İşletme yönetim çalışanları seyahatlerini kolaylıkla yapabilmeleri ve yeterli bilgiyi her zaman toplayabilmelidirler.  </a:t>
            </a:r>
          </a:p>
          <a:p>
            <a:r>
              <a:rPr lang="tr-TR" dirty="0" smtClean="0"/>
              <a:t>- </a:t>
            </a:r>
            <a:r>
              <a:rPr lang="tr-TR" dirty="0"/>
              <a:t>Bir yatırımı yaptıktan sonra, her hangi bir olumsuzlukta onu tekrar geriye döndürmek zor olacaktır. Bu yüzden yeterli fırsatları ve kazanımları daha önceden değerlendirmek gerekir. - Yatırım ve benzeri konularda iyi bir tahmin yapılabilmesi için bu konudaki risklerin iyi değerlendirilmesi, yorumlanması ve belirsizliklerin azaltılması yönünde stratejiler oluşturulması gerekir.  - Özellikle, piyasa koşulları dikkate alınarak potansiyel müşteri varlıkları, rakiplerin güçlü ve zayıf yönleri pazara girmeden önce analiz edilmesi gerekir. - Yurtdışı satışlar, sözleşme yetersizlikleri, seçimlerinin yanlışları, kanal hataları gibi bir takım riskler ortaya çıkabilir. Bunların dikkate alınması gerekir. - Ortaya çıkabilecek riskleri bertaraf edebilmek açısından, iyi bir örgütlenmenin ortaya konulması ve örgütlenmenin güçlendirilmesi gerekir.  </a:t>
            </a:r>
          </a:p>
        </p:txBody>
      </p:sp>
    </p:spTree>
    <p:extLst>
      <p:ext uri="{BB962C8B-B14F-4D97-AF65-F5344CB8AC3E}">
        <p14:creationId xmlns:p14="http://schemas.microsoft.com/office/powerpoint/2010/main" val="3104518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dirty="0">
                <a:latin typeface="Arial" panose="020B0604020202020204" pitchFamily="34" charset="0"/>
                <a:cs typeface="Arial" panose="020B0604020202020204" pitchFamily="34" charset="0"/>
              </a:rPr>
              <a:t>ULUSLARARASILAŞMA VE ULUSLARARASI TARIMSAL PAZARLAMADA </a:t>
            </a:r>
            <a:r>
              <a:rPr lang="tr-TR" sz="2800" dirty="0" smtClean="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YER ALAN İŞLETMELER </a:t>
            </a:r>
          </a:p>
        </p:txBody>
      </p:sp>
      <p:sp>
        <p:nvSpPr>
          <p:cNvPr id="3" name="Dikdörtgen 2"/>
          <p:cNvSpPr/>
          <p:nvPr/>
        </p:nvSpPr>
        <p:spPr>
          <a:xfrm>
            <a:off x="3048000" y="2413338"/>
            <a:ext cx="6096000" cy="2031325"/>
          </a:xfrm>
          <a:prstGeom prst="rect">
            <a:avLst/>
          </a:prstGeom>
        </p:spPr>
        <p:txBody>
          <a:bodyPr>
            <a:spAutoFit/>
          </a:bodyPr>
          <a:lstStyle/>
          <a:p>
            <a:pPr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İşletmelerin Uluslararasılaşması Süreci ve Yaklaşımları</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arenR"/>
            </a:pPr>
            <a:r>
              <a:rPr lang="tr-TR" dirty="0">
                <a:latin typeface="Times New Roman" panose="02020603050405020304" pitchFamily="18" charset="0"/>
                <a:ea typeface="Calibri" panose="020F0502020204030204" pitchFamily="34" charset="0"/>
                <a:cs typeface="Times New Roman" panose="02020603050405020304" pitchFamily="18" charset="0"/>
              </a:rPr>
              <a:t>Tesadüf İhracat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arenR"/>
            </a:pPr>
            <a:r>
              <a:rPr lang="tr-TR" dirty="0">
                <a:latin typeface="Times New Roman" panose="02020603050405020304" pitchFamily="18" charset="0"/>
                <a:ea typeface="Calibri" panose="020F0502020204030204" pitchFamily="34" charset="0"/>
                <a:cs typeface="Times New Roman" panose="02020603050405020304" pitchFamily="18" charset="0"/>
              </a:rPr>
              <a:t>Aktif İhracat</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arenR"/>
            </a:pPr>
            <a:r>
              <a:rPr lang="tr-TR" dirty="0">
                <a:latin typeface="Times New Roman" panose="02020603050405020304" pitchFamily="18" charset="0"/>
                <a:ea typeface="Calibri" panose="020F0502020204030204" pitchFamily="34" charset="0"/>
                <a:cs typeface="Times New Roman" panose="02020603050405020304" pitchFamily="18" charset="0"/>
              </a:rPr>
              <a:t>Uluslararası Pazarlama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4) Global </a:t>
            </a:r>
            <a:r>
              <a:rPr lang="tr-TR" dirty="0">
                <a:latin typeface="Times New Roman" panose="02020603050405020304" pitchFamily="18" charset="0"/>
                <a:ea typeface="Calibri" panose="020F0502020204030204" pitchFamily="34" charset="0"/>
                <a:cs typeface="Times New Roman" panose="02020603050405020304" pitchFamily="18" charset="0"/>
              </a:rPr>
              <a:t>Pazarlama</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2277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dirty="0">
                <a:latin typeface="Arial" panose="020B0604020202020204" pitchFamily="34" charset="0"/>
                <a:cs typeface="Arial" panose="020B0604020202020204" pitchFamily="34" charset="0"/>
              </a:rPr>
              <a:t>ULUSLARARASILAŞMA VE ULUSLARARASI TARIMSAL PAZARLAMADA </a:t>
            </a:r>
            <a:r>
              <a:rPr lang="tr-TR" sz="2800" dirty="0" smtClean="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YER ALAN İŞLETMELER </a:t>
            </a:r>
          </a:p>
        </p:txBody>
      </p:sp>
      <p:sp>
        <p:nvSpPr>
          <p:cNvPr id="3" name="Dikdörtgen 2"/>
          <p:cNvSpPr/>
          <p:nvPr/>
        </p:nvSpPr>
        <p:spPr>
          <a:xfrm>
            <a:off x="642134" y="1456133"/>
            <a:ext cx="11311847" cy="5016758"/>
          </a:xfrm>
          <a:prstGeom prst="rect">
            <a:avLst/>
          </a:prstGeom>
        </p:spPr>
        <p:txBody>
          <a:bodyPr wrap="square">
            <a:spAutoFit/>
          </a:bodyPr>
          <a:lstStyle/>
          <a:p>
            <a:pPr indent="449580" algn="just">
              <a:lnSpc>
                <a:spcPct val="150000"/>
              </a:lnSpc>
              <a:spcAft>
                <a:spcPts val="0"/>
              </a:spcAft>
            </a:pPr>
            <a:r>
              <a:rPr lang="tr-TR" sz="1600" dirty="0">
                <a:latin typeface="Arial" panose="020B0604020202020204" pitchFamily="34" charset="0"/>
                <a:ea typeface="Calibri" panose="020F0502020204030204" pitchFamily="34" charset="0"/>
                <a:cs typeface="Arial" panose="020B0604020202020204" pitchFamily="34" charset="0"/>
              </a:rPr>
              <a:t>Uluslarasılaşmaya yönelik pek çok yaklaşım bulunmaktadır. Bunların başlıcaları, üç ana başlık altında sınıflandırılarak, incelenebilir.  Bu yaklaşımlar; ekonomik ekolün doğrudan yatırım teorileri, davranışsal ekolün aşama modelleri ve diğer yaklaşımlar olarak sınıflandırılabilmektedir.  </a:t>
            </a:r>
          </a:p>
          <a:p>
            <a:pPr indent="449580" algn="just">
              <a:lnSpc>
                <a:spcPct val="150000"/>
              </a:lnSpc>
              <a:spcAft>
                <a:spcPts val="0"/>
              </a:spcAft>
            </a:pPr>
            <a:r>
              <a:rPr lang="tr-TR" sz="1600" dirty="0">
                <a:latin typeface="Arial" panose="020B0604020202020204" pitchFamily="34" charset="0"/>
                <a:ea typeface="Calibri" panose="020F0502020204030204" pitchFamily="34" charset="0"/>
                <a:cs typeface="Arial" panose="020B0604020202020204" pitchFamily="34" charset="0"/>
              </a:rPr>
              <a:t> 1)Doğrudan Yapancı Yatırım Teorisi</a:t>
            </a:r>
          </a:p>
          <a:p>
            <a:pPr>
              <a:spcAft>
                <a:spcPts val="0"/>
              </a:spcAft>
            </a:pPr>
            <a:r>
              <a:rPr lang="tr-TR" sz="1600" dirty="0">
                <a:latin typeface="Arial" panose="020B0604020202020204" pitchFamily="34" charset="0"/>
                <a:ea typeface="Calibri" panose="020F0502020204030204" pitchFamily="34" charset="0"/>
                <a:cs typeface="Arial" panose="020B0604020202020204" pitchFamily="34" charset="0"/>
              </a:rPr>
              <a:t>a) </a:t>
            </a:r>
            <a:r>
              <a:rPr lang="tr-TR" sz="1600" b="1" dirty="0">
                <a:latin typeface="Arial" panose="020B0604020202020204" pitchFamily="34" charset="0"/>
                <a:ea typeface="Calibri" panose="020F0502020204030204" pitchFamily="34" charset="0"/>
                <a:cs typeface="Arial" panose="020B0604020202020204" pitchFamily="34" charset="0"/>
              </a:rPr>
              <a:t>Geleneksel yaklaşımlar</a:t>
            </a:r>
            <a:endParaRPr lang="tr-TR" sz="1600"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tr-TR" sz="1600" b="1" dirty="0">
                <a:latin typeface="Arial" panose="020B0604020202020204" pitchFamily="34" charset="0"/>
                <a:ea typeface="Calibri" panose="020F0502020204030204" pitchFamily="34" charset="0"/>
                <a:cs typeface="Arial" panose="020B0604020202020204" pitchFamily="34" charset="0"/>
              </a:rPr>
              <a:t>b)Büyüme yaklaşımı</a:t>
            </a:r>
            <a:endParaRPr lang="tr-TR" sz="1600"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tr-TR" sz="1600" b="1" dirty="0">
                <a:latin typeface="Arial" panose="020B0604020202020204" pitchFamily="34" charset="0"/>
                <a:ea typeface="Calibri" panose="020F0502020204030204" pitchFamily="34" charset="0"/>
                <a:cs typeface="Arial" panose="020B0604020202020204" pitchFamily="34" charset="0"/>
              </a:rPr>
              <a:t>c)Ürün yaşam seyri yaklaşımı</a:t>
            </a:r>
            <a:endParaRPr lang="tr-TR" sz="1600"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tr-TR" sz="1600" b="1" dirty="0">
                <a:latin typeface="Arial" panose="020B0604020202020204" pitchFamily="34" charset="0"/>
                <a:ea typeface="Calibri" panose="020F0502020204030204" pitchFamily="34" charset="0"/>
                <a:cs typeface="Arial" panose="020B0604020202020204" pitchFamily="34" charset="0"/>
              </a:rPr>
              <a:t>d)Tekelci rekabet yaklaşımı</a:t>
            </a:r>
            <a:endParaRPr lang="tr-TR" sz="1600"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tr-TR" sz="1600" b="1" dirty="0">
                <a:latin typeface="Arial" panose="020B0604020202020204" pitchFamily="34" charset="0"/>
                <a:ea typeface="Calibri" panose="020F0502020204030204" pitchFamily="34" charset="0"/>
                <a:cs typeface="Arial" panose="020B0604020202020204" pitchFamily="34" charset="0"/>
              </a:rPr>
              <a:t>e)İçselleştirme yaklaşımı</a:t>
            </a:r>
            <a:endParaRPr lang="tr-TR" sz="1600"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tr-TR" sz="1600" b="1" dirty="0">
                <a:latin typeface="Arial" panose="020B0604020202020204" pitchFamily="34" charset="0"/>
                <a:ea typeface="Calibri" panose="020F0502020204030204" pitchFamily="34" charset="0"/>
                <a:cs typeface="Arial" panose="020B0604020202020204" pitchFamily="34" charset="0"/>
              </a:rPr>
              <a:t>f)Küresel çıkarların optimizasyonu</a:t>
            </a:r>
            <a:r>
              <a:rPr lang="tr-TR" sz="1600" dirty="0">
                <a:latin typeface="Arial" panose="020B0604020202020204" pitchFamily="34" charset="0"/>
                <a:ea typeface="Calibri" panose="020F0502020204030204" pitchFamily="34" charset="0"/>
                <a:cs typeface="Arial" panose="020B0604020202020204" pitchFamily="34" charset="0"/>
              </a:rPr>
              <a:t>: işletmeler yabancı ülkelere yatırım yaparken, fayda </a:t>
            </a:r>
          </a:p>
          <a:p>
            <a:pPr algn="just">
              <a:lnSpc>
                <a:spcPct val="150000"/>
              </a:lnSpc>
              <a:spcAft>
                <a:spcPts val="0"/>
              </a:spcAft>
            </a:pPr>
            <a:r>
              <a:rPr lang="tr-TR" sz="1600" b="1" dirty="0" smtClean="0">
                <a:latin typeface="Arial" panose="020B0604020202020204" pitchFamily="34" charset="0"/>
                <a:ea typeface="Calibri" panose="020F0502020204030204" pitchFamily="34" charset="0"/>
                <a:cs typeface="Arial" panose="020B0604020202020204" pitchFamily="34" charset="0"/>
              </a:rPr>
              <a:t>    2</a:t>
            </a:r>
            <a:r>
              <a:rPr lang="tr-TR" sz="1600" b="1" dirty="0">
                <a:latin typeface="Arial" panose="020B0604020202020204" pitchFamily="34" charset="0"/>
                <a:ea typeface="Calibri" panose="020F0502020204030204" pitchFamily="34" charset="0"/>
                <a:cs typeface="Arial" panose="020B0604020202020204" pitchFamily="34" charset="0"/>
              </a:rPr>
              <a:t>) Aşama Modelleri</a:t>
            </a:r>
            <a:endParaRPr lang="tr-TR" sz="1600"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tr-TR" sz="1600" b="1" dirty="0">
                <a:latin typeface="Arial" panose="020B0604020202020204" pitchFamily="34" charset="0"/>
                <a:ea typeface="Calibri" panose="020F0502020204030204" pitchFamily="34" charset="0"/>
                <a:cs typeface="Arial" panose="020B0604020202020204" pitchFamily="34" charset="0"/>
              </a:rPr>
              <a:t>a) </a:t>
            </a:r>
            <a:r>
              <a:rPr lang="tr-TR" sz="1600" b="1" dirty="0" err="1">
                <a:latin typeface="Arial" panose="020B0604020202020204" pitchFamily="34" charset="0"/>
                <a:ea typeface="Calibri" panose="020F0502020204030204" pitchFamily="34" charset="0"/>
                <a:cs typeface="Arial" panose="020B0604020202020204" pitchFamily="34" charset="0"/>
              </a:rPr>
              <a:t>Uppsala</a:t>
            </a:r>
            <a:r>
              <a:rPr lang="tr-TR" sz="1600" b="1" dirty="0">
                <a:latin typeface="Arial" panose="020B0604020202020204" pitchFamily="34" charset="0"/>
                <a:ea typeface="Calibri" panose="020F0502020204030204" pitchFamily="34" charset="0"/>
                <a:cs typeface="Arial" panose="020B0604020202020204" pitchFamily="34" charset="0"/>
              </a:rPr>
              <a:t> modeli</a:t>
            </a:r>
            <a:endParaRPr lang="tr-TR" sz="1600"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tr-TR" sz="1600" dirty="0">
                <a:latin typeface="Arial" panose="020B0604020202020204" pitchFamily="34" charset="0"/>
                <a:ea typeface="Calibri" panose="020F0502020204030204" pitchFamily="34" charset="0"/>
                <a:cs typeface="Arial" panose="020B0604020202020204" pitchFamily="34" charset="0"/>
              </a:rPr>
              <a:t>b)</a:t>
            </a:r>
            <a:r>
              <a:rPr lang="tr-TR" sz="1600" b="1" dirty="0">
                <a:latin typeface="Arial" panose="020B0604020202020204" pitchFamily="34" charset="0"/>
                <a:ea typeface="Calibri" panose="020F0502020204030204" pitchFamily="34" charset="0"/>
                <a:cs typeface="Arial" panose="020B0604020202020204" pitchFamily="34" charset="0"/>
              </a:rPr>
              <a:t>Yenilikçi Yaklaşımlı Uluslararsılaşma Modelleri</a:t>
            </a:r>
            <a:endParaRPr lang="tr-TR" sz="1600"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0"/>
              </a:spcAft>
            </a:pPr>
            <a:r>
              <a:rPr lang="tr-TR" sz="1600" b="1" dirty="0" smtClean="0">
                <a:latin typeface="Arial" panose="020B0604020202020204" pitchFamily="34" charset="0"/>
                <a:ea typeface="Calibri" panose="020F0502020204030204" pitchFamily="34" charset="0"/>
                <a:cs typeface="Arial" panose="020B0604020202020204" pitchFamily="34" charset="0"/>
              </a:rPr>
              <a:t>    3)Diğer </a:t>
            </a:r>
            <a:r>
              <a:rPr lang="tr-TR" sz="1600" b="1" dirty="0">
                <a:latin typeface="Arial" panose="020B0604020202020204" pitchFamily="34" charset="0"/>
                <a:ea typeface="Calibri" panose="020F0502020204030204" pitchFamily="34" charset="0"/>
                <a:cs typeface="Arial" panose="020B0604020202020204" pitchFamily="34" charset="0"/>
              </a:rPr>
              <a:t>Yaklaşımlar:</a:t>
            </a:r>
            <a:endParaRPr lang="tr-TR" sz="1600"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tr-TR" sz="1600" b="1" dirty="0">
                <a:latin typeface="Arial" panose="020B0604020202020204" pitchFamily="34" charset="0"/>
                <a:ea typeface="Calibri" panose="020F0502020204030204" pitchFamily="34" charset="0"/>
                <a:cs typeface="Arial" panose="020B0604020202020204" pitchFamily="34" charset="0"/>
              </a:rPr>
              <a:t>a) Şebeke Ağı Uluslararsılaşma Yaklaşımı</a:t>
            </a:r>
            <a:endParaRPr lang="tr-TR" sz="1600"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tr-TR" sz="1600" b="1" dirty="0">
                <a:latin typeface="Arial" panose="020B0604020202020204" pitchFamily="34" charset="0"/>
                <a:ea typeface="Calibri" panose="020F0502020204030204" pitchFamily="34" charset="0"/>
                <a:cs typeface="Arial" panose="020B0604020202020204" pitchFamily="34" charset="0"/>
              </a:rPr>
              <a:t>b)</a:t>
            </a:r>
            <a:r>
              <a:rPr lang="tr-TR" sz="1600" b="1" dirty="0" err="1">
                <a:latin typeface="Arial" panose="020B0604020202020204" pitchFamily="34" charset="0"/>
                <a:ea typeface="Calibri" panose="020F0502020204030204" pitchFamily="34" charset="0"/>
                <a:cs typeface="Arial" panose="020B0604020202020204" pitchFamily="34" charset="0"/>
              </a:rPr>
              <a:t>Heckscher-Ohlin</a:t>
            </a:r>
            <a:r>
              <a:rPr lang="tr-TR" sz="1600" b="1" dirty="0">
                <a:latin typeface="Arial" panose="020B0604020202020204" pitchFamily="34" charset="0"/>
                <a:ea typeface="Calibri" panose="020F0502020204030204" pitchFamily="34" charset="0"/>
                <a:cs typeface="Arial" panose="020B0604020202020204" pitchFamily="34" charset="0"/>
              </a:rPr>
              <a:t> modeli</a:t>
            </a:r>
            <a:r>
              <a:rPr lang="tr-TR" sz="1600" dirty="0">
                <a:solidFill>
                  <a:srgbClr val="252525"/>
                </a:solidFill>
                <a:latin typeface="Arial" panose="020B0604020202020204" pitchFamily="34" charset="0"/>
                <a:ea typeface="Calibri" panose="020F0502020204030204" pitchFamily="34" charset="0"/>
                <a:cs typeface="Arial" panose="020B0604020202020204" pitchFamily="34" charset="0"/>
              </a:rPr>
              <a:t> </a:t>
            </a:r>
            <a:endParaRPr lang="tr-TR" sz="1600"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tr-TR" sz="1600" b="1" dirty="0">
                <a:latin typeface="Arial" panose="020B0604020202020204" pitchFamily="34" charset="0"/>
                <a:ea typeface="Calibri" panose="020F0502020204030204" pitchFamily="34" charset="0"/>
                <a:cs typeface="Arial" panose="020B0604020202020204" pitchFamily="34" charset="0"/>
              </a:rPr>
              <a:t>c)</a:t>
            </a:r>
            <a:r>
              <a:rPr lang="tr-TR" sz="1600" b="1" dirty="0" err="1">
                <a:latin typeface="Arial" panose="020B0604020202020204" pitchFamily="34" charset="0"/>
                <a:ea typeface="Calibri" panose="020F0502020204030204" pitchFamily="34" charset="0"/>
                <a:cs typeface="Arial" panose="020B0604020202020204" pitchFamily="34" charset="0"/>
              </a:rPr>
              <a:t>Hymer</a:t>
            </a:r>
            <a:r>
              <a:rPr lang="tr-TR" sz="1600" b="1" dirty="0">
                <a:latin typeface="Arial" panose="020B0604020202020204" pitchFamily="34" charset="0"/>
                <a:ea typeface="Calibri" panose="020F0502020204030204" pitchFamily="34" charset="0"/>
                <a:cs typeface="Arial" panose="020B0604020202020204" pitchFamily="34" charset="0"/>
              </a:rPr>
              <a:t> Yaklaşımı</a:t>
            </a:r>
            <a:endParaRPr lang="tr-TR"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67668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dirty="0">
                <a:latin typeface="Arial" panose="020B0604020202020204" pitchFamily="34" charset="0"/>
                <a:cs typeface="Arial" panose="020B0604020202020204" pitchFamily="34" charset="0"/>
              </a:rPr>
              <a:t>ULUSLARARASILAŞMA VE ULUSLARARASI TARIMSAL PAZARLAMADA </a:t>
            </a:r>
            <a:r>
              <a:rPr lang="tr-TR" sz="2800" dirty="0" smtClean="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YER ALAN İŞLETMELER </a:t>
            </a:r>
          </a:p>
        </p:txBody>
      </p:sp>
      <p:graphicFrame>
        <p:nvGraphicFramePr>
          <p:cNvPr id="3" name="Tablo 2"/>
          <p:cNvGraphicFramePr>
            <a:graphicFrameLocks noGrp="1"/>
          </p:cNvGraphicFramePr>
          <p:nvPr>
            <p:extLst>
              <p:ext uri="{D42A27DB-BD31-4B8C-83A1-F6EECF244321}">
                <p14:modId xmlns:p14="http://schemas.microsoft.com/office/powerpoint/2010/main" val="1924816663"/>
              </p:ext>
            </p:extLst>
          </p:nvPr>
        </p:nvGraphicFramePr>
        <p:xfrm>
          <a:off x="2921876" y="1660634"/>
          <a:ext cx="6884276" cy="4070449"/>
        </p:xfrm>
        <a:graphic>
          <a:graphicData uri="http://schemas.openxmlformats.org/drawingml/2006/table">
            <a:tbl>
              <a:tblPr firstRow="1" firstCol="1" bandRow="1">
                <a:tableStyleId>{5C22544A-7EE6-4342-B048-85BDC9FD1C3A}</a:tableStyleId>
              </a:tblPr>
              <a:tblGrid>
                <a:gridCol w="1488040"/>
                <a:gridCol w="1446842"/>
                <a:gridCol w="1482894"/>
                <a:gridCol w="1233250"/>
                <a:gridCol w="1233250"/>
              </a:tblGrid>
              <a:tr h="156721">
                <a:tc>
                  <a:txBody>
                    <a:bodyPr/>
                    <a:lstStyle/>
                    <a:p>
                      <a:pPr>
                        <a:spcAft>
                          <a:spcPts val="0"/>
                        </a:spcAft>
                      </a:pPr>
                      <a:r>
                        <a:rPr lang="tr-TR" sz="900">
                          <a:effectLst/>
                        </a:rPr>
                        <a:t>Aşama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Bilkey ve Tesar (1977)</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Çavuşgil (1980)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Czinkola (1982)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Reid (1981)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r>
              <a:tr h="626884">
                <a:tc>
                  <a:txBody>
                    <a:bodyPr/>
                    <a:lstStyle/>
                    <a:p>
                      <a:pPr>
                        <a:spcAft>
                          <a:spcPts val="0"/>
                        </a:spcAft>
                      </a:pPr>
                      <a:r>
                        <a:rPr lang="tr-TR" sz="900">
                          <a:effectLst/>
                        </a:rPr>
                        <a:t>1.Aşama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Yöneticiler ihracatla ilgilenmemektedir.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İşletme iç pazarlarda faaliyette bulunur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İşletme ihracata ilgisizdir.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İhracat bilinci: fırsat sorunu,</a:t>
                      </a:r>
                      <a:endParaRPr lang="tr-TR" sz="1100">
                        <a:effectLst/>
                      </a:endParaRPr>
                    </a:p>
                    <a:p>
                      <a:pPr>
                        <a:spcAft>
                          <a:spcPts val="0"/>
                        </a:spcAft>
                      </a:pPr>
                      <a:r>
                        <a:rPr lang="tr-TR" sz="900">
                          <a:effectLst/>
                        </a:rPr>
                        <a:t>iç pazar tanıma, ihtiyacı uyarma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r>
              <a:tr h="626884">
                <a:tc>
                  <a:txBody>
                    <a:bodyPr/>
                    <a:lstStyle/>
                    <a:p>
                      <a:pPr>
                        <a:spcAft>
                          <a:spcPts val="0"/>
                        </a:spcAft>
                      </a:pPr>
                      <a:r>
                        <a:rPr lang="tr-TR" sz="900">
                          <a:effectLst/>
                        </a:rPr>
                        <a:t>2.Aşama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İhracat pasif bir şekilde araştırılmakta ve sipariş alınabilmektedir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İhracata uygunluk ve İhracatla ilgili bilgi toplar.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İşletme ihracatla kısmen ilgili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İhracat niyeti: motivasyon, tutum, inanç ve ihracat ile ilgili beklenti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r>
              <a:tr h="626884">
                <a:tc>
                  <a:txBody>
                    <a:bodyPr/>
                    <a:lstStyle/>
                    <a:p>
                      <a:pPr>
                        <a:spcAft>
                          <a:spcPts val="0"/>
                        </a:spcAft>
                      </a:pPr>
                      <a:r>
                        <a:rPr lang="tr-TR" sz="900">
                          <a:effectLst/>
                        </a:rPr>
                        <a:t>3.Aşama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Yönetim aktif bir şekilde ihracata Uygunluğu araştırmaktadır.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Sınırlı olarak psikolojik yakınlık içerisindeki pazara ihracat yapar.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İhracatçı işletme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İhracat deneme: sınırlı kişisel deneyim</a:t>
                      </a:r>
                      <a:endParaRPr lang="tr-TR" sz="1100">
                        <a:effectLst/>
                      </a:endParaRPr>
                    </a:p>
                    <a:p>
                      <a:pPr>
                        <a:spcAft>
                          <a:spcPts val="0"/>
                        </a:spcAft>
                      </a:pPr>
                      <a:r>
                        <a:rPr lang="tr-TR" sz="900">
                          <a:effectLst/>
                        </a:rPr>
                        <a:t>  İhracatı</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r>
              <a:tr h="626884">
                <a:tc>
                  <a:txBody>
                    <a:bodyPr/>
                    <a:lstStyle/>
                    <a:p>
                      <a:pPr>
                        <a:spcAft>
                          <a:spcPts val="0"/>
                        </a:spcAft>
                      </a:pPr>
                      <a:r>
                        <a:rPr lang="tr-TR" sz="900">
                          <a:effectLst/>
                        </a:rPr>
                        <a:t>4.Aşama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Psikolojik olarak Yakın Ülkeye İhracat yapılır.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Dolaysız dağıtım yöntemleri kullanarak yeni ülkelere ihracat yapılır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Tecrübeli sınırlı ihracatçıdır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İhracat değerlendirme: çekici sonuçlu</a:t>
                      </a:r>
                      <a:endParaRPr lang="tr-TR" sz="1100">
                        <a:effectLst/>
                      </a:endParaRPr>
                    </a:p>
                    <a:p>
                      <a:pPr>
                        <a:spcAft>
                          <a:spcPts val="0"/>
                        </a:spcAft>
                      </a:pPr>
                      <a:r>
                        <a:rPr lang="tr-TR" sz="900">
                          <a:effectLst/>
                        </a:rPr>
                        <a:t>  ihracaat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r>
              <a:tr h="783605">
                <a:tc>
                  <a:txBody>
                    <a:bodyPr/>
                    <a:lstStyle/>
                    <a:p>
                      <a:pPr>
                        <a:spcAft>
                          <a:spcPts val="0"/>
                        </a:spcAft>
                      </a:pPr>
                      <a:r>
                        <a:rPr lang="tr-TR" sz="900">
                          <a:effectLst/>
                        </a:rPr>
                        <a:t>5.Aşama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Tecrübeli bir ihracatçıdır ve çevresel faktörler için en uygun ihracat düzenlemeleri yapar.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Yönetim iç veya dış pazara yönelme konusunda kesin tercihini yapar.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Tecrübeli sınırlı ihracatçıdır ve uygun davranış ile eylemler içerisindedir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İhracat kabulü: benimsenmiş</a:t>
                      </a:r>
                      <a:endParaRPr lang="tr-TR" sz="1100">
                        <a:effectLst/>
                      </a:endParaRPr>
                    </a:p>
                    <a:p>
                      <a:pPr>
                        <a:spcAft>
                          <a:spcPts val="0"/>
                        </a:spcAft>
                      </a:pPr>
                      <a:r>
                        <a:rPr lang="tr-TR" sz="900">
                          <a:effectLst/>
                        </a:rPr>
                        <a:t>  ihracaat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r>
              <a:tr h="622587">
                <a:tc>
                  <a:txBody>
                    <a:bodyPr/>
                    <a:lstStyle/>
                    <a:p>
                      <a:pPr>
                        <a:spcAft>
                          <a:spcPts val="0"/>
                        </a:spcAft>
                      </a:pPr>
                      <a:r>
                        <a:rPr lang="tr-TR" sz="900">
                          <a:effectLst/>
                        </a:rPr>
                        <a:t>6.Aşama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Firma psikolojik Olarak uzak ülkelere de İhracatı araştırır.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a:effectLst/>
                        </a:rPr>
                        <a:t>İhracat davranışları çok uygun Tecrübeli ihracatçıdır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c>
                  <a:txBody>
                    <a:bodyPr/>
                    <a:lstStyle/>
                    <a:p>
                      <a:pPr>
                        <a:spcAft>
                          <a:spcPts val="0"/>
                        </a:spcAft>
                      </a:pPr>
                      <a:r>
                        <a:rPr lang="tr-TR" sz="9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299" marR="61299" marT="0" marB="0"/>
                </a:tc>
              </a:tr>
            </a:tbl>
          </a:graphicData>
        </a:graphic>
      </p:graphicFrame>
      <p:sp>
        <p:nvSpPr>
          <p:cNvPr id="4" name="Rectangle 1"/>
          <p:cNvSpPr>
            <a:spLocks noChangeArrowheads="1"/>
          </p:cNvSpPr>
          <p:nvPr/>
        </p:nvSpPr>
        <p:spPr bwMode="auto">
          <a:xfrm>
            <a:off x="3522663" y="21685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Yenilik</a:t>
            </a:r>
            <a:r>
              <a:rPr kumimoji="0" lang="tr-TR" altLang="tr-TR" sz="12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ç</a:t>
            </a:r>
            <a:r>
              <a:rPr kumimoji="0" lang="tr-TR" altLang="tr-TR"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 Yaklaşım Uluslararsılaşma Modelleri (</a:t>
            </a:r>
            <a:r>
              <a:rPr kumimoji="0" lang="tr-TR" altLang="tr-TR" sz="12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tr-TR" altLang="tr-TR"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zet)</a:t>
            </a: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94497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dirty="0">
                <a:latin typeface="Arial" panose="020B0604020202020204" pitchFamily="34" charset="0"/>
                <a:cs typeface="Arial" panose="020B0604020202020204" pitchFamily="34" charset="0"/>
              </a:rPr>
              <a:t>ULUSLARARASILAŞMA VE ULUSLARARASI TARIMSAL PAZARLAMADA </a:t>
            </a:r>
            <a:r>
              <a:rPr lang="tr-TR" sz="2800" dirty="0" smtClean="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YER ALAN İŞLETMELER </a:t>
            </a:r>
          </a:p>
        </p:txBody>
      </p:sp>
      <p:sp>
        <p:nvSpPr>
          <p:cNvPr id="3" name="Dikdörtgen 2"/>
          <p:cNvSpPr/>
          <p:nvPr/>
        </p:nvSpPr>
        <p:spPr>
          <a:xfrm>
            <a:off x="1140432" y="1552906"/>
            <a:ext cx="11219379" cy="4939814"/>
          </a:xfrm>
          <a:prstGeom prst="rect">
            <a:avLst/>
          </a:prstGeom>
        </p:spPr>
        <p:txBody>
          <a:bodyPr wrap="square">
            <a:spAutoFit/>
          </a:bodyPr>
          <a:lstStyle/>
          <a:p>
            <a:pPr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İşletmelerin Uluslarası Pazarlara Yönelme Nedenleri ve Avantajları</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İşletmelerin uluslararası pazarlara yönelme nedenleri:</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1)Yerel pazarlara ilişkin </a:t>
            </a:r>
            <a:r>
              <a:rPr lang="tr-TR" b="1" dirty="0" smtClean="0">
                <a:latin typeface="Times New Roman" panose="02020603050405020304" pitchFamily="18" charset="0"/>
                <a:ea typeface="Calibri" panose="020F0502020204030204" pitchFamily="34" charset="0"/>
                <a:cs typeface="Times New Roman" panose="02020603050405020304" pitchFamily="18" charset="0"/>
              </a:rPr>
              <a:t>nedenler</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a) Yerel (iç) piyasadaki fırsatların yetersizleşmesi</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b)</a:t>
            </a:r>
            <a:r>
              <a:rPr lang="tr-TR" b="1" dirty="0">
                <a:latin typeface="Times New Roman" panose="02020603050405020304" pitchFamily="18" charset="0"/>
                <a:ea typeface="Calibri" panose="020F0502020204030204" pitchFamily="34" charset="0"/>
                <a:cs typeface="Times New Roman" panose="02020603050405020304" pitchFamily="18" charset="0"/>
              </a:rPr>
              <a:t>İç pazarlarda rekabetin yoğunluğu</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2)Kurumsal </a:t>
            </a:r>
            <a:r>
              <a:rPr lang="tr-TR" b="1" dirty="0" smtClean="0">
                <a:latin typeface="Times New Roman" panose="02020603050405020304" pitchFamily="18" charset="0"/>
                <a:ea typeface="Calibri" panose="020F0502020204030204" pitchFamily="34" charset="0"/>
                <a:cs typeface="Times New Roman" panose="02020603050405020304" pitchFamily="18" charset="0"/>
              </a:rPr>
              <a:t>nedenler</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a) Ülke içi pazar bağımlılığını azaltmak</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b) </a:t>
            </a:r>
            <a:r>
              <a:rPr lang="tr-TR" b="1" dirty="0">
                <a:latin typeface="Times New Roman" panose="02020603050405020304" pitchFamily="18" charset="0"/>
                <a:ea typeface="Calibri" panose="020F0502020204030204" pitchFamily="34" charset="0"/>
                <a:cs typeface="Times New Roman" panose="02020603050405020304" pitchFamily="18" charset="0"/>
              </a:rPr>
              <a:t>Yüksek üretim hacimleri ile ölçek ekonomilerini </a:t>
            </a:r>
            <a:r>
              <a:rPr lang="tr-TR" b="1" dirty="0" smtClean="0">
                <a:latin typeface="Times New Roman" panose="02020603050405020304" pitchFamily="18" charset="0"/>
                <a:ea typeface="Calibri" panose="020F0502020204030204" pitchFamily="34" charset="0"/>
                <a:cs typeface="Times New Roman" panose="02020603050405020304" pitchFamily="18" charset="0"/>
              </a:rPr>
              <a:t>gerçekleştirmek</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3)Uluslararası pazara ilişkin nedenler</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 a)</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b="1" dirty="0">
                <a:latin typeface="Times New Roman" panose="02020603050405020304" pitchFamily="18" charset="0"/>
                <a:ea typeface="Calibri" panose="020F0502020204030204" pitchFamily="34" charset="0"/>
                <a:cs typeface="Times New Roman" panose="02020603050405020304" pitchFamily="18" charset="0"/>
              </a:rPr>
              <a:t>Dış ülkelerde işletmenin ürünlerine yönelik büyük fırsatlar</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a) Karşılaştırmalı üstünlük olanaklarından faydalanmak</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 b)Rekabeti koruyabilmek veya rekabetten kaçınmak</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c) Vergi avantajı elde etmek</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d) Ürünün yaşam safhasını uzatmak</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e) Karları korumak ve artırmak</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65244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dirty="0">
                <a:latin typeface="Arial" panose="020B0604020202020204" pitchFamily="34" charset="0"/>
                <a:cs typeface="Arial" panose="020B0604020202020204" pitchFamily="34" charset="0"/>
              </a:rPr>
              <a:t>ULUSLARARASILAŞMA VE ULUSLARARASI TARIMSAL PAZARLAMADA </a:t>
            </a:r>
            <a:r>
              <a:rPr lang="tr-TR" sz="2800" dirty="0" smtClean="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YER ALAN İŞLETMELER </a:t>
            </a:r>
          </a:p>
        </p:txBody>
      </p:sp>
      <p:sp>
        <p:nvSpPr>
          <p:cNvPr id="3" name="Dikdörtgen 2"/>
          <p:cNvSpPr/>
          <p:nvPr/>
        </p:nvSpPr>
        <p:spPr>
          <a:xfrm>
            <a:off x="1130157" y="1628124"/>
            <a:ext cx="10777591" cy="4801314"/>
          </a:xfrm>
          <a:prstGeom prst="rect">
            <a:avLst/>
          </a:prstGeom>
        </p:spPr>
        <p:txBody>
          <a:bodyPr wrap="square">
            <a:spAutoFit/>
          </a:bodyPr>
          <a:lstStyle/>
          <a:p>
            <a:pPr>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İşletmelerin Uluslararasılaşma Yönelimleri ve Yönetim Açısından Uluslarası İşletmeler</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Bu ölçütler genel olarak işletmelerin uluslararası boyutunu ölçmekle birlikte,  işletmelerin uluslararası gelişimini, firma özelliklerini, ürünleri, pazarları, örgüt yapısı, stratejilerini, işletme performansını ortaya koyan ölçütlerdir. Bunlar kabaca şu şekilde sıralanabilir: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a)İşletmenin toplam satışları içinde yurt dışı satışlarının payı</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b)İşletmenin toplam kaynakları içinde yurt dışı kaynakların payı</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c)Uluslararası faaliyetler ve girişimlerdeki kültürel çeşitlilik</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d)Üst yönetimin uluslararası deneyimi</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Çeşitli ülkelerde ekonomik faaliyetler sürdüren ve uluslararası alanda yatırımlarda bulunan uluslararası işletmelerin farklı tipleri vardır. uluslarası işletmeleri şu şekilde sınıflandırabiliriz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1)</a:t>
            </a:r>
            <a:r>
              <a:rPr lang="tr-TR" b="1" dirty="0" err="1">
                <a:latin typeface="Times New Roman" panose="02020603050405020304" pitchFamily="18" charset="0"/>
                <a:ea typeface="Calibri" panose="020F0502020204030204" pitchFamily="34" charset="0"/>
                <a:cs typeface="Times New Roman" panose="02020603050405020304" pitchFamily="18" charset="0"/>
              </a:rPr>
              <a:t>Ethnocentric</a:t>
            </a:r>
            <a:r>
              <a:rPr lang="tr-TR" b="1" dirty="0">
                <a:latin typeface="Times New Roman" panose="02020603050405020304" pitchFamily="18" charset="0"/>
                <a:ea typeface="Calibri" panose="020F0502020204030204" pitchFamily="34" charset="0"/>
                <a:cs typeface="Times New Roman" panose="02020603050405020304" pitchFamily="18" charset="0"/>
              </a:rPr>
              <a:t> (Anavatan odaklı, Tek Merkezli İşletmeler</a:t>
            </a:r>
            <a:r>
              <a:rPr lang="tr-TR" dirty="0">
                <a:latin typeface="Times New Roman" panose="02020603050405020304" pitchFamily="18"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2)</a:t>
            </a:r>
            <a:r>
              <a:rPr lang="tr-TR" b="1" dirty="0" err="1">
                <a:latin typeface="Times New Roman" panose="02020603050405020304" pitchFamily="18" charset="0"/>
                <a:ea typeface="Calibri" panose="020F0502020204030204" pitchFamily="34" charset="0"/>
                <a:cs typeface="Times New Roman" panose="02020603050405020304" pitchFamily="18" charset="0"/>
              </a:rPr>
              <a:t>Polisentrik</a:t>
            </a:r>
            <a:r>
              <a:rPr lang="tr-TR" b="1" dirty="0">
                <a:latin typeface="Times New Roman" panose="02020603050405020304" pitchFamily="18" charset="0"/>
                <a:ea typeface="Calibri" panose="020F0502020204030204" pitchFamily="34" charset="0"/>
                <a:cs typeface="Times New Roman" panose="02020603050405020304" pitchFamily="18" charset="0"/>
              </a:rPr>
              <a:t> (Ev Sahibi Ülke Odaklı, Çok Merkezli </a:t>
            </a:r>
            <a:r>
              <a:rPr lang="tr-TR" b="1" dirty="0" smtClean="0">
                <a:latin typeface="Times New Roman" panose="02020603050405020304" pitchFamily="18" charset="0"/>
                <a:ea typeface="Calibri" panose="020F0502020204030204" pitchFamily="34" charset="0"/>
                <a:cs typeface="Times New Roman" panose="02020603050405020304" pitchFamily="18" charset="0"/>
              </a:rPr>
              <a:t>İşletmeler)</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3)</a:t>
            </a:r>
            <a:r>
              <a:rPr lang="tr-TR" b="1" dirty="0" err="1">
                <a:latin typeface="Times New Roman" panose="02020603050405020304" pitchFamily="18" charset="0"/>
                <a:ea typeface="Calibri" panose="020F0502020204030204" pitchFamily="34" charset="0"/>
                <a:cs typeface="Times New Roman" panose="02020603050405020304" pitchFamily="18" charset="0"/>
              </a:rPr>
              <a:t>Geosentrik</a:t>
            </a:r>
            <a:r>
              <a:rPr lang="tr-TR" b="1" dirty="0">
                <a:latin typeface="Times New Roman" panose="02020603050405020304" pitchFamily="18" charset="0"/>
                <a:ea typeface="Calibri" panose="020F0502020204030204" pitchFamily="34" charset="0"/>
                <a:cs typeface="Times New Roman" panose="02020603050405020304" pitchFamily="18" charset="0"/>
              </a:rPr>
              <a:t> (Dünya Merkezli İşletmeler)</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20509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57546" y="-150124"/>
            <a:ext cx="11219379" cy="1230419"/>
          </a:xfrm>
        </p:spPr>
        <p:txBody>
          <a:bodyPr>
            <a:normAutofit/>
          </a:bodyPr>
          <a:lstStyle/>
          <a:p>
            <a:pPr algn="ctr"/>
            <a:r>
              <a:rPr lang="tr-TR" sz="2800" dirty="0">
                <a:latin typeface="Arial" panose="020B0604020202020204" pitchFamily="34" charset="0"/>
                <a:cs typeface="Arial" panose="020B0604020202020204" pitchFamily="34" charset="0"/>
              </a:rPr>
              <a:t>ULUSLARARASILAŞMA VE ULUSLARARASI TARIMSAL PAZARLAMADA </a:t>
            </a:r>
            <a:r>
              <a:rPr lang="tr-TR" sz="2800" dirty="0" smtClean="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YER ALAN İŞLETMELER </a:t>
            </a:r>
          </a:p>
        </p:txBody>
      </p:sp>
      <p:sp>
        <p:nvSpPr>
          <p:cNvPr id="3" name="Dikdörtgen 2"/>
          <p:cNvSpPr/>
          <p:nvPr/>
        </p:nvSpPr>
        <p:spPr>
          <a:xfrm>
            <a:off x="657546" y="1080295"/>
            <a:ext cx="11188556" cy="5355312"/>
          </a:xfrm>
          <a:prstGeom prst="rect">
            <a:avLst/>
          </a:prstGeom>
        </p:spPr>
        <p:txBody>
          <a:bodyPr wrap="square">
            <a:spAutoFit/>
          </a:bodyPr>
          <a:lstStyle/>
          <a:p>
            <a:pPr algn="just">
              <a:lnSpc>
                <a:spcPct val="150000"/>
              </a:lnSpc>
              <a:spcAft>
                <a:spcPts val="0"/>
              </a:spcAft>
            </a:pPr>
            <a:r>
              <a:rPr lang="tr-TR" sz="1200" b="1" dirty="0">
                <a:latin typeface="Times New Roman" panose="02020603050405020304" pitchFamily="18" charset="0"/>
                <a:ea typeface="Calibri" panose="020F0502020204030204" pitchFamily="34" charset="0"/>
                <a:cs typeface="Times New Roman" panose="02020603050405020304" pitchFamily="18" charset="0"/>
              </a:rPr>
              <a:t>Çokuluslu İşletmelerin Ana Özellikleri </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1)Çokuluslu işletmeler birden çok ülkede faaliyette bulunurlar.</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2)Asıl faaliyet sahaları bir ya da birden çok mal ve hizmetin uluslararası düzeyde üretimi dağıtımı ve pazarlanması olup, dışarıya doğrudan yatırım teknoloji yönetim ve organizasyon transfer yaparlar </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3)Uluslararası işletmeler kendine bağlı tüm kuruluş ve uzantılarının faaliyet ve yönetimlerini merkezi kararlarla etkiler ve veya kontrol ederler </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4)Çok uluslu işletmelerin güçlü bir finans sermaye yapısı vardır </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5)Model ve üstün bir teknolojiye sahiptirler </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6)</a:t>
            </a:r>
            <a:r>
              <a:rPr lang="tr-TR" sz="1200" dirty="0" err="1">
                <a:latin typeface="Times New Roman" panose="02020603050405020304" pitchFamily="18" charset="0"/>
                <a:ea typeface="Calibri" panose="020F0502020204030204" pitchFamily="34" charset="0"/>
                <a:cs typeface="Times New Roman" panose="02020603050405020304" pitchFamily="18" charset="0"/>
              </a:rPr>
              <a:t>Uzmanlaşılan</a:t>
            </a:r>
            <a:r>
              <a:rPr lang="tr-TR" sz="1200" dirty="0">
                <a:latin typeface="Times New Roman" panose="02020603050405020304" pitchFamily="18" charset="0"/>
                <a:ea typeface="Calibri" panose="020F0502020204030204" pitchFamily="34" charset="0"/>
                <a:cs typeface="Times New Roman" panose="02020603050405020304" pitchFamily="18" charset="0"/>
              </a:rPr>
              <a:t> mal ve hizmetlerle ilgili olarak merkezi plan ve programlar işletme bütünlüğü açısından uluslararası düzeyde yapılır </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7)Çok uluslu işletmeler ile anavatan devletleri arasında ortaklık şeklinde ya da ekonomik, mali ve politik ve benzeri destek biçimlerinde organik bir ilişki bulunur </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8)Çok uluslu işletmeler temelde özel sermaye dayanır </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9)şirket bütünlüğü ve ana ülkenin kar/ kazanç ve ekonomik çıkarların global ölçüde maksimumlaştırılması ana ilkedir </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10)Faaliyet alanları ile ilgili aksak rekabet şartlarını (tekel, oligopol) evrim oluşum sürecinde bizzat ya da aralarında anlaşma yoluyla oluşturmuşlardır</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11 )Çok uluslu işletmeler, ulusal ve uluslararası ekonomik siyasal sosyal ve benzeri güçlükleri etkisizleştirerek yaygınlaşan kapitalizmin günümüzdeki aşaması niteliğindedir </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12)Çok uluslu işletmeler, sistem ve ideoloji, gelişmişlik- azgelişmişlik farkları gözetmeksizin uluslararası boyutlarda yatay ve dikey bütünleşmelerle hem şirket bünyesinde hem de aralarında esnek ve dinamik bir organizasyon şebekesi geliştirmemişlerdir</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13)Ulusal ve uluslararası istikrarsızlıklardan uzun dönemde etkilenme olasılıkları nispi olarak düşüktür </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14 )Tüm bu ve benzeri özellikleri nedeniyle üretim faktör ve imkânlarının uluslararası dağıtımında şirket sistemi açısından rasyonellik ve optimalliğe ulaşarak maliyetlerde tasavvuf yapabilirler </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15)Sonuç olarak çok uluslu işletmeler esnek ve dinamik yapıda firma ya da firmalar grubu olup, sadece çok uluslu değil, bununla birlikte ve bundan daha çok boyutlu niteliktedir.</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0490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dirty="0">
                <a:latin typeface="Arial" panose="020B0604020202020204" pitchFamily="34" charset="0"/>
                <a:cs typeface="Arial" panose="020B0604020202020204" pitchFamily="34" charset="0"/>
              </a:rPr>
              <a:t>ULUSLARARASILAŞMA VE ULUSLARARASI TARIMSAL PAZARLAMADA </a:t>
            </a:r>
            <a:r>
              <a:rPr lang="tr-TR" sz="2800" dirty="0" smtClean="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YER ALAN İŞLETMELER </a:t>
            </a:r>
          </a:p>
        </p:txBody>
      </p:sp>
      <p:sp>
        <p:nvSpPr>
          <p:cNvPr id="4" name="Dikdörtgen 3"/>
          <p:cNvSpPr/>
          <p:nvPr/>
        </p:nvSpPr>
        <p:spPr>
          <a:xfrm>
            <a:off x="3048000" y="1790090"/>
            <a:ext cx="6096000" cy="3277820"/>
          </a:xfrm>
          <a:prstGeom prst="rect">
            <a:avLst/>
          </a:prstGeom>
        </p:spPr>
        <p:txBody>
          <a:bodyPr>
            <a:spAutoFit/>
          </a:bodyPr>
          <a:lstStyle/>
          <a:p>
            <a:pPr>
              <a:lnSpc>
                <a:spcPct val="150000"/>
              </a:lnSpc>
              <a:spcAft>
                <a:spcPts val="0"/>
              </a:spcAft>
            </a:pPr>
            <a:r>
              <a:rPr lang="tr-TR" b="1" dirty="0" smtClean="0">
                <a:latin typeface="Times New Roman" panose="02020603050405020304" pitchFamily="18" charset="0"/>
                <a:ea typeface="Calibri" panose="020F0502020204030204" pitchFamily="34" charset="0"/>
                <a:cs typeface="Times New Roman" panose="02020603050405020304" pitchFamily="18" charset="0"/>
              </a:rPr>
              <a:t>İşletmelerin </a:t>
            </a:r>
            <a:r>
              <a:rPr lang="tr-TR" b="1" dirty="0">
                <a:latin typeface="Times New Roman" panose="02020603050405020304" pitchFamily="18" charset="0"/>
                <a:ea typeface="Calibri" panose="020F0502020204030204" pitchFamily="34" charset="0"/>
                <a:cs typeface="Times New Roman" panose="02020603050405020304" pitchFamily="18" charset="0"/>
              </a:rPr>
              <a:t>Dış pazarlara Giriş Stratejileri</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İhracat</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Dolaylı ihracat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Dolaysız ihracat</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Montaj Yoluyla Üretim</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Lisans Anlaşmaları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Frаnchising anlaşmaları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Sözleşmeli Üretim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Ortak Teşebbüs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Yabancı Doğrudan Yatırım </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29949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341</TotalTime>
  <Words>1384</Words>
  <Application>Microsoft Office PowerPoint</Application>
  <PresentationFormat>Geniş ekran</PresentationFormat>
  <Paragraphs>132</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Times New Roman</vt:lpstr>
      <vt:lpstr>Trebuchet MS</vt:lpstr>
      <vt:lpstr>Tw Cen MT</vt:lpstr>
      <vt:lpstr>Devre</vt:lpstr>
      <vt:lpstr>ULUSLARARASILAŞMA VE ULUSLARARASI TARIMSAL PAZARLAMADA  YER ALAN İŞLETMELER </vt:lpstr>
      <vt:lpstr>ULUSLARARASILAŞMA VE ULUSLARARASI TARIMSAL PAZARLAMADA  YER ALAN İŞLETMELER </vt:lpstr>
      <vt:lpstr>ULUSLARARASILAŞMA VE ULUSLARARASI TARIMSAL PAZARLAMADA  YER ALAN İŞLETMELER </vt:lpstr>
      <vt:lpstr>ULUSLARARASILAŞMA VE ULUSLARARASI TARIMSAL PAZARLAMADA  YER ALAN İŞLETMELER </vt:lpstr>
      <vt:lpstr>ULUSLARARASILAŞMA VE ULUSLARARASI TARIMSAL PAZARLAMADA  YER ALAN İŞLETMELER </vt:lpstr>
      <vt:lpstr>ULUSLARARASILAŞMA VE ULUSLARARASI TARIMSAL PAZARLAMADA  YER ALAN İŞLETMELER </vt:lpstr>
      <vt:lpstr>ULUSLARARASILAŞMA VE ULUSLARARASI TARIMSAL PAZARLAMADA  YER ALAN İŞLETMELER </vt:lpstr>
      <vt:lpstr>ULUSLARARASILAŞMA VE ULUSLARARASI TARIMSAL PAZARLAMADA  YER ALAN İŞLETMELER </vt:lpstr>
      <vt:lpstr>ULUSLARARASILAŞMA VE ULUSLARARASI TARIMSAL PAZARLAMADA  YER ALAN İŞLETMELER </vt:lpstr>
      <vt:lpstr>ULUSLARARASILAŞMA VE ULUSLARARASI TARIMSAL PAZARLAMADA  YER ALAN İŞLETMELER </vt:lpstr>
      <vt:lpstr>ULUSLARARASILAŞMA VE ULUSLARARASI TARIMSAL PAZARLAMADA  YER ALAN İŞLETMELER </vt:lpstr>
      <vt:lpstr>ULUSLARARASILAŞMA VE ULUSLARARASI TARIMSAL PAZARLAMADA  YER ALAN İŞLETMELER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Tarım ekonomisi ve üretim ekonomisi Nedir?</dc:title>
  <dc:creator>halil fidan</dc:creator>
  <cp:lastModifiedBy>halil fidan</cp:lastModifiedBy>
  <cp:revision>123</cp:revision>
  <dcterms:created xsi:type="dcterms:W3CDTF">2018-11-16T06:39:51Z</dcterms:created>
  <dcterms:modified xsi:type="dcterms:W3CDTF">2018-11-23T07:43:54Z</dcterms:modified>
</cp:coreProperties>
</file>