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90" r:id="rId2"/>
    <p:sldId id="291" r:id="rId3"/>
    <p:sldId id="292" r:id="rId4"/>
    <p:sldId id="293" r:id="rId5"/>
    <p:sldId id="294" r:id="rId6"/>
    <p:sldId id="295" r:id="rId7"/>
    <p:sldId id="296" r:id="rId8"/>
    <p:sldId id="297" r:id="rId9"/>
    <p:sldId id="298" r:id="rId10"/>
    <p:sldId id="299" r:id="rId11"/>
    <p:sldId id="300" r:id="rId12"/>
    <p:sldId id="301"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93" d="100"/>
          <a:sy n="93" d="100"/>
        </p:scale>
        <p:origin x="456"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 xmlns:a14="http://schemas.microsoft.com/office/drawing/2010/main">
                <a:solidFill>
                  <a:srgbClr val="FFFFFF"/>
                </a:solidFill>
              </a14:hiddenFill>
            </a:ext>
          </a:extLst>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bg2">
                  <a:lumMod val="60000"/>
                  <a:lumOff val="40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tr-TR" smtClean="0"/>
              <a:t>Asıl başlık stili için tıklatın</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a:xfrm>
            <a:off x="7077511" y="5410201"/>
            <a:ext cx="2743200" cy="365125"/>
          </a:xfrm>
        </p:spPr>
        <p:txBody>
          <a:bodyPr/>
          <a:lstStyle/>
          <a:p>
            <a:fld id="{48A87A34-81AB-432B-8DAE-1953F412C126}" type="datetimeFigureOut">
              <a:rPr lang="en-US" dirty="0"/>
              <a:t>11/23/2018</a:t>
            </a:fld>
            <a:endParaRPr lang="en-US" dirty="0"/>
          </a:p>
        </p:txBody>
      </p:sp>
      <p:sp>
        <p:nvSpPr>
          <p:cNvPr id="5" name="Footer Placeholder 4"/>
          <p:cNvSpPr>
            <a:spLocks noGrp="1"/>
          </p:cNvSpPr>
          <p:nvPr>
            <p:ph type="ftr" sz="quarter" idx="11"/>
          </p:nvPr>
        </p:nvSpPr>
        <p:spPr>
          <a:xfrm>
            <a:off x="1876424" y="5410201"/>
            <a:ext cx="5124886" cy="365125"/>
          </a:xfrm>
        </p:spPr>
        <p:txBody>
          <a:bodyPr/>
          <a:lstStyle/>
          <a:p>
            <a:endParaRPr lang="en-US" dirty="0"/>
          </a:p>
        </p:txBody>
      </p:sp>
      <p:sp>
        <p:nvSpPr>
          <p:cNvPr id="6" name="Slide Number Placeholder 5"/>
          <p:cNvSpPr>
            <a:spLocks noGrp="1"/>
          </p:cNvSpPr>
          <p:nvPr>
            <p:ph type="sldNum" sz="quarter" idx="12"/>
          </p:nvPr>
        </p:nvSpPr>
        <p:spPr>
          <a:xfrm>
            <a:off x="9896911" y="5410199"/>
            <a:ext cx="771089"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Yazılı Panoramik Resim">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tr-TR" smtClean="0"/>
              <a:t>Resim eklemek için simgeyi tıklatın</a:t>
            </a:r>
            <a:endParaRPr lang="en-US" dirty="0"/>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48A87A34-81AB-432B-8DAE-1953F412C126}" type="datetimeFigureOut">
              <a:rPr lang="en-US" dirty="0"/>
              <a:t>11/23/2018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48A87A34-81AB-432B-8DAE-1953F412C126}" type="datetimeFigureOut">
              <a:rPr lang="en-US" dirty="0"/>
              <a:t>11/23/2018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tr-TR" smtClean="0"/>
              <a:t>Asıl başlık stili için tıklatın</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48A87A34-81AB-432B-8DAE-1953F412C126}" type="datetimeFigureOut">
              <a:rPr lang="en-US" dirty="0"/>
              <a:t>11/23/2018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48A87A34-81AB-432B-8DAE-1953F412C126}" type="datetimeFigureOut">
              <a:rPr lang="en-US" dirty="0"/>
              <a:t>11/23/2018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Sütun">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tr-TR" smtClean="0"/>
              <a:t>Asıl başlık stili için tıklatın</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3" name="Date Placeholder 2"/>
          <p:cNvSpPr>
            <a:spLocks noGrp="1"/>
          </p:cNvSpPr>
          <p:nvPr>
            <p:ph type="dt" sz="half" idx="10"/>
          </p:nvPr>
        </p:nvSpPr>
        <p:spPr/>
        <p:txBody>
          <a:bodyPr/>
          <a:lstStyle/>
          <a:p>
            <a:fld id="{48A87A34-81AB-432B-8DAE-1953F412C126}" type="datetimeFigureOut">
              <a:rPr lang="en-US" dirty="0"/>
              <a:t>11/23/2018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Resim Sütunu">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tr-TR" smtClean="0"/>
              <a:t>Asıl başlık stili için tıklatın</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tr-TR" smtClean="0"/>
              <a:t>Resim eklemek için simgeyi tıklatın</a:t>
            </a:r>
            <a:endParaRPr lang="en-US" dirty="0"/>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tr-TR" smtClean="0"/>
              <a:t>Resim eklemek için simgeyi tıklatın</a:t>
            </a:r>
            <a:endParaRPr lang="en-US" dirty="0"/>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tr-TR" smtClean="0"/>
              <a:t>Resim eklemek için simgeyi tıklatın</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3" name="Date Placeholder 2"/>
          <p:cNvSpPr>
            <a:spLocks noGrp="1"/>
          </p:cNvSpPr>
          <p:nvPr>
            <p:ph type="dt" sz="half" idx="10"/>
          </p:nvPr>
        </p:nvSpPr>
        <p:spPr/>
        <p:txBody>
          <a:bodyPr/>
          <a:lstStyle/>
          <a:p>
            <a:fld id="{48A87A34-81AB-432B-8DAE-1953F412C126}" type="datetimeFigureOut">
              <a:rPr lang="en-US" dirty="0"/>
              <a:t>11/23/2018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11/23/2018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11/23/2018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11/23/2018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tr-TR" smtClean="0"/>
              <a:t>Asıl başlık stili için tıklatın</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48A87A34-81AB-432B-8DAE-1953F412C126}" type="datetimeFigureOut">
              <a:rPr lang="en-US" dirty="0"/>
              <a:t>11/23/2018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11/23/2018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1141410" y="3073397"/>
            <a:ext cx="4878391" cy="2717801"/>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6172200" y="3073397"/>
            <a:ext cx="4875210" cy="2717801"/>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11/23/2018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11/23/2018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11/23/2018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tr-TR" smtClean="0"/>
              <a:t>Asıl başlık stili için tıklatın</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48A87A34-81AB-432B-8DAE-1953F412C126}" type="datetimeFigureOut">
              <a:rPr lang="en-US" dirty="0"/>
              <a:t>11/23/2018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48A87A34-81AB-432B-8DAE-1953F412C126}" type="datetimeFigureOut">
              <a:rPr lang="en-US" dirty="0"/>
              <a:t>11/23/2018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 xmlns:a14="http://schemas.microsoft.com/office/drawing/2010/main">
                <a:solidFill>
                  <a:srgbClr val="FFFFFF"/>
                </a:solidFill>
              </a14:hiddenFill>
            </a:ext>
          </a:extLst>
        </p:spPr>
      </p:pic>
      <p:grpSp>
        <p:nvGrpSpPr>
          <p:cNvPr id="8" name="Group 7"/>
          <p:cNvGrpSpPr/>
          <p:nvPr/>
        </p:nvGrpSpPr>
        <p:grpSpPr>
          <a:xfrm>
            <a:off x="-14288" y="0"/>
            <a:ext cx="12053888" cy="6858001"/>
            <a:chOff x="-14288" y="0"/>
            <a:chExt cx="12053888" cy="6858001"/>
          </a:xfrm>
        </p:grpSpPr>
        <p:grpSp>
          <p:nvGrpSpPr>
            <p:cNvPr id="9" name="Group 8"/>
            <p:cNvGrpSpPr/>
            <p:nvPr/>
          </p:nvGrpSpPr>
          <p:grpSpPr>
            <a:xfrm>
              <a:off x="-14288" y="0"/>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adFill flip="none" rotWithShape="1">
              <a:gsLst>
                <a:gs pos="0">
                  <a:schemeClr val="tx2">
                    <a:alpha val="80000"/>
                  </a:schemeClr>
                </a:gs>
                <a:gs pos="100000">
                  <a:schemeClr val="bg2">
                    <a:lumMod val="60000"/>
                    <a:lumOff val="40000"/>
                    <a:alpha val="60000"/>
                  </a:schemeClr>
                </a:gs>
              </a:gsLst>
              <a:lin ang="5400000" scaled="0"/>
              <a:tileRect/>
            </a:grad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11/23/2018</a:t>
            </a:fld>
            <a:endParaRPr lang="en-US" dirty="0"/>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688369" y="322487"/>
            <a:ext cx="11219379" cy="1230419"/>
          </a:xfrm>
        </p:spPr>
        <p:txBody>
          <a:bodyPr>
            <a:normAutofit/>
          </a:bodyPr>
          <a:lstStyle/>
          <a:p>
            <a:pPr algn="ctr"/>
            <a:r>
              <a:rPr lang="tr-TR" sz="2800" dirty="0">
                <a:latin typeface="Arial" panose="020B0604020202020204" pitchFamily="34" charset="0"/>
                <a:cs typeface="Arial" panose="020B0604020202020204" pitchFamily="34" charset="0"/>
              </a:rPr>
              <a:t>ULUSLARARASILAŞMA VE ULUSLARARASI TARIMSAL PAZARLAMADA </a:t>
            </a:r>
            <a:r>
              <a:rPr lang="tr-TR" sz="2800" dirty="0" smtClean="0">
                <a:latin typeface="Arial" panose="020B0604020202020204" pitchFamily="34" charset="0"/>
                <a:cs typeface="Arial" panose="020B0604020202020204" pitchFamily="34" charset="0"/>
              </a:rPr>
              <a:t> </a:t>
            </a:r>
            <a:r>
              <a:rPr lang="tr-TR" sz="2800" dirty="0">
                <a:latin typeface="Arial" panose="020B0604020202020204" pitchFamily="34" charset="0"/>
                <a:cs typeface="Arial" panose="020B0604020202020204" pitchFamily="34" charset="0"/>
              </a:rPr>
              <a:t>YER ALAN İŞLETMELER </a:t>
            </a:r>
          </a:p>
        </p:txBody>
      </p:sp>
      <p:sp>
        <p:nvSpPr>
          <p:cNvPr id="3" name="Dikdörtgen 2"/>
          <p:cNvSpPr/>
          <p:nvPr/>
        </p:nvSpPr>
        <p:spPr>
          <a:xfrm>
            <a:off x="2601065" y="2093628"/>
            <a:ext cx="3147336" cy="369332"/>
          </a:xfrm>
          <a:prstGeom prst="rect">
            <a:avLst/>
          </a:prstGeom>
        </p:spPr>
        <p:txBody>
          <a:bodyPr wrap="none">
            <a:spAutoFit/>
          </a:bodyPr>
          <a:lstStyle/>
          <a:p>
            <a:r>
              <a:rPr lang="tr-TR" dirty="0"/>
              <a:t> İşletmelerin Uluslararasılaşması </a:t>
            </a:r>
          </a:p>
        </p:txBody>
      </p:sp>
      <p:sp>
        <p:nvSpPr>
          <p:cNvPr id="4" name="Dikdörtgen 3"/>
          <p:cNvSpPr/>
          <p:nvPr/>
        </p:nvSpPr>
        <p:spPr>
          <a:xfrm>
            <a:off x="919536" y="2462960"/>
            <a:ext cx="10757043" cy="2308324"/>
          </a:xfrm>
          <a:prstGeom prst="rect">
            <a:avLst/>
          </a:prstGeom>
        </p:spPr>
        <p:txBody>
          <a:bodyPr wrap="square">
            <a:spAutoFit/>
          </a:bodyPr>
          <a:lstStyle/>
          <a:p>
            <a:r>
              <a:rPr lang="tr-TR" dirty="0"/>
              <a:t>Uluslararası işletmeler, farklı ülkelerde faaliyetlerini sürdüren küresel ağlar içinde faaliyette bulunan işletmelerdir. Uluslararası işletmelerin uluslararası faaliyetlerinde mübadele ettikleri şey, nihaî mallardan ziyade problem teşhis hizmetleri (pazarlama, reklamcılık, müşteri danışmanlığı) ve aracılık hizmetleridir. İşletmelerin Uluslararasılaşması, bir işletmenin ulusal sınırları aşacak şekilde işletmecilik faaliyetinde bulunmasıdır. Uluslararasılaşma kavramı, işletmelerin faaliyetlerini ulusal sınırların dışına </a:t>
            </a:r>
            <a:r>
              <a:rPr lang="tr-TR" dirty="0" smtClean="0"/>
              <a:t>taşı </a:t>
            </a:r>
            <a:r>
              <a:rPr lang="tr-TR" dirty="0" err="1" smtClean="0"/>
              <a:t>yacak</a:t>
            </a:r>
            <a:r>
              <a:rPr lang="tr-TR" dirty="0" smtClean="0"/>
              <a:t> </a:t>
            </a:r>
            <a:r>
              <a:rPr lang="tr-TR" dirty="0"/>
              <a:t>şekilde yapmaya başlamasıdır. İşletmeler ister ihracat yoluyla, ister doğrudan dış yatırımlarla olsun, ya da lisans anlaşmaları biçiminde olsun işletmelerin kendi ulusal sınırları dışında faaliyete bulunmaya başlamasıdır. İşletmelerin ulusal sınırlarının ötesinde faaliyette bulunması ihracat faaliyetleriyle başlamakta; doğrudan dış yatırım, sözleşme ve ortak girişimlerle sürmektedir</a:t>
            </a:r>
          </a:p>
        </p:txBody>
      </p:sp>
    </p:spTree>
    <p:extLst>
      <p:ext uri="{BB962C8B-B14F-4D97-AF65-F5344CB8AC3E}">
        <p14:creationId xmlns:p14="http://schemas.microsoft.com/office/powerpoint/2010/main" val="334934480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688369" y="322487"/>
            <a:ext cx="11219379" cy="1230419"/>
          </a:xfrm>
        </p:spPr>
        <p:txBody>
          <a:bodyPr>
            <a:normAutofit/>
          </a:bodyPr>
          <a:lstStyle/>
          <a:p>
            <a:pPr algn="ctr"/>
            <a:r>
              <a:rPr lang="tr-TR" sz="2800" dirty="0">
                <a:latin typeface="Arial" panose="020B0604020202020204" pitchFamily="34" charset="0"/>
                <a:cs typeface="Arial" panose="020B0604020202020204" pitchFamily="34" charset="0"/>
              </a:rPr>
              <a:t>ULUSLARARASILAŞMA VE ULUSLARARASI TARIMSAL PAZARLAMADA </a:t>
            </a:r>
            <a:r>
              <a:rPr lang="tr-TR" sz="2800" dirty="0" smtClean="0">
                <a:latin typeface="Arial" panose="020B0604020202020204" pitchFamily="34" charset="0"/>
                <a:cs typeface="Arial" panose="020B0604020202020204" pitchFamily="34" charset="0"/>
              </a:rPr>
              <a:t> </a:t>
            </a:r>
            <a:r>
              <a:rPr lang="tr-TR" sz="2800" dirty="0">
                <a:latin typeface="Arial" panose="020B0604020202020204" pitchFamily="34" charset="0"/>
                <a:cs typeface="Arial" panose="020B0604020202020204" pitchFamily="34" charset="0"/>
              </a:rPr>
              <a:t>YER ALAN İŞLETMELER </a:t>
            </a:r>
          </a:p>
        </p:txBody>
      </p:sp>
      <p:sp>
        <p:nvSpPr>
          <p:cNvPr id="3" name="Dikdörtgen 2"/>
          <p:cNvSpPr/>
          <p:nvPr/>
        </p:nvSpPr>
        <p:spPr>
          <a:xfrm>
            <a:off x="770563" y="1552906"/>
            <a:ext cx="11137185" cy="4939814"/>
          </a:xfrm>
          <a:prstGeom prst="rect">
            <a:avLst/>
          </a:prstGeom>
        </p:spPr>
        <p:txBody>
          <a:bodyPr wrap="square">
            <a:spAutoFit/>
          </a:bodyPr>
          <a:lstStyle/>
          <a:p>
            <a:pPr marL="685800" algn="just">
              <a:lnSpc>
                <a:spcPct val="150000"/>
              </a:lnSpc>
              <a:spcAft>
                <a:spcPts val="0"/>
              </a:spcAft>
            </a:pPr>
            <a:r>
              <a:rPr lang="tr-TR" b="1" dirty="0">
                <a:latin typeface="Times New Roman" panose="02020603050405020304" pitchFamily="18" charset="0"/>
                <a:ea typeface="Calibri" panose="020F0502020204030204" pitchFamily="34" charset="0"/>
                <a:cs typeface="Times New Roman" panose="02020603050405020304" pitchFamily="18" charset="0"/>
              </a:rPr>
              <a:t>Dünya ve </a:t>
            </a:r>
            <a:r>
              <a:rPr lang="tr-TR" b="1" dirty="0" smtClean="0">
                <a:latin typeface="Times New Roman" panose="02020603050405020304" pitchFamily="18" charset="0"/>
                <a:ea typeface="Calibri" panose="020F0502020204030204" pitchFamily="34" charset="0"/>
                <a:cs typeface="Times New Roman" panose="02020603050405020304" pitchFamily="18" charset="0"/>
              </a:rPr>
              <a:t>Türkiye'de, </a:t>
            </a:r>
            <a:r>
              <a:rPr lang="tr-TR" b="1" dirty="0">
                <a:latin typeface="Times New Roman" panose="02020603050405020304" pitchFamily="18" charset="0"/>
                <a:ea typeface="Calibri" panose="020F0502020204030204" pitchFamily="34" charset="0"/>
                <a:cs typeface="Times New Roman" panose="02020603050405020304" pitchFamily="18" charset="0"/>
              </a:rPr>
              <a:t>Uluslararası Tarımsal Pazarlarda Faaliyet Gösteren İşletmeler</a:t>
            </a:r>
            <a:endParaRPr lang="tr-TR" dirty="0">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tr-TR" b="1" dirty="0">
                <a:latin typeface="Times New Roman" panose="02020603050405020304" pitchFamily="18" charset="0"/>
                <a:ea typeface="Calibri" panose="020F0502020204030204" pitchFamily="34" charset="0"/>
                <a:cs typeface="Times New Roman" panose="02020603050405020304" pitchFamily="18" charset="0"/>
              </a:rPr>
              <a:t>Dünyada Uluslarası Tarımsal Pazarlarda Faaliyet Gösteren İşletmeler</a:t>
            </a:r>
            <a:endParaRPr lang="tr-TR" dirty="0">
              <a:latin typeface="Calibri" panose="020F0502020204030204" pitchFamily="34" charset="0"/>
              <a:ea typeface="Calibri" panose="020F0502020204030204" pitchFamily="34" charset="0"/>
              <a:cs typeface="Times New Roman" panose="02020603050405020304" pitchFamily="18" charset="0"/>
            </a:endParaRPr>
          </a:p>
          <a:p>
            <a:pPr indent="449580" algn="just">
              <a:lnSpc>
                <a:spcPct val="150000"/>
              </a:lnSpc>
              <a:spcAft>
                <a:spcPts val="0"/>
              </a:spcAft>
            </a:pPr>
            <a:r>
              <a:rPr lang="tr-TR" dirty="0">
                <a:latin typeface="Times New Roman" panose="02020603050405020304" pitchFamily="18" charset="0"/>
                <a:ea typeface="Calibri" panose="020F0502020204030204" pitchFamily="34" charset="0"/>
                <a:cs typeface="Times New Roman" panose="02020603050405020304" pitchFamily="18" charset="0"/>
              </a:rPr>
              <a:t>2013 verilerine göre, dünyanın en iyi 25 çok uluslu işletmesi arasında, gıda ve tarım ürünleri üreten işletmeler içinde sekizinci sırada , İngiltere kökenli </a:t>
            </a:r>
            <a:r>
              <a:rPr lang="tr-TR" b="1" dirty="0">
                <a:latin typeface="Times New Roman" panose="02020603050405020304" pitchFamily="18" charset="0"/>
                <a:ea typeface="Calibri" panose="020F0502020204030204" pitchFamily="34" charset="0"/>
                <a:cs typeface="Times New Roman" panose="02020603050405020304" pitchFamily="18" charset="0"/>
              </a:rPr>
              <a:t>Diagro</a:t>
            </a:r>
            <a:r>
              <a:rPr lang="tr-TR" dirty="0">
                <a:latin typeface="Times New Roman" panose="02020603050405020304" pitchFamily="18" charset="0"/>
                <a:ea typeface="Calibri" panose="020F0502020204030204" pitchFamily="34" charset="0"/>
                <a:cs typeface="Times New Roman" panose="02020603050405020304" pitchFamily="18" charset="0"/>
              </a:rPr>
              <a:t> işletmesinin yer aldığı,  15.sırada Liechtein  kökenli, perakende ürünler ile faaliyet gösteren </a:t>
            </a:r>
            <a:r>
              <a:rPr lang="tr-TR" b="1" dirty="0">
                <a:latin typeface="Times New Roman" panose="02020603050405020304" pitchFamily="18" charset="0"/>
                <a:ea typeface="Calibri" panose="020F0502020204030204" pitchFamily="34" charset="0"/>
                <a:cs typeface="Times New Roman" panose="02020603050405020304" pitchFamily="18" charset="0"/>
              </a:rPr>
              <a:t>Hillti</a:t>
            </a:r>
            <a:r>
              <a:rPr lang="tr-TR" dirty="0">
                <a:latin typeface="Times New Roman" panose="02020603050405020304" pitchFamily="18" charset="0"/>
                <a:ea typeface="Calibri" panose="020F0502020204030204" pitchFamily="34" charset="0"/>
                <a:cs typeface="Times New Roman" panose="02020603050405020304" pitchFamily="18" charset="0"/>
              </a:rPr>
              <a:t> işletmesinin yer aldığı,  23. Sırada, yiyecek ve içecek servisleri faaliyeti ile, ABD kökenli </a:t>
            </a:r>
            <a:r>
              <a:rPr lang="tr-TR" b="1" dirty="0" err="1">
                <a:latin typeface="Times New Roman" panose="02020603050405020304" pitchFamily="18" charset="0"/>
                <a:ea typeface="Calibri" panose="020F0502020204030204" pitchFamily="34" charset="0"/>
                <a:cs typeface="Times New Roman" panose="02020603050405020304" pitchFamily="18" charset="0"/>
              </a:rPr>
              <a:t>Mc-Donalds</a:t>
            </a:r>
            <a:r>
              <a:rPr lang="tr-TR" dirty="0">
                <a:latin typeface="Times New Roman" panose="02020603050405020304" pitchFamily="18" charset="0"/>
                <a:ea typeface="Calibri" panose="020F0502020204030204" pitchFamily="34" charset="0"/>
                <a:cs typeface="Times New Roman" panose="02020603050405020304" pitchFamily="18" charset="0"/>
              </a:rPr>
              <a:t> işletmesinin yer aldığı, yine </a:t>
            </a:r>
            <a:r>
              <a:rPr lang="tr-TR" dirty="0" err="1">
                <a:latin typeface="Times New Roman" panose="02020603050405020304" pitchFamily="18" charset="0"/>
                <a:ea typeface="Calibri" panose="020F0502020204030204" pitchFamily="34" charset="0"/>
                <a:cs typeface="Times New Roman" panose="02020603050405020304" pitchFamily="18" charset="0"/>
              </a:rPr>
              <a:t>abd</a:t>
            </a:r>
            <a:r>
              <a:rPr lang="tr-TR" dirty="0">
                <a:latin typeface="Times New Roman" panose="02020603050405020304" pitchFamily="18" charset="0"/>
                <a:ea typeface="Calibri" panose="020F0502020204030204" pitchFamily="34" charset="0"/>
                <a:cs typeface="Times New Roman" panose="02020603050405020304" pitchFamily="18" charset="0"/>
              </a:rPr>
              <a:t> kökenli </a:t>
            </a:r>
            <a:r>
              <a:rPr lang="tr-TR" b="1" dirty="0">
                <a:latin typeface="Times New Roman" panose="02020603050405020304" pitchFamily="18" charset="0"/>
                <a:ea typeface="Calibri" panose="020F0502020204030204" pitchFamily="34" charset="0"/>
                <a:cs typeface="Times New Roman" panose="02020603050405020304" pitchFamily="18" charset="0"/>
              </a:rPr>
              <a:t>Coca- Cola</a:t>
            </a:r>
            <a:r>
              <a:rPr lang="tr-TR" dirty="0">
                <a:latin typeface="Times New Roman" panose="02020603050405020304" pitchFamily="18" charset="0"/>
                <a:ea typeface="Calibri" panose="020F0502020204030204" pitchFamily="34" charset="0"/>
                <a:cs typeface="Times New Roman" panose="02020603050405020304" pitchFamily="18" charset="0"/>
              </a:rPr>
              <a:t> işletmesinin, üretim-yiyecek içecek faaliyetiyle 24. Sırada bulunduğu anlaşılmaktadır( Capital,2016).</a:t>
            </a:r>
            <a:endParaRPr lang="tr-TR"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0"/>
              </a:spcAft>
            </a:pPr>
            <a:r>
              <a:rPr lang="tr-TR" b="1" dirty="0">
                <a:latin typeface="Times New Roman" panose="02020603050405020304" pitchFamily="18" charset="0"/>
                <a:ea typeface="Calibri" panose="020F0502020204030204" pitchFamily="34" charset="0"/>
                <a:cs typeface="Times New Roman" panose="02020603050405020304" pitchFamily="18" charset="0"/>
              </a:rPr>
              <a:t>Uluslarası Tarımsal Pazarlarda Faaliyet Gösteren Türk İşletmeleri</a:t>
            </a:r>
            <a:endParaRPr lang="tr-TR" dirty="0">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tr-TR" dirty="0">
                <a:latin typeface="Times New Roman" panose="02020603050405020304" pitchFamily="18" charset="0"/>
                <a:ea typeface="Calibri" panose="020F0502020204030204" pitchFamily="34" charset="0"/>
                <a:cs typeface="Times New Roman" panose="02020603050405020304" pitchFamily="18" charset="0"/>
              </a:rPr>
              <a:t>Türkiye’de gıda piyasasına genellikle hâkim olan </a:t>
            </a:r>
            <a:r>
              <a:rPr lang="tr-TR" dirty="0" err="1">
                <a:latin typeface="Times New Roman" panose="02020603050405020304" pitchFamily="18" charset="0"/>
                <a:ea typeface="Calibri" panose="020F0502020204030204" pitchFamily="34" charset="0"/>
                <a:cs typeface="Times New Roman" panose="02020603050405020304" pitchFamily="18" charset="0"/>
              </a:rPr>
              <a:t>işlertme</a:t>
            </a:r>
            <a:r>
              <a:rPr lang="tr-TR" dirty="0">
                <a:latin typeface="Times New Roman" panose="02020603050405020304" pitchFamily="18" charset="0"/>
                <a:ea typeface="Calibri" panose="020F0502020204030204" pitchFamily="34" charset="0"/>
                <a:cs typeface="Times New Roman" panose="02020603050405020304" pitchFamily="18" charset="0"/>
              </a:rPr>
              <a:t> ya da ürün markaları: et piyasasında; Maret (KOÇ), Pınar (Yaşar), Aytaç,  Süt piyasasında; Pınar (Yaşar), MİS (Nestle) ,</a:t>
            </a:r>
            <a:r>
              <a:rPr lang="tr-TR" dirty="0" err="1">
                <a:latin typeface="Times New Roman" panose="02020603050405020304" pitchFamily="18" charset="0"/>
                <a:ea typeface="Calibri" panose="020F0502020204030204" pitchFamily="34" charset="0"/>
                <a:cs typeface="Times New Roman" panose="02020603050405020304" pitchFamily="18" charset="0"/>
              </a:rPr>
              <a:t>DanoneSA</a:t>
            </a:r>
            <a:r>
              <a:rPr lang="tr-TR" dirty="0">
                <a:latin typeface="Times New Roman" panose="02020603050405020304" pitchFamily="18" charset="0"/>
                <a:ea typeface="Calibri" panose="020F0502020204030204" pitchFamily="34" charset="0"/>
                <a:cs typeface="Times New Roman" panose="02020603050405020304" pitchFamily="18" charset="0"/>
              </a:rPr>
              <a:t> (Sabancı), SEK (KOÇ), İçim (</a:t>
            </a:r>
            <a:r>
              <a:rPr lang="tr-TR" dirty="0" err="1">
                <a:latin typeface="Times New Roman" panose="02020603050405020304" pitchFamily="18" charset="0"/>
                <a:ea typeface="Calibri" panose="020F0502020204030204" pitchFamily="34" charset="0"/>
                <a:cs typeface="Times New Roman" panose="02020603050405020304" pitchFamily="18" charset="0"/>
              </a:rPr>
              <a:t>ülker</a:t>
            </a:r>
            <a:r>
              <a:rPr lang="tr-TR" dirty="0">
                <a:latin typeface="Times New Roman" panose="02020603050405020304" pitchFamily="18" charset="0"/>
                <a:ea typeface="Calibri" panose="020F0502020204030204" pitchFamily="34" charset="0"/>
                <a:cs typeface="Times New Roman" panose="02020603050405020304" pitchFamily="18" charset="0"/>
              </a:rPr>
              <a:t>), Makarna piyasasında; </a:t>
            </a:r>
            <a:r>
              <a:rPr lang="tr-TR" dirty="0" err="1">
                <a:latin typeface="Times New Roman" panose="02020603050405020304" pitchFamily="18" charset="0"/>
                <a:ea typeface="Calibri" panose="020F0502020204030204" pitchFamily="34" charset="0"/>
                <a:cs typeface="Times New Roman" panose="02020603050405020304" pitchFamily="18" charset="0"/>
              </a:rPr>
              <a:t>Pastavilla</a:t>
            </a:r>
            <a:r>
              <a:rPr lang="tr-TR" dirty="0">
                <a:latin typeface="Times New Roman" panose="02020603050405020304" pitchFamily="18" charset="0"/>
                <a:ea typeface="Calibri" panose="020F0502020204030204" pitchFamily="34" charset="0"/>
                <a:cs typeface="Times New Roman" panose="02020603050405020304" pitchFamily="18" charset="0"/>
              </a:rPr>
              <a:t> (KOÇ), Filiz (</a:t>
            </a:r>
            <a:r>
              <a:rPr lang="tr-TR" dirty="0" err="1">
                <a:latin typeface="Times New Roman" panose="02020603050405020304" pitchFamily="18" charset="0"/>
                <a:ea typeface="Calibri" panose="020F0502020204030204" pitchFamily="34" charset="0"/>
                <a:cs typeface="Times New Roman" panose="02020603050405020304" pitchFamily="18" charset="0"/>
              </a:rPr>
              <a:t>Barilla</a:t>
            </a:r>
            <a:r>
              <a:rPr lang="tr-TR" dirty="0">
                <a:latin typeface="Times New Roman" panose="02020603050405020304" pitchFamily="18" charset="0"/>
                <a:ea typeface="Calibri" panose="020F0502020204030204" pitchFamily="34" charset="0"/>
                <a:cs typeface="Times New Roman" panose="02020603050405020304" pitchFamily="18" charset="0"/>
              </a:rPr>
              <a:t>), Oba, Nuh, </a:t>
            </a:r>
            <a:r>
              <a:rPr lang="tr-TR" dirty="0" err="1">
                <a:latin typeface="Times New Roman" panose="02020603050405020304" pitchFamily="18" charset="0"/>
                <a:ea typeface="Calibri" panose="020F0502020204030204" pitchFamily="34" charset="0"/>
                <a:cs typeface="Times New Roman" panose="02020603050405020304" pitchFamily="18" charset="0"/>
              </a:rPr>
              <a:t>Büskivi’de</a:t>
            </a:r>
            <a:r>
              <a:rPr lang="tr-TR" dirty="0">
                <a:latin typeface="Times New Roman" panose="02020603050405020304" pitchFamily="18" charset="0"/>
                <a:ea typeface="Calibri" panose="020F0502020204030204" pitchFamily="34" charset="0"/>
                <a:cs typeface="Times New Roman" panose="02020603050405020304" pitchFamily="18" charset="0"/>
              </a:rPr>
              <a:t>; Ülker, Eti, </a:t>
            </a:r>
            <a:r>
              <a:rPr lang="tr-TR" dirty="0" err="1">
                <a:latin typeface="Times New Roman" panose="02020603050405020304" pitchFamily="18" charset="0"/>
                <a:ea typeface="Calibri" panose="020F0502020204030204" pitchFamily="34" charset="0"/>
                <a:cs typeface="Times New Roman" panose="02020603050405020304" pitchFamily="18" charset="0"/>
              </a:rPr>
              <a:t>Salça’da</a:t>
            </a:r>
            <a:r>
              <a:rPr lang="tr-TR" dirty="0">
                <a:latin typeface="Times New Roman" panose="02020603050405020304" pitchFamily="18" charset="0"/>
                <a:ea typeface="Calibri" panose="020F0502020204030204" pitchFamily="34" charset="0"/>
                <a:cs typeface="Times New Roman" panose="02020603050405020304" pitchFamily="18" charset="0"/>
              </a:rPr>
              <a:t>; TAT (KOÇ), </a:t>
            </a:r>
            <a:r>
              <a:rPr lang="tr-TR" dirty="0" err="1">
                <a:latin typeface="Times New Roman" panose="02020603050405020304" pitchFamily="18" charset="0"/>
                <a:ea typeface="Calibri" panose="020F0502020204030204" pitchFamily="34" charset="0"/>
                <a:cs typeface="Times New Roman" panose="02020603050405020304" pitchFamily="18" charset="0"/>
              </a:rPr>
              <a:t>Mertko</a:t>
            </a:r>
            <a:r>
              <a:rPr lang="tr-TR" dirty="0">
                <a:latin typeface="Times New Roman" panose="02020603050405020304" pitchFamily="18" charset="0"/>
                <a:ea typeface="Calibri" panose="020F0502020204030204" pitchFamily="34" charset="0"/>
                <a:cs typeface="Times New Roman" panose="02020603050405020304" pitchFamily="18" charset="0"/>
              </a:rPr>
              <a:t>, </a:t>
            </a:r>
            <a:r>
              <a:rPr lang="tr-TR" dirty="0" err="1">
                <a:latin typeface="Times New Roman" panose="02020603050405020304" pitchFamily="18" charset="0"/>
                <a:ea typeface="Calibri" panose="020F0502020204030204" pitchFamily="34" charset="0"/>
                <a:cs typeface="Times New Roman" panose="02020603050405020304" pitchFamily="18" charset="0"/>
              </a:rPr>
              <a:t>Öztusan</a:t>
            </a:r>
            <a:r>
              <a:rPr lang="tr-TR" dirty="0">
                <a:latin typeface="Times New Roman" panose="02020603050405020304" pitchFamily="18" charset="0"/>
                <a:ea typeface="Calibri" panose="020F0502020204030204" pitchFamily="34" charset="0"/>
                <a:cs typeface="Times New Roman" panose="02020603050405020304" pitchFamily="18" charset="0"/>
              </a:rPr>
              <a:t>,  </a:t>
            </a:r>
            <a:r>
              <a:rPr lang="tr-TR" dirty="0" err="1">
                <a:latin typeface="Times New Roman" panose="02020603050405020304" pitchFamily="18" charset="0"/>
                <a:ea typeface="Calibri" panose="020F0502020204030204" pitchFamily="34" charset="0"/>
                <a:cs typeface="Times New Roman" panose="02020603050405020304" pitchFamily="18" charset="0"/>
              </a:rPr>
              <a:t>Demko</a:t>
            </a:r>
            <a:r>
              <a:rPr lang="tr-TR" dirty="0">
                <a:latin typeface="Times New Roman" panose="02020603050405020304" pitchFamily="18" charset="0"/>
                <a:ea typeface="Calibri" panose="020F0502020204030204" pitchFamily="34" charset="0"/>
                <a:cs typeface="Times New Roman" panose="02020603050405020304" pitchFamily="18" charset="0"/>
              </a:rPr>
              <a:t>, </a:t>
            </a:r>
            <a:r>
              <a:rPr lang="tr-TR" dirty="0" err="1">
                <a:latin typeface="Times New Roman" panose="02020603050405020304" pitchFamily="18" charset="0"/>
                <a:ea typeface="Calibri" panose="020F0502020204030204" pitchFamily="34" charset="0"/>
                <a:cs typeface="Times New Roman" panose="02020603050405020304" pitchFamily="18" charset="0"/>
              </a:rPr>
              <a:t>Konserve’de</a:t>
            </a:r>
            <a:r>
              <a:rPr lang="tr-TR" dirty="0">
                <a:latin typeface="Times New Roman" panose="02020603050405020304" pitchFamily="18" charset="0"/>
                <a:ea typeface="Calibri" panose="020F0502020204030204" pitchFamily="34" charset="0"/>
                <a:cs typeface="Times New Roman" panose="02020603050405020304" pitchFamily="18" charset="0"/>
              </a:rPr>
              <a:t>; </a:t>
            </a:r>
            <a:r>
              <a:rPr lang="tr-TR" dirty="0" err="1">
                <a:latin typeface="Times New Roman" panose="02020603050405020304" pitchFamily="18" charset="0"/>
                <a:ea typeface="Calibri" panose="020F0502020204030204" pitchFamily="34" charset="0"/>
                <a:cs typeface="Times New Roman" panose="02020603050405020304" pitchFamily="18" charset="0"/>
              </a:rPr>
              <a:t>Tukaş</a:t>
            </a:r>
            <a:r>
              <a:rPr lang="tr-TR" dirty="0">
                <a:latin typeface="Times New Roman" panose="02020603050405020304" pitchFamily="18" charset="0"/>
                <a:ea typeface="Calibri" panose="020F0502020204030204" pitchFamily="34" charset="0"/>
                <a:cs typeface="Times New Roman" panose="02020603050405020304" pitchFamily="18" charset="0"/>
              </a:rPr>
              <a:t>, </a:t>
            </a:r>
            <a:r>
              <a:rPr lang="tr-TR" dirty="0" err="1">
                <a:latin typeface="Times New Roman" panose="02020603050405020304" pitchFamily="18" charset="0"/>
                <a:ea typeface="Calibri" panose="020F0502020204030204" pitchFamily="34" charset="0"/>
                <a:cs typeface="Times New Roman" panose="02020603050405020304" pitchFamily="18" charset="0"/>
              </a:rPr>
              <a:t>Tamek</a:t>
            </a:r>
            <a:r>
              <a:rPr lang="tr-TR" dirty="0">
                <a:latin typeface="Times New Roman" panose="02020603050405020304" pitchFamily="18" charset="0"/>
                <a:ea typeface="Calibri" panose="020F0502020204030204" pitchFamily="34" charset="0"/>
                <a:cs typeface="Times New Roman" panose="02020603050405020304" pitchFamily="18" charset="0"/>
              </a:rPr>
              <a:t>, </a:t>
            </a:r>
            <a:r>
              <a:rPr lang="tr-TR" dirty="0" err="1">
                <a:latin typeface="Times New Roman" panose="02020603050405020304" pitchFamily="18" charset="0"/>
                <a:ea typeface="Calibri" panose="020F0502020204030204" pitchFamily="34" charset="0"/>
                <a:cs typeface="Times New Roman" panose="02020603050405020304" pitchFamily="18" charset="0"/>
              </a:rPr>
              <a:t>Demko</a:t>
            </a:r>
            <a:r>
              <a:rPr lang="tr-TR" dirty="0">
                <a:latin typeface="Times New Roman" panose="02020603050405020304" pitchFamily="18" charset="0"/>
                <a:ea typeface="Calibri" panose="020F0502020204030204" pitchFamily="34" charset="0"/>
                <a:cs typeface="Times New Roman" panose="02020603050405020304" pitchFamily="18" charset="0"/>
              </a:rPr>
              <a:t>, Dondurulmuş Gıda’da; </a:t>
            </a:r>
            <a:r>
              <a:rPr lang="tr-TR" dirty="0" err="1">
                <a:latin typeface="Times New Roman" panose="02020603050405020304" pitchFamily="18" charset="0"/>
                <a:ea typeface="Calibri" panose="020F0502020204030204" pitchFamily="34" charset="0"/>
                <a:cs typeface="Times New Roman" panose="02020603050405020304" pitchFamily="18" charset="0"/>
              </a:rPr>
              <a:t>Kerevitaş</a:t>
            </a:r>
            <a:r>
              <a:rPr lang="tr-TR" dirty="0">
                <a:latin typeface="Times New Roman" panose="02020603050405020304" pitchFamily="18" charset="0"/>
                <a:ea typeface="Calibri" panose="020F0502020204030204" pitchFamily="34" charset="0"/>
                <a:cs typeface="Times New Roman" panose="02020603050405020304" pitchFamily="18" charset="0"/>
              </a:rPr>
              <a:t>, Pınar (Yaşar), </a:t>
            </a:r>
            <a:r>
              <a:rPr lang="tr-TR" dirty="0" err="1">
                <a:latin typeface="Times New Roman" panose="02020603050405020304" pitchFamily="18" charset="0"/>
                <a:ea typeface="Calibri" panose="020F0502020204030204" pitchFamily="34" charset="0"/>
                <a:cs typeface="Times New Roman" panose="02020603050405020304" pitchFamily="18" charset="0"/>
              </a:rPr>
              <a:t>Önentaş</a:t>
            </a:r>
            <a:r>
              <a:rPr lang="tr-TR" dirty="0">
                <a:latin typeface="Times New Roman" panose="02020603050405020304" pitchFamily="18" charset="0"/>
                <a:ea typeface="Calibri" panose="020F0502020204030204" pitchFamily="34" charset="0"/>
                <a:cs typeface="Times New Roman" panose="02020603050405020304" pitchFamily="18" charset="0"/>
              </a:rPr>
              <a:t> İ.R.O,  </a:t>
            </a:r>
            <a:r>
              <a:rPr lang="tr-TR" dirty="0" err="1">
                <a:latin typeface="Times New Roman" panose="02020603050405020304" pitchFamily="18" charset="0"/>
                <a:ea typeface="Calibri" panose="020F0502020204030204" pitchFamily="34" charset="0"/>
                <a:cs typeface="Times New Roman" panose="02020603050405020304" pitchFamily="18" charset="0"/>
              </a:rPr>
              <a:t>Apeks</a:t>
            </a:r>
            <a:r>
              <a:rPr lang="tr-TR" dirty="0">
                <a:latin typeface="Times New Roman" panose="02020603050405020304" pitchFamily="18" charset="0"/>
                <a:ea typeface="Calibri" panose="020F0502020204030204" pitchFamily="34" charset="0"/>
                <a:cs typeface="Times New Roman" panose="02020603050405020304" pitchFamily="18" charset="0"/>
              </a:rPr>
              <a:t>. </a:t>
            </a:r>
            <a:r>
              <a:rPr lang="tr-TR" dirty="0" err="1">
                <a:latin typeface="Times New Roman" panose="02020603050405020304" pitchFamily="18" charset="0"/>
                <a:ea typeface="Calibri" panose="020F0502020204030204" pitchFamily="34" charset="0"/>
                <a:cs typeface="Times New Roman" panose="02020603050405020304" pitchFamily="18" charset="0"/>
              </a:rPr>
              <a:t>Margarin’de</a:t>
            </a:r>
            <a:r>
              <a:rPr lang="tr-TR" dirty="0">
                <a:latin typeface="Times New Roman" panose="02020603050405020304" pitchFamily="18" charset="0"/>
                <a:ea typeface="Calibri" panose="020F0502020204030204" pitchFamily="34" charset="0"/>
                <a:cs typeface="Times New Roman" panose="02020603050405020304" pitchFamily="18" charset="0"/>
              </a:rPr>
              <a:t>; Unilever, Marsa KJS (Sabancı), </a:t>
            </a:r>
            <a:r>
              <a:rPr lang="tr-TR" dirty="0" err="1">
                <a:latin typeface="Times New Roman" panose="02020603050405020304" pitchFamily="18" charset="0"/>
                <a:ea typeface="Calibri" panose="020F0502020204030204" pitchFamily="34" charset="0"/>
                <a:cs typeface="Times New Roman" panose="02020603050405020304" pitchFamily="18" charset="0"/>
              </a:rPr>
              <a:t>Zeytinyağı’nda</a:t>
            </a:r>
            <a:r>
              <a:rPr lang="tr-TR" dirty="0">
                <a:latin typeface="Times New Roman" panose="02020603050405020304" pitchFamily="18" charset="0"/>
                <a:ea typeface="Calibri" panose="020F0502020204030204" pitchFamily="34" charset="0"/>
                <a:cs typeface="Times New Roman" panose="02020603050405020304" pitchFamily="18" charset="0"/>
              </a:rPr>
              <a:t>; Komili (Unilever) Tariş, Kristal, Ekiz, Ayçiçek </a:t>
            </a:r>
            <a:r>
              <a:rPr lang="tr-TR" dirty="0" err="1">
                <a:latin typeface="Times New Roman" panose="02020603050405020304" pitchFamily="18" charset="0"/>
                <a:ea typeface="Calibri" panose="020F0502020204030204" pitchFamily="34" charset="0"/>
                <a:cs typeface="Times New Roman" panose="02020603050405020304" pitchFamily="18" charset="0"/>
              </a:rPr>
              <a:t>Yağı’nda</a:t>
            </a:r>
            <a:r>
              <a:rPr lang="tr-TR" dirty="0">
                <a:latin typeface="Times New Roman" panose="02020603050405020304" pitchFamily="18" charset="0"/>
                <a:ea typeface="Calibri" panose="020F0502020204030204" pitchFamily="34" charset="0"/>
                <a:cs typeface="Times New Roman" panose="02020603050405020304" pitchFamily="18" charset="0"/>
              </a:rPr>
              <a:t>; Komili ( Unilever), Marsa KJS (Sabancı), </a:t>
            </a:r>
            <a:endParaRPr lang="tr-TR"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3932474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688369" y="322487"/>
            <a:ext cx="11219379" cy="1230419"/>
          </a:xfrm>
        </p:spPr>
        <p:txBody>
          <a:bodyPr>
            <a:normAutofit/>
          </a:bodyPr>
          <a:lstStyle/>
          <a:p>
            <a:pPr algn="ctr"/>
            <a:r>
              <a:rPr lang="tr-TR" sz="2800" dirty="0">
                <a:latin typeface="Arial" panose="020B0604020202020204" pitchFamily="34" charset="0"/>
                <a:cs typeface="Arial" panose="020B0604020202020204" pitchFamily="34" charset="0"/>
              </a:rPr>
              <a:t>ULUSLARARASILAŞMA VE ULUSLARARASI TARIMSAL PAZARLAMADA </a:t>
            </a:r>
            <a:r>
              <a:rPr lang="tr-TR" sz="2800" dirty="0" smtClean="0">
                <a:latin typeface="Arial" panose="020B0604020202020204" pitchFamily="34" charset="0"/>
                <a:cs typeface="Arial" panose="020B0604020202020204" pitchFamily="34" charset="0"/>
              </a:rPr>
              <a:t> </a:t>
            </a:r>
            <a:r>
              <a:rPr lang="tr-TR" sz="2800" dirty="0">
                <a:latin typeface="Arial" panose="020B0604020202020204" pitchFamily="34" charset="0"/>
                <a:cs typeface="Arial" panose="020B0604020202020204" pitchFamily="34" charset="0"/>
              </a:rPr>
              <a:t>YER ALAN İŞLETMELER </a:t>
            </a:r>
          </a:p>
        </p:txBody>
      </p:sp>
    </p:spTree>
    <p:extLst>
      <p:ext uri="{BB962C8B-B14F-4D97-AF65-F5344CB8AC3E}">
        <p14:creationId xmlns:p14="http://schemas.microsoft.com/office/powerpoint/2010/main" val="35622837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688369" y="322487"/>
            <a:ext cx="11219379" cy="1230419"/>
          </a:xfrm>
        </p:spPr>
        <p:txBody>
          <a:bodyPr>
            <a:normAutofit/>
          </a:bodyPr>
          <a:lstStyle/>
          <a:p>
            <a:pPr algn="ctr"/>
            <a:r>
              <a:rPr lang="tr-TR" sz="2800" dirty="0">
                <a:latin typeface="Arial" panose="020B0604020202020204" pitchFamily="34" charset="0"/>
                <a:cs typeface="Arial" panose="020B0604020202020204" pitchFamily="34" charset="0"/>
              </a:rPr>
              <a:t>ULUSLARARASILAŞMA VE ULUSLARARASI TARIMSAL PAZARLAMADA </a:t>
            </a:r>
            <a:r>
              <a:rPr lang="tr-TR" sz="2800" dirty="0" smtClean="0">
                <a:latin typeface="Arial" panose="020B0604020202020204" pitchFamily="34" charset="0"/>
                <a:cs typeface="Arial" panose="020B0604020202020204" pitchFamily="34" charset="0"/>
              </a:rPr>
              <a:t> </a:t>
            </a:r>
            <a:r>
              <a:rPr lang="tr-TR" sz="2800" dirty="0">
                <a:latin typeface="Arial" panose="020B0604020202020204" pitchFamily="34" charset="0"/>
                <a:cs typeface="Arial" panose="020B0604020202020204" pitchFamily="34" charset="0"/>
              </a:rPr>
              <a:t>YER ALAN İŞLETMELER </a:t>
            </a:r>
          </a:p>
        </p:txBody>
      </p:sp>
    </p:spTree>
    <p:extLst>
      <p:ext uri="{BB962C8B-B14F-4D97-AF65-F5344CB8AC3E}">
        <p14:creationId xmlns:p14="http://schemas.microsoft.com/office/powerpoint/2010/main" val="26025463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688369" y="322487"/>
            <a:ext cx="11219379" cy="1230419"/>
          </a:xfrm>
        </p:spPr>
        <p:txBody>
          <a:bodyPr>
            <a:normAutofit/>
          </a:bodyPr>
          <a:lstStyle/>
          <a:p>
            <a:pPr algn="ctr"/>
            <a:r>
              <a:rPr lang="tr-TR" sz="2800" dirty="0">
                <a:latin typeface="Arial" panose="020B0604020202020204" pitchFamily="34" charset="0"/>
                <a:cs typeface="Arial" panose="020B0604020202020204" pitchFamily="34" charset="0"/>
              </a:rPr>
              <a:t>ULUSLARARASILAŞMA VE ULUSLARARASI TARIMSAL PAZARLAMADA </a:t>
            </a:r>
            <a:r>
              <a:rPr lang="tr-TR" sz="2800" dirty="0" smtClean="0">
                <a:latin typeface="Arial" panose="020B0604020202020204" pitchFamily="34" charset="0"/>
                <a:cs typeface="Arial" panose="020B0604020202020204" pitchFamily="34" charset="0"/>
              </a:rPr>
              <a:t> </a:t>
            </a:r>
            <a:r>
              <a:rPr lang="tr-TR" sz="2800" dirty="0">
                <a:latin typeface="Arial" panose="020B0604020202020204" pitchFamily="34" charset="0"/>
                <a:cs typeface="Arial" panose="020B0604020202020204" pitchFamily="34" charset="0"/>
              </a:rPr>
              <a:t>YER ALAN İŞLETMELER </a:t>
            </a:r>
          </a:p>
        </p:txBody>
      </p:sp>
      <p:sp>
        <p:nvSpPr>
          <p:cNvPr id="3" name="Dikdörtgen 2"/>
          <p:cNvSpPr/>
          <p:nvPr/>
        </p:nvSpPr>
        <p:spPr>
          <a:xfrm>
            <a:off x="890427" y="1641470"/>
            <a:ext cx="11301573" cy="3416320"/>
          </a:xfrm>
          <a:prstGeom prst="rect">
            <a:avLst/>
          </a:prstGeom>
        </p:spPr>
        <p:txBody>
          <a:bodyPr wrap="square">
            <a:spAutoFit/>
          </a:bodyPr>
          <a:lstStyle/>
          <a:p>
            <a:r>
              <a:rPr lang="tr-TR" dirty="0"/>
              <a:t>İşletmeler üretim faaliyetlerini yurtdışında uluslararası alanda yapabilirler. İşletmelerin faaliyetleri ile stratejik planlama gibi tüm yapılanmalarını uluslararası duruma göre düzenleyebilirler. Ancak, bunu yaparken bazı hususları dikkate almaları gerekir.  - Pazara giriş engelleri, referans yeni pazarlara erişim durumlarını değerlendirmeleri gerekir.   - Yeni pazarlar uygun pazarlar olmayabilir, yani şişirilmiş pazarlar olabilir, yatırım söz konusu ise yatırımlarını ona göre düzenlemeleri gerekir. İşletme yönetim çalışanları seyahatlerini kolaylıkla yapabilmeleri ve yeterli bilgiyi her zaman toplayabilmelidirler.  </a:t>
            </a:r>
          </a:p>
          <a:p>
            <a:r>
              <a:rPr lang="tr-TR" dirty="0" smtClean="0"/>
              <a:t>- </a:t>
            </a:r>
            <a:r>
              <a:rPr lang="tr-TR" dirty="0"/>
              <a:t>Bir yatırımı yaptıktan sonra, her hangi bir olumsuzlukta onu tekrar geriye döndürmek zor olacaktır. Bu yüzden yeterli fırsatları ve kazanımları daha önceden değerlendirmek gerekir. - Yatırım ve benzeri konularda iyi bir tahmin yapılabilmesi için bu konudaki risklerin iyi değerlendirilmesi, yorumlanması ve belirsizliklerin azaltılması yönünde stratejiler oluşturulması gerekir.  - Özellikle, piyasa koşulları dikkate alınarak potansiyel müşteri varlıkları, rakiplerin güçlü ve zayıf yönleri pazara girmeden önce analiz edilmesi gerekir. - Yurtdışı satışlar, sözleşme yetersizlikleri, seçimlerinin yanlışları, kanal hataları gibi bir takım riskler ortaya çıkabilir. Bunların dikkate alınması gerekir. - Ortaya çıkabilecek riskleri bertaraf edebilmek açısından, iyi bir örgütlenmenin ortaya konulması ve örgütlenmenin güçlendirilmesi gerekir.  </a:t>
            </a:r>
          </a:p>
        </p:txBody>
      </p:sp>
    </p:spTree>
    <p:extLst>
      <p:ext uri="{BB962C8B-B14F-4D97-AF65-F5344CB8AC3E}">
        <p14:creationId xmlns:p14="http://schemas.microsoft.com/office/powerpoint/2010/main" val="31045183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688369" y="322487"/>
            <a:ext cx="11219379" cy="1230419"/>
          </a:xfrm>
        </p:spPr>
        <p:txBody>
          <a:bodyPr>
            <a:normAutofit/>
          </a:bodyPr>
          <a:lstStyle/>
          <a:p>
            <a:pPr algn="ctr"/>
            <a:r>
              <a:rPr lang="tr-TR" sz="2800" dirty="0">
                <a:latin typeface="Arial" panose="020B0604020202020204" pitchFamily="34" charset="0"/>
                <a:cs typeface="Arial" panose="020B0604020202020204" pitchFamily="34" charset="0"/>
              </a:rPr>
              <a:t>ULUSLARARASILAŞMA VE ULUSLARARASI TARIMSAL PAZARLAMADA </a:t>
            </a:r>
            <a:r>
              <a:rPr lang="tr-TR" sz="2800" dirty="0" smtClean="0">
                <a:latin typeface="Arial" panose="020B0604020202020204" pitchFamily="34" charset="0"/>
                <a:cs typeface="Arial" panose="020B0604020202020204" pitchFamily="34" charset="0"/>
              </a:rPr>
              <a:t> </a:t>
            </a:r>
            <a:r>
              <a:rPr lang="tr-TR" sz="2800" dirty="0">
                <a:latin typeface="Arial" panose="020B0604020202020204" pitchFamily="34" charset="0"/>
                <a:cs typeface="Arial" panose="020B0604020202020204" pitchFamily="34" charset="0"/>
              </a:rPr>
              <a:t>YER ALAN İŞLETMELER </a:t>
            </a:r>
          </a:p>
        </p:txBody>
      </p:sp>
      <p:sp>
        <p:nvSpPr>
          <p:cNvPr id="3" name="Dikdörtgen 2"/>
          <p:cNvSpPr/>
          <p:nvPr/>
        </p:nvSpPr>
        <p:spPr>
          <a:xfrm>
            <a:off x="3048000" y="2413338"/>
            <a:ext cx="6096000" cy="2031325"/>
          </a:xfrm>
          <a:prstGeom prst="rect">
            <a:avLst/>
          </a:prstGeom>
        </p:spPr>
        <p:txBody>
          <a:bodyPr>
            <a:spAutoFit/>
          </a:bodyPr>
          <a:lstStyle/>
          <a:p>
            <a:pPr algn="just">
              <a:lnSpc>
                <a:spcPct val="150000"/>
              </a:lnSpc>
              <a:spcAft>
                <a:spcPts val="0"/>
              </a:spcAft>
            </a:pPr>
            <a:r>
              <a:rPr lang="tr-TR" b="1" dirty="0">
                <a:latin typeface="Times New Roman" panose="02020603050405020304" pitchFamily="18" charset="0"/>
                <a:ea typeface="Calibri" panose="020F0502020204030204" pitchFamily="34" charset="0"/>
                <a:cs typeface="Times New Roman" panose="02020603050405020304" pitchFamily="18" charset="0"/>
              </a:rPr>
              <a:t>İşletmelerin Uluslararasılaşması Süreci ve Yaklaşımları</a:t>
            </a:r>
            <a:endParaRPr lang="tr-TR"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50000"/>
              </a:lnSpc>
              <a:spcAft>
                <a:spcPts val="0"/>
              </a:spcAft>
              <a:buFont typeface="+mj-lt"/>
              <a:buAutoNum type="arabicParenR"/>
            </a:pPr>
            <a:r>
              <a:rPr lang="tr-TR" dirty="0">
                <a:latin typeface="Times New Roman" panose="02020603050405020304" pitchFamily="18" charset="0"/>
                <a:ea typeface="Calibri" panose="020F0502020204030204" pitchFamily="34" charset="0"/>
                <a:cs typeface="Times New Roman" panose="02020603050405020304" pitchFamily="18" charset="0"/>
              </a:rPr>
              <a:t>Tesadüf İhracat </a:t>
            </a:r>
            <a:endParaRPr lang="tr-TR"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50000"/>
              </a:lnSpc>
              <a:spcAft>
                <a:spcPts val="0"/>
              </a:spcAft>
              <a:buFont typeface="+mj-lt"/>
              <a:buAutoNum type="arabicParenR"/>
            </a:pPr>
            <a:r>
              <a:rPr lang="tr-TR" dirty="0">
                <a:latin typeface="Times New Roman" panose="02020603050405020304" pitchFamily="18" charset="0"/>
                <a:ea typeface="Calibri" panose="020F0502020204030204" pitchFamily="34" charset="0"/>
                <a:cs typeface="Times New Roman" panose="02020603050405020304" pitchFamily="18" charset="0"/>
              </a:rPr>
              <a:t>Aktif İhracat</a:t>
            </a:r>
            <a:endParaRPr lang="tr-TR"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50000"/>
              </a:lnSpc>
              <a:spcAft>
                <a:spcPts val="0"/>
              </a:spcAft>
              <a:buFont typeface="+mj-lt"/>
              <a:buAutoNum type="arabicParenR"/>
            </a:pPr>
            <a:r>
              <a:rPr lang="tr-TR" dirty="0">
                <a:latin typeface="Times New Roman" panose="02020603050405020304" pitchFamily="18" charset="0"/>
                <a:ea typeface="Calibri" panose="020F0502020204030204" pitchFamily="34" charset="0"/>
                <a:cs typeface="Times New Roman" panose="02020603050405020304" pitchFamily="18" charset="0"/>
              </a:rPr>
              <a:t>Uluslararası Pazarlama </a:t>
            </a:r>
            <a:endParaRPr lang="tr-TR" dirty="0">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tr-TR" dirty="0" smtClean="0">
                <a:latin typeface="Times New Roman" panose="02020603050405020304" pitchFamily="18" charset="0"/>
                <a:ea typeface="Calibri" panose="020F0502020204030204" pitchFamily="34" charset="0"/>
                <a:cs typeface="Times New Roman" panose="02020603050405020304" pitchFamily="18" charset="0"/>
              </a:rPr>
              <a:t>4) Global </a:t>
            </a:r>
            <a:r>
              <a:rPr lang="tr-TR" dirty="0">
                <a:latin typeface="Times New Roman" panose="02020603050405020304" pitchFamily="18" charset="0"/>
                <a:ea typeface="Calibri" panose="020F0502020204030204" pitchFamily="34" charset="0"/>
                <a:cs typeface="Times New Roman" panose="02020603050405020304" pitchFamily="18" charset="0"/>
              </a:rPr>
              <a:t>Pazarlama</a:t>
            </a:r>
            <a:endParaRPr lang="tr-TR"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2022778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688369" y="322487"/>
            <a:ext cx="11219379" cy="1230419"/>
          </a:xfrm>
        </p:spPr>
        <p:txBody>
          <a:bodyPr>
            <a:normAutofit/>
          </a:bodyPr>
          <a:lstStyle/>
          <a:p>
            <a:pPr algn="ctr"/>
            <a:r>
              <a:rPr lang="tr-TR" sz="2800" dirty="0">
                <a:latin typeface="Arial" panose="020B0604020202020204" pitchFamily="34" charset="0"/>
                <a:cs typeface="Arial" panose="020B0604020202020204" pitchFamily="34" charset="0"/>
              </a:rPr>
              <a:t>ULUSLARARASILAŞMA VE ULUSLARARASI TARIMSAL PAZARLAMADA </a:t>
            </a:r>
            <a:r>
              <a:rPr lang="tr-TR" sz="2800" dirty="0" smtClean="0">
                <a:latin typeface="Arial" panose="020B0604020202020204" pitchFamily="34" charset="0"/>
                <a:cs typeface="Arial" panose="020B0604020202020204" pitchFamily="34" charset="0"/>
              </a:rPr>
              <a:t> </a:t>
            </a:r>
            <a:r>
              <a:rPr lang="tr-TR" sz="2800" dirty="0">
                <a:latin typeface="Arial" panose="020B0604020202020204" pitchFamily="34" charset="0"/>
                <a:cs typeface="Arial" panose="020B0604020202020204" pitchFamily="34" charset="0"/>
              </a:rPr>
              <a:t>YER ALAN İŞLETMELER </a:t>
            </a:r>
          </a:p>
        </p:txBody>
      </p:sp>
      <p:sp>
        <p:nvSpPr>
          <p:cNvPr id="3" name="Dikdörtgen 2"/>
          <p:cNvSpPr/>
          <p:nvPr/>
        </p:nvSpPr>
        <p:spPr>
          <a:xfrm>
            <a:off x="642134" y="1456133"/>
            <a:ext cx="11311847" cy="5016758"/>
          </a:xfrm>
          <a:prstGeom prst="rect">
            <a:avLst/>
          </a:prstGeom>
        </p:spPr>
        <p:txBody>
          <a:bodyPr wrap="square">
            <a:spAutoFit/>
          </a:bodyPr>
          <a:lstStyle/>
          <a:p>
            <a:pPr indent="449580" algn="just">
              <a:lnSpc>
                <a:spcPct val="150000"/>
              </a:lnSpc>
              <a:spcAft>
                <a:spcPts val="0"/>
              </a:spcAft>
            </a:pPr>
            <a:r>
              <a:rPr lang="tr-TR" sz="1600" dirty="0">
                <a:latin typeface="Arial" panose="020B0604020202020204" pitchFamily="34" charset="0"/>
                <a:ea typeface="Calibri" panose="020F0502020204030204" pitchFamily="34" charset="0"/>
                <a:cs typeface="Arial" panose="020B0604020202020204" pitchFamily="34" charset="0"/>
              </a:rPr>
              <a:t>Uluslarasılaşmaya yönelik pek çok yaklaşım bulunmaktadır. Bunların başlıcaları, üç ana başlık altında sınıflandırılarak, incelenebilir.  Bu yaklaşımlar; ekonomik ekolün doğrudan yatırım teorileri, davranışsal ekolün aşama modelleri ve diğer yaklaşımlar olarak sınıflandırılabilmektedir.  </a:t>
            </a:r>
          </a:p>
          <a:p>
            <a:pPr indent="449580" algn="just">
              <a:lnSpc>
                <a:spcPct val="150000"/>
              </a:lnSpc>
              <a:spcAft>
                <a:spcPts val="0"/>
              </a:spcAft>
            </a:pPr>
            <a:r>
              <a:rPr lang="tr-TR" sz="1600" dirty="0">
                <a:latin typeface="Arial" panose="020B0604020202020204" pitchFamily="34" charset="0"/>
                <a:ea typeface="Calibri" panose="020F0502020204030204" pitchFamily="34" charset="0"/>
                <a:cs typeface="Arial" panose="020B0604020202020204" pitchFamily="34" charset="0"/>
              </a:rPr>
              <a:t> 1)Doğrudan Yapancı Yatırım Teorisi</a:t>
            </a:r>
          </a:p>
          <a:p>
            <a:pPr>
              <a:spcAft>
                <a:spcPts val="0"/>
              </a:spcAft>
            </a:pPr>
            <a:r>
              <a:rPr lang="tr-TR" sz="1600" dirty="0">
                <a:latin typeface="Arial" panose="020B0604020202020204" pitchFamily="34" charset="0"/>
                <a:ea typeface="Calibri" panose="020F0502020204030204" pitchFamily="34" charset="0"/>
                <a:cs typeface="Arial" panose="020B0604020202020204" pitchFamily="34" charset="0"/>
              </a:rPr>
              <a:t>a) </a:t>
            </a:r>
            <a:r>
              <a:rPr lang="tr-TR" sz="1600" b="1" dirty="0">
                <a:latin typeface="Arial" panose="020B0604020202020204" pitchFamily="34" charset="0"/>
                <a:ea typeface="Calibri" panose="020F0502020204030204" pitchFamily="34" charset="0"/>
                <a:cs typeface="Arial" panose="020B0604020202020204" pitchFamily="34" charset="0"/>
              </a:rPr>
              <a:t>Geleneksel yaklaşımlar</a:t>
            </a:r>
            <a:endParaRPr lang="tr-TR" sz="1600" dirty="0">
              <a:latin typeface="Arial" panose="020B0604020202020204" pitchFamily="34" charset="0"/>
              <a:ea typeface="Calibri" panose="020F0502020204030204" pitchFamily="34" charset="0"/>
              <a:cs typeface="Arial" panose="020B0604020202020204" pitchFamily="34" charset="0"/>
            </a:endParaRPr>
          </a:p>
          <a:p>
            <a:pPr>
              <a:spcAft>
                <a:spcPts val="0"/>
              </a:spcAft>
            </a:pPr>
            <a:r>
              <a:rPr lang="tr-TR" sz="1600" b="1" dirty="0">
                <a:latin typeface="Arial" panose="020B0604020202020204" pitchFamily="34" charset="0"/>
                <a:ea typeface="Calibri" panose="020F0502020204030204" pitchFamily="34" charset="0"/>
                <a:cs typeface="Arial" panose="020B0604020202020204" pitchFamily="34" charset="0"/>
              </a:rPr>
              <a:t>b)Büyüme yaklaşımı</a:t>
            </a:r>
            <a:endParaRPr lang="tr-TR" sz="1600" dirty="0">
              <a:latin typeface="Arial" panose="020B0604020202020204" pitchFamily="34" charset="0"/>
              <a:ea typeface="Calibri" panose="020F0502020204030204" pitchFamily="34" charset="0"/>
              <a:cs typeface="Arial" panose="020B0604020202020204" pitchFamily="34" charset="0"/>
            </a:endParaRPr>
          </a:p>
          <a:p>
            <a:pPr>
              <a:spcAft>
                <a:spcPts val="0"/>
              </a:spcAft>
            </a:pPr>
            <a:r>
              <a:rPr lang="tr-TR" sz="1600" b="1" dirty="0">
                <a:latin typeface="Arial" panose="020B0604020202020204" pitchFamily="34" charset="0"/>
                <a:ea typeface="Calibri" panose="020F0502020204030204" pitchFamily="34" charset="0"/>
                <a:cs typeface="Arial" panose="020B0604020202020204" pitchFamily="34" charset="0"/>
              </a:rPr>
              <a:t>c)Ürün yaşam seyri yaklaşımı</a:t>
            </a:r>
            <a:endParaRPr lang="tr-TR" sz="1600" dirty="0">
              <a:latin typeface="Arial" panose="020B0604020202020204" pitchFamily="34" charset="0"/>
              <a:ea typeface="Calibri" panose="020F0502020204030204" pitchFamily="34" charset="0"/>
              <a:cs typeface="Arial" panose="020B0604020202020204" pitchFamily="34" charset="0"/>
            </a:endParaRPr>
          </a:p>
          <a:p>
            <a:pPr>
              <a:spcAft>
                <a:spcPts val="0"/>
              </a:spcAft>
            </a:pPr>
            <a:r>
              <a:rPr lang="tr-TR" sz="1600" b="1" dirty="0">
                <a:latin typeface="Arial" panose="020B0604020202020204" pitchFamily="34" charset="0"/>
                <a:ea typeface="Calibri" panose="020F0502020204030204" pitchFamily="34" charset="0"/>
                <a:cs typeface="Arial" panose="020B0604020202020204" pitchFamily="34" charset="0"/>
              </a:rPr>
              <a:t>d)Tekelci rekabet yaklaşımı</a:t>
            </a:r>
            <a:endParaRPr lang="tr-TR" sz="1600" dirty="0">
              <a:latin typeface="Arial" panose="020B0604020202020204" pitchFamily="34" charset="0"/>
              <a:ea typeface="Calibri" panose="020F0502020204030204" pitchFamily="34" charset="0"/>
              <a:cs typeface="Arial" panose="020B0604020202020204" pitchFamily="34" charset="0"/>
            </a:endParaRPr>
          </a:p>
          <a:p>
            <a:pPr>
              <a:spcAft>
                <a:spcPts val="0"/>
              </a:spcAft>
            </a:pPr>
            <a:r>
              <a:rPr lang="tr-TR" sz="1600" b="1" dirty="0">
                <a:latin typeface="Arial" panose="020B0604020202020204" pitchFamily="34" charset="0"/>
                <a:ea typeface="Calibri" panose="020F0502020204030204" pitchFamily="34" charset="0"/>
                <a:cs typeface="Arial" panose="020B0604020202020204" pitchFamily="34" charset="0"/>
              </a:rPr>
              <a:t>e)İçselleştirme yaklaşımı</a:t>
            </a:r>
            <a:endParaRPr lang="tr-TR" sz="1600" dirty="0">
              <a:latin typeface="Arial" panose="020B0604020202020204" pitchFamily="34" charset="0"/>
              <a:ea typeface="Calibri" panose="020F0502020204030204" pitchFamily="34" charset="0"/>
              <a:cs typeface="Arial" panose="020B0604020202020204" pitchFamily="34" charset="0"/>
            </a:endParaRPr>
          </a:p>
          <a:p>
            <a:pPr>
              <a:spcAft>
                <a:spcPts val="0"/>
              </a:spcAft>
            </a:pPr>
            <a:r>
              <a:rPr lang="tr-TR" sz="1600" b="1" dirty="0">
                <a:latin typeface="Arial" panose="020B0604020202020204" pitchFamily="34" charset="0"/>
                <a:ea typeface="Calibri" panose="020F0502020204030204" pitchFamily="34" charset="0"/>
                <a:cs typeface="Arial" panose="020B0604020202020204" pitchFamily="34" charset="0"/>
              </a:rPr>
              <a:t>f)Küresel çıkarların optimizasyonu</a:t>
            </a:r>
            <a:r>
              <a:rPr lang="tr-TR" sz="1600" dirty="0">
                <a:latin typeface="Arial" panose="020B0604020202020204" pitchFamily="34" charset="0"/>
                <a:ea typeface="Calibri" panose="020F0502020204030204" pitchFamily="34" charset="0"/>
                <a:cs typeface="Arial" panose="020B0604020202020204" pitchFamily="34" charset="0"/>
              </a:rPr>
              <a:t>: işletmeler yabancı ülkelere yatırım yaparken, fayda </a:t>
            </a:r>
          </a:p>
          <a:p>
            <a:pPr algn="just">
              <a:lnSpc>
                <a:spcPct val="150000"/>
              </a:lnSpc>
              <a:spcAft>
                <a:spcPts val="0"/>
              </a:spcAft>
            </a:pPr>
            <a:r>
              <a:rPr lang="tr-TR" sz="1600" b="1" dirty="0" smtClean="0">
                <a:latin typeface="Arial" panose="020B0604020202020204" pitchFamily="34" charset="0"/>
                <a:ea typeface="Calibri" panose="020F0502020204030204" pitchFamily="34" charset="0"/>
                <a:cs typeface="Arial" panose="020B0604020202020204" pitchFamily="34" charset="0"/>
              </a:rPr>
              <a:t>    2</a:t>
            </a:r>
            <a:r>
              <a:rPr lang="tr-TR" sz="1600" b="1" dirty="0">
                <a:latin typeface="Arial" panose="020B0604020202020204" pitchFamily="34" charset="0"/>
                <a:ea typeface="Calibri" panose="020F0502020204030204" pitchFamily="34" charset="0"/>
                <a:cs typeface="Arial" panose="020B0604020202020204" pitchFamily="34" charset="0"/>
              </a:rPr>
              <a:t>) Aşama Modelleri</a:t>
            </a:r>
            <a:endParaRPr lang="tr-TR" sz="1600" dirty="0">
              <a:latin typeface="Arial" panose="020B0604020202020204" pitchFamily="34" charset="0"/>
              <a:ea typeface="Calibri" panose="020F0502020204030204" pitchFamily="34" charset="0"/>
              <a:cs typeface="Arial" panose="020B0604020202020204" pitchFamily="34" charset="0"/>
            </a:endParaRPr>
          </a:p>
          <a:p>
            <a:pPr>
              <a:spcAft>
                <a:spcPts val="0"/>
              </a:spcAft>
            </a:pPr>
            <a:r>
              <a:rPr lang="tr-TR" sz="1600" b="1" dirty="0">
                <a:latin typeface="Arial" panose="020B0604020202020204" pitchFamily="34" charset="0"/>
                <a:ea typeface="Calibri" panose="020F0502020204030204" pitchFamily="34" charset="0"/>
                <a:cs typeface="Arial" panose="020B0604020202020204" pitchFamily="34" charset="0"/>
              </a:rPr>
              <a:t>a) </a:t>
            </a:r>
            <a:r>
              <a:rPr lang="tr-TR" sz="1600" b="1" dirty="0" err="1">
                <a:latin typeface="Arial" panose="020B0604020202020204" pitchFamily="34" charset="0"/>
                <a:ea typeface="Calibri" panose="020F0502020204030204" pitchFamily="34" charset="0"/>
                <a:cs typeface="Arial" panose="020B0604020202020204" pitchFamily="34" charset="0"/>
              </a:rPr>
              <a:t>Uppsala</a:t>
            </a:r>
            <a:r>
              <a:rPr lang="tr-TR" sz="1600" b="1" dirty="0">
                <a:latin typeface="Arial" panose="020B0604020202020204" pitchFamily="34" charset="0"/>
                <a:ea typeface="Calibri" panose="020F0502020204030204" pitchFamily="34" charset="0"/>
                <a:cs typeface="Arial" panose="020B0604020202020204" pitchFamily="34" charset="0"/>
              </a:rPr>
              <a:t> modeli</a:t>
            </a:r>
            <a:endParaRPr lang="tr-TR" sz="1600" dirty="0">
              <a:latin typeface="Arial" panose="020B0604020202020204" pitchFamily="34" charset="0"/>
              <a:ea typeface="Calibri" panose="020F0502020204030204" pitchFamily="34" charset="0"/>
              <a:cs typeface="Arial" panose="020B0604020202020204" pitchFamily="34" charset="0"/>
            </a:endParaRPr>
          </a:p>
          <a:p>
            <a:pPr>
              <a:spcAft>
                <a:spcPts val="0"/>
              </a:spcAft>
            </a:pPr>
            <a:r>
              <a:rPr lang="tr-TR" sz="1600" dirty="0">
                <a:latin typeface="Arial" panose="020B0604020202020204" pitchFamily="34" charset="0"/>
                <a:ea typeface="Calibri" panose="020F0502020204030204" pitchFamily="34" charset="0"/>
                <a:cs typeface="Arial" panose="020B0604020202020204" pitchFamily="34" charset="0"/>
              </a:rPr>
              <a:t>b)</a:t>
            </a:r>
            <a:r>
              <a:rPr lang="tr-TR" sz="1600" b="1" dirty="0">
                <a:latin typeface="Arial" panose="020B0604020202020204" pitchFamily="34" charset="0"/>
                <a:ea typeface="Calibri" panose="020F0502020204030204" pitchFamily="34" charset="0"/>
                <a:cs typeface="Arial" panose="020B0604020202020204" pitchFamily="34" charset="0"/>
              </a:rPr>
              <a:t>Yenilikçi Yaklaşımlı Uluslararsılaşma Modelleri</a:t>
            </a:r>
            <a:endParaRPr lang="tr-TR" sz="1600" dirty="0">
              <a:latin typeface="Arial" panose="020B0604020202020204" pitchFamily="34" charset="0"/>
              <a:ea typeface="Calibri" panose="020F0502020204030204" pitchFamily="34" charset="0"/>
              <a:cs typeface="Arial" panose="020B0604020202020204" pitchFamily="34" charset="0"/>
            </a:endParaRPr>
          </a:p>
          <a:p>
            <a:pPr algn="just">
              <a:lnSpc>
                <a:spcPct val="150000"/>
              </a:lnSpc>
              <a:spcAft>
                <a:spcPts val="0"/>
              </a:spcAft>
            </a:pPr>
            <a:r>
              <a:rPr lang="tr-TR" sz="1600" b="1" dirty="0" smtClean="0">
                <a:latin typeface="Arial" panose="020B0604020202020204" pitchFamily="34" charset="0"/>
                <a:ea typeface="Calibri" panose="020F0502020204030204" pitchFamily="34" charset="0"/>
                <a:cs typeface="Arial" panose="020B0604020202020204" pitchFamily="34" charset="0"/>
              </a:rPr>
              <a:t>    3)Diğer </a:t>
            </a:r>
            <a:r>
              <a:rPr lang="tr-TR" sz="1600" b="1" dirty="0">
                <a:latin typeface="Arial" panose="020B0604020202020204" pitchFamily="34" charset="0"/>
                <a:ea typeface="Calibri" panose="020F0502020204030204" pitchFamily="34" charset="0"/>
                <a:cs typeface="Arial" panose="020B0604020202020204" pitchFamily="34" charset="0"/>
              </a:rPr>
              <a:t>Yaklaşımlar:</a:t>
            </a:r>
            <a:endParaRPr lang="tr-TR" sz="1600" dirty="0">
              <a:latin typeface="Arial" panose="020B0604020202020204" pitchFamily="34" charset="0"/>
              <a:ea typeface="Calibri" panose="020F0502020204030204" pitchFamily="34" charset="0"/>
              <a:cs typeface="Arial" panose="020B0604020202020204" pitchFamily="34" charset="0"/>
            </a:endParaRPr>
          </a:p>
          <a:p>
            <a:pPr>
              <a:spcAft>
                <a:spcPts val="0"/>
              </a:spcAft>
            </a:pPr>
            <a:r>
              <a:rPr lang="tr-TR" sz="1600" b="1" dirty="0">
                <a:latin typeface="Arial" panose="020B0604020202020204" pitchFamily="34" charset="0"/>
                <a:ea typeface="Calibri" panose="020F0502020204030204" pitchFamily="34" charset="0"/>
                <a:cs typeface="Arial" panose="020B0604020202020204" pitchFamily="34" charset="0"/>
              </a:rPr>
              <a:t>a) Şebeke Ağı Uluslararsılaşma Yaklaşımı</a:t>
            </a:r>
            <a:endParaRPr lang="tr-TR" sz="1600" dirty="0">
              <a:latin typeface="Arial" panose="020B0604020202020204" pitchFamily="34" charset="0"/>
              <a:ea typeface="Calibri" panose="020F0502020204030204" pitchFamily="34" charset="0"/>
              <a:cs typeface="Arial" panose="020B0604020202020204" pitchFamily="34" charset="0"/>
            </a:endParaRPr>
          </a:p>
          <a:p>
            <a:pPr>
              <a:spcAft>
                <a:spcPts val="0"/>
              </a:spcAft>
            </a:pPr>
            <a:r>
              <a:rPr lang="tr-TR" sz="1600" b="1" dirty="0">
                <a:latin typeface="Arial" panose="020B0604020202020204" pitchFamily="34" charset="0"/>
                <a:ea typeface="Calibri" panose="020F0502020204030204" pitchFamily="34" charset="0"/>
                <a:cs typeface="Arial" panose="020B0604020202020204" pitchFamily="34" charset="0"/>
              </a:rPr>
              <a:t>b)</a:t>
            </a:r>
            <a:r>
              <a:rPr lang="tr-TR" sz="1600" b="1" dirty="0" err="1">
                <a:latin typeface="Arial" panose="020B0604020202020204" pitchFamily="34" charset="0"/>
                <a:ea typeface="Calibri" panose="020F0502020204030204" pitchFamily="34" charset="0"/>
                <a:cs typeface="Arial" panose="020B0604020202020204" pitchFamily="34" charset="0"/>
              </a:rPr>
              <a:t>Heckscher-Ohlin</a:t>
            </a:r>
            <a:r>
              <a:rPr lang="tr-TR" sz="1600" b="1" dirty="0">
                <a:latin typeface="Arial" panose="020B0604020202020204" pitchFamily="34" charset="0"/>
                <a:ea typeface="Calibri" panose="020F0502020204030204" pitchFamily="34" charset="0"/>
                <a:cs typeface="Arial" panose="020B0604020202020204" pitchFamily="34" charset="0"/>
              </a:rPr>
              <a:t> modeli</a:t>
            </a:r>
            <a:r>
              <a:rPr lang="tr-TR" sz="1600" dirty="0">
                <a:solidFill>
                  <a:srgbClr val="252525"/>
                </a:solidFill>
                <a:latin typeface="Arial" panose="020B0604020202020204" pitchFamily="34" charset="0"/>
                <a:ea typeface="Calibri" panose="020F0502020204030204" pitchFamily="34" charset="0"/>
                <a:cs typeface="Arial" panose="020B0604020202020204" pitchFamily="34" charset="0"/>
              </a:rPr>
              <a:t> </a:t>
            </a:r>
            <a:endParaRPr lang="tr-TR" sz="1600" dirty="0">
              <a:latin typeface="Arial" panose="020B0604020202020204" pitchFamily="34" charset="0"/>
              <a:ea typeface="Calibri" panose="020F0502020204030204" pitchFamily="34" charset="0"/>
              <a:cs typeface="Arial" panose="020B0604020202020204" pitchFamily="34" charset="0"/>
            </a:endParaRPr>
          </a:p>
          <a:p>
            <a:pPr>
              <a:spcAft>
                <a:spcPts val="0"/>
              </a:spcAft>
            </a:pPr>
            <a:r>
              <a:rPr lang="tr-TR" sz="1600" b="1" dirty="0">
                <a:latin typeface="Arial" panose="020B0604020202020204" pitchFamily="34" charset="0"/>
                <a:ea typeface="Calibri" panose="020F0502020204030204" pitchFamily="34" charset="0"/>
                <a:cs typeface="Arial" panose="020B0604020202020204" pitchFamily="34" charset="0"/>
              </a:rPr>
              <a:t>c)</a:t>
            </a:r>
            <a:r>
              <a:rPr lang="tr-TR" sz="1600" b="1" dirty="0" err="1">
                <a:latin typeface="Arial" panose="020B0604020202020204" pitchFamily="34" charset="0"/>
                <a:ea typeface="Calibri" panose="020F0502020204030204" pitchFamily="34" charset="0"/>
                <a:cs typeface="Arial" panose="020B0604020202020204" pitchFamily="34" charset="0"/>
              </a:rPr>
              <a:t>Hymer</a:t>
            </a:r>
            <a:r>
              <a:rPr lang="tr-TR" sz="1600" b="1" dirty="0">
                <a:latin typeface="Arial" panose="020B0604020202020204" pitchFamily="34" charset="0"/>
                <a:ea typeface="Calibri" panose="020F0502020204030204" pitchFamily="34" charset="0"/>
                <a:cs typeface="Arial" panose="020B0604020202020204" pitchFamily="34" charset="0"/>
              </a:rPr>
              <a:t> Yaklaşımı</a:t>
            </a:r>
            <a:endParaRPr lang="tr-TR" sz="1600" dirty="0">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4676685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688369" y="322487"/>
            <a:ext cx="11219379" cy="1230419"/>
          </a:xfrm>
        </p:spPr>
        <p:txBody>
          <a:bodyPr>
            <a:normAutofit/>
          </a:bodyPr>
          <a:lstStyle/>
          <a:p>
            <a:pPr algn="ctr"/>
            <a:r>
              <a:rPr lang="tr-TR" sz="2800" dirty="0">
                <a:latin typeface="Arial" panose="020B0604020202020204" pitchFamily="34" charset="0"/>
                <a:cs typeface="Arial" panose="020B0604020202020204" pitchFamily="34" charset="0"/>
              </a:rPr>
              <a:t>ULUSLARARASILAŞMA VE ULUSLARARASI TARIMSAL PAZARLAMADA </a:t>
            </a:r>
            <a:r>
              <a:rPr lang="tr-TR" sz="2800" dirty="0" smtClean="0">
                <a:latin typeface="Arial" panose="020B0604020202020204" pitchFamily="34" charset="0"/>
                <a:cs typeface="Arial" panose="020B0604020202020204" pitchFamily="34" charset="0"/>
              </a:rPr>
              <a:t> </a:t>
            </a:r>
            <a:r>
              <a:rPr lang="tr-TR" sz="2800" dirty="0">
                <a:latin typeface="Arial" panose="020B0604020202020204" pitchFamily="34" charset="0"/>
                <a:cs typeface="Arial" panose="020B0604020202020204" pitchFamily="34" charset="0"/>
              </a:rPr>
              <a:t>YER ALAN İŞLETMELER </a:t>
            </a:r>
          </a:p>
        </p:txBody>
      </p:sp>
      <p:graphicFrame>
        <p:nvGraphicFramePr>
          <p:cNvPr id="3" name="Tablo 2"/>
          <p:cNvGraphicFramePr>
            <a:graphicFrameLocks noGrp="1"/>
          </p:cNvGraphicFramePr>
          <p:nvPr>
            <p:extLst>
              <p:ext uri="{D42A27DB-BD31-4B8C-83A1-F6EECF244321}">
                <p14:modId xmlns:p14="http://schemas.microsoft.com/office/powerpoint/2010/main" val="1924816663"/>
              </p:ext>
            </p:extLst>
          </p:nvPr>
        </p:nvGraphicFramePr>
        <p:xfrm>
          <a:off x="2921876" y="1660634"/>
          <a:ext cx="6884276" cy="4070449"/>
        </p:xfrm>
        <a:graphic>
          <a:graphicData uri="http://schemas.openxmlformats.org/drawingml/2006/table">
            <a:tbl>
              <a:tblPr firstRow="1" firstCol="1" bandRow="1">
                <a:tableStyleId>{5C22544A-7EE6-4342-B048-85BDC9FD1C3A}</a:tableStyleId>
              </a:tblPr>
              <a:tblGrid>
                <a:gridCol w="1488040"/>
                <a:gridCol w="1446842"/>
                <a:gridCol w="1482894"/>
                <a:gridCol w="1233250"/>
                <a:gridCol w="1233250"/>
              </a:tblGrid>
              <a:tr h="156721">
                <a:tc>
                  <a:txBody>
                    <a:bodyPr/>
                    <a:lstStyle/>
                    <a:p>
                      <a:pPr>
                        <a:spcAft>
                          <a:spcPts val="0"/>
                        </a:spcAft>
                      </a:pPr>
                      <a:r>
                        <a:rPr lang="tr-TR" sz="900">
                          <a:effectLst/>
                        </a:rPr>
                        <a:t>Aşama</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1299" marR="61299" marT="0" marB="0"/>
                </a:tc>
                <a:tc>
                  <a:txBody>
                    <a:bodyPr/>
                    <a:lstStyle/>
                    <a:p>
                      <a:pPr>
                        <a:spcAft>
                          <a:spcPts val="0"/>
                        </a:spcAft>
                      </a:pPr>
                      <a:r>
                        <a:rPr lang="tr-TR" sz="900">
                          <a:effectLst/>
                        </a:rPr>
                        <a:t>Bilkey ve Tesar (1977)</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1299" marR="61299" marT="0" marB="0"/>
                </a:tc>
                <a:tc>
                  <a:txBody>
                    <a:bodyPr/>
                    <a:lstStyle/>
                    <a:p>
                      <a:pPr>
                        <a:spcAft>
                          <a:spcPts val="0"/>
                        </a:spcAft>
                      </a:pPr>
                      <a:r>
                        <a:rPr lang="tr-TR" sz="900">
                          <a:effectLst/>
                        </a:rPr>
                        <a:t>Çavuşgil (1980)</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1299" marR="61299" marT="0" marB="0"/>
                </a:tc>
                <a:tc>
                  <a:txBody>
                    <a:bodyPr/>
                    <a:lstStyle/>
                    <a:p>
                      <a:pPr>
                        <a:spcAft>
                          <a:spcPts val="0"/>
                        </a:spcAft>
                      </a:pPr>
                      <a:r>
                        <a:rPr lang="tr-TR" sz="900">
                          <a:effectLst/>
                        </a:rPr>
                        <a:t>Czinkola (1982)</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1299" marR="61299" marT="0" marB="0"/>
                </a:tc>
                <a:tc>
                  <a:txBody>
                    <a:bodyPr/>
                    <a:lstStyle/>
                    <a:p>
                      <a:pPr>
                        <a:spcAft>
                          <a:spcPts val="0"/>
                        </a:spcAft>
                      </a:pPr>
                      <a:r>
                        <a:rPr lang="tr-TR" sz="900">
                          <a:effectLst/>
                        </a:rPr>
                        <a:t>Reid (1981)</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1299" marR="61299" marT="0" marB="0"/>
                </a:tc>
              </a:tr>
              <a:tr h="626884">
                <a:tc>
                  <a:txBody>
                    <a:bodyPr/>
                    <a:lstStyle/>
                    <a:p>
                      <a:pPr>
                        <a:spcAft>
                          <a:spcPts val="0"/>
                        </a:spcAft>
                      </a:pPr>
                      <a:r>
                        <a:rPr lang="tr-TR" sz="900">
                          <a:effectLst/>
                        </a:rPr>
                        <a:t>1.Aşama</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1299" marR="61299" marT="0" marB="0"/>
                </a:tc>
                <a:tc>
                  <a:txBody>
                    <a:bodyPr/>
                    <a:lstStyle/>
                    <a:p>
                      <a:pPr>
                        <a:spcAft>
                          <a:spcPts val="0"/>
                        </a:spcAft>
                      </a:pPr>
                      <a:r>
                        <a:rPr lang="tr-TR" sz="900">
                          <a:effectLst/>
                        </a:rPr>
                        <a:t>Yöneticiler ihracatla ilgilenmemektedir.</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1299" marR="61299" marT="0" marB="0"/>
                </a:tc>
                <a:tc>
                  <a:txBody>
                    <a:bodyPr/>
                    <a:lstStyle/>
                    <a:p>
                      <a:pPr>
                        <a:spcAft>
                          <a:spcPts val="0"/>
                        </a:spcAft>
                      </a:pPr>
                      <a:r>
                        <a:rPr lang="tr-TR" sz="900">
                          <a:effectLst/>
                        </a:rPr>
                        <a:t>İşletme iç pazarlarda faaliyette bulunur</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1299" marR="61299" marT="0" marB="0"/>
                </a:tc>
                <a:tc>
                  <a:txBody>
                    <a:bodyPr/>
                    <a:lstStyle/>
                    <a:p>
                      <a:pPr>
                        <a:spcAft>
                          <a:spcPts val="0"/>
                        </a:spcAft>
                      </a:pPr>
                      <a:r>
                        <a:rPr lang="tr-TR" sz="900">
                          <a:effectLst/>
                        </a:rPr>
                        <a:t>İşletme ihracata ilgisizdir.</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1299" marR="61299" marT="0" marB="0"/>
                </a:tc>
                <a:tc>
                  <a:txBody>
                    <a:bodyPr/>
                    <a:lstStyle/>
                    <a:p>
                      <a:pPr>
                        <a:spcAft>
                          <a:spcPts val="0"/>
                        </a:spcAft>
                      </a:pPr>
                      <a:r>
                        <a:rPr lang="tr-TR" sz="900">
                          <a:effectLst/>
                        </a:rPr>
                        <a:t>İhracat bilinci: fırsat sorunu,</a:t>
                      </a:r>
                      <a:endParaRPr lang="tr-TR" sz="1100">
                        <a:effectLst/>
                      </a:endParaRPr>
                    </a:p>
                    <a:p>
                      <a:pPr>
                        <a:spcAft>
                          <a:spcPts val="0"/>
                        </a:spcAft>
                      </a:pPr>
                      <a:r>
                        <a:rPr lang="tr-TR" sz="900">
                          <a:effectLst/>
                        </a:rPr>
                        <a:t>iç pazar tanıma, ihtiyacı uyarma</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1299" marR="61299" marT="0" marB="0"/>
                </a:tc>
              </a:tr>
              <a:tr h="626884">
                <a:tc>
                  <a:txBody>
                    <a:bodyPr/>
                    <a:lstStyle/>
                    <a:p>
                      <a:pPr>
                        <a:spcAft>
                          <a:spcPts val="0"/>
                        </a:spcAft>
                      </a:pPr>
                      <a:r>
                        <a:rPr lang="tr-TR" sz="900">
                          <a:effectLst/>
                        </a:rPr>
                        <a:t>2.Aşama</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1299" marR="61299" marT="0" marB="0"/>
                </a:tc>
                <a:tc>
                  <a:txBody>
                    <a:bodyPr/>
                    <a:lstStyle/>
                    <a:p>
                      <a:pPr>
                        <a:spcAft>
                          <a:spcPts val="0"/>
                        </a:spcAft>
                      </a:pPr>
                      <a:r>
                        <a:rPr lang="tr-TR" sz="900">
                          <a:effectLst/>
                        </a:rPr>
                        <a:t>İhracat pasif bir şekilde araştırılmakta ve sipariş alınabilmektedir</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1299" marR="61299" marT="0" marB="0"/>
                </a:tc>
                <a:tc>
                  <a:txBody>
                    <a:bodyPr/>
                    <a:lstStyle/>
                    <a:p>
                      <a:pPr>
                        <a:spcAft>
                          <a:spcPts val="0"/>
                        </a:spcAft>
                      </a:pPr>
                      <a:r>
                        <a:rPr lang="tr-TR" sz="900">
                          <a:effectLst/>
                        </a:rPr>
                        <a:t>İhracata uygunluk ve İhracatla ilgili bilgi toplar.</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1299" marR="61299" marT="0" marB="0"/>
                </a:tc>
                <a:tc>
                  <a:txBody>
                    <a:bodyPr/>
                    <a:lstStyle/>
                    <a:p>
                      <a:pPr>
                        <a:spcAft>
                          <a:spcPts val="0"/>
                        </a:spcAft>
                      </a:pPr>
                      <a:r>
                        <a:rPr lang="tr-TR" sz="900">
                          <a:effectLst/>
                        </a:rPr>
                        <a:t>İşletme ihracatla kısmen ilgili</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1299" marR="61299" marT="0" marB="0"/>
                </a:tc>
                <a:tc>
                  <a:txBody>
                    <a:bodyPr/>
                    <a:lstStyle/>
                    <a:p>
                      <a:pPr>
                        <a:spcAft>
                          <a:spcPts val="0"/>
                        </a:spcAft>
                      </a:pPr>
                      <a:r>
                        <a:rPr lang="tr-TR" sz="900">
                          <a:effectLst/>
                        </a:rPr>
                        <a:t>İhracat niyeti: motivasyon, tutum, inanç ve ihracat ile ilgili beklenti</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1299" marR="61299" marT="0" marB="0"/>
                </a:tc>
              </a:tr>
              <a:tr h="626884">
                <a:tc>
                  <a:txBody>
                    <a:bodyPr/>
                    <a:lstStyle/>
                    <a:p>
                      <a:pPr>
                        <a:spcAft>
                          <a:spcPts val="0"/>
                        </a:spcAft>
                      </a:pPr>
                      <a:r>
                        <a:rPr lang="tr-TR" sz="900">
                          <a:effectLst/>
                        </a:rPr>
                        <a:t>3.Aşama</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1299" marR="61299" marT="0" marB="0"/>
                </a:tc>
                <a:tc>
                  <a:txBody>
                    <a:bodyPr/>
                    <a:lstStyle/>
                    <a:p>
                      <a:pPr>
                        <a:spcAft>
                          <a:spcPts val="0"/>
                        </a:spcAft>
                      </a:pPr>
                      <a:r>
                        <a:rPr lang="tr-TR" sz="900">
                          <a:effectLst/>
                        </a:rPr>
                        <a:t>Yönetim aktif bir şekilde ihracata Uygunluğu araştırmaktadır.</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1299" marR="61299" marT="0" marB="0"/>
                </a:tc>
                <a:tc>
                  <a:txBody>
                    <a:bodyPr/>
                    <a:lstStyle/>
                    <a:p>
                      <a:pPr>
                        <a:spcAft>
                          <a:spcPts val="0"/>
                        </a:spcAft>
                      </a:pPr>
                      <a:r>
                        <a:rPr lang="tr-TR" sz="900">
                          <a:effectLst/>
                        </a:rPr>
                        <a:t>Sınırlı olarak psikolojik yakınlık içerisindeki pazara ihracat yapar.</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1299" marR="61299" marT="0" marB="0"/>
                </a:tc>
                <a:tc>
                  <a:txBody>
                    <a:bodyPr/>
                    <a:lstStyle/>
                    <a:p>
                      <a:pPr>
                        <a:spcAft>
                          <a:spcPts val="0"/>
                        </a:spcAft>
                      </a:pPr>
                      <a:r>
                        <a:rPr lang="tr-TR" sz="900">
                          <a:effectLst/>
                        </a:rPr>
                        <a:t>İhracatçı işletme</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1299" marR="61299" marT="0" marB="0"/>
                </a:tc>
                <a:tc>
                  <a:txBody>
                    <a:bodyPr/>
                    <a:lstStyle/>
                    <a:p>
                      <a:pPr>
                        <a:spcAft>
                          <a:spcPts val="0"/>
                        </a:spcAft>
                      </a:pPr>
                      <a:r>
                        <a:rPr lang="tr-TR" sz="900">
                          <a:effectLst/>
                        </a:rPr>
                        <a:t>İhracat deneme: sınırlı kişisel deneyim</a:t>
                      </a:r>
                      <a:endParaRPr lang="tr-TR" sz="1100">
                        <a:effectLst/>
                      </a:endParaRPr>
                    </a:p>
                    <a:p>
                      <a:pPr>
                        <a:spcAft>
                          <a:spcPts val="0"/>
                        </a:spcAft>
                      </a:pPr>
                      <a:r>
                        <a:rPr lang="tr-TR" sz="900">
                          <a:effectLst/>
                        </a:rPr>
                        <a:t>  İhracatı</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1299" marR="61299" marT="0" marB="0"/>
                </a:tc>
              </a:tr>
              <a:tr h="626884">
                <a:tc>
                  <a:txBody>
                    <a:bodyPr/>
                    <a:lstStyle/>
                    <a:p>
                      <a:pPr>
                        <a:spcAft>
                          <a:spcPts val="0"/>
                        </a:spcAft>
                      </a:pPr>
                      <a:r>
                        <a:rPr lang="tr-TR" sz="900">
                          <a:effectLst/>
                        </a:rPr>
                        <a:t>4.Aşama</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1299" marR="61299" marT="0" marB="0"/>
                </a:tc>
                <a:tc>
                  <a:txBody>
                    <a:bodyPr/>
                    <a:lstStyle/>
                    <a:p>
                      <a:pPr>
                        <a:spcAft>
                          <a:spcPts val="0"/>
                        </a:spcAft>
                      </a:pPr>
                      <a:r>
                        <a:rPr lang="tr-TR" sz="900">
                          <a:effectLst/>
                        </a:rPr>
                        <a:t>Psikolojik olarak Yakın Ülkeye İhracat yapılır.</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1299" marR="61299" marT="0" marB="0"/>
                </a:tc>
                <a:tc>
                  <a:txBody>
                    <a:bodyPr/>
                    <a:lstStyle/>
                    <a:p>
                      <a:pPr>
                        <a:spcAft>
                          <a:spcPts val="0"/>
                        </a:spcAft>
                      </a:pPr>
                      <a:r>
                        <a:rPr lang="tr-TR" sz="900">
                          <a:effectLst/>
                        </a:rPr>
                        <a:t>Dolaysız dağıtım yöntemleri kullanarak yeni ülkelere ihracat yapılır</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1299" marR="61299" marT="0" marB="0"/>
                </a:tc>
                <a:tc>
                  <a:txBody>
                    <a:bodyPr/>
                    <a:lstStyle/>
                    <a:p>
                      <a:pPr>
                        <a:spcAft>
                          <a:spcPts val="0"/>
                        </a:spcAft>
                      </a:pPr>
                      <a:r>
                        <a:rPr lang="tr-TR" sz="900">
                          <a:effectLst/>
                        </a:rPr>
                        <a:t>Tecrübeli sınırlı ihracatçıdır</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1299" marR="61299" marT="0" marB="0"/>
                </a:tc>
                <a:tc>
                  <a:txBody>
                    <a:bodyPr/>
                    <a:lstStyle/>
                    <a:p>
                      <a:pPr>
                        <a:spcAft>
                          <a:spcPts val="0"/>
                        </a:spcAft>
                      </a:pPr>
                      <a:r>
                        <a:rPr lang="tr-TR" sz="900">
                          <a:effectLst/>
                        </a:rPr>
                        <a:t>İhracat değerlendirme: çekici sonuçlu</a:t>
                      </a:r>
                      <a:endParaRPr lang="tr-TR" sz="1100">
                        <a:effectLst/>
                      </a:endParaRPr>
                    </a:p>
                    <a:p>
                      <a:pPr>
                        <a:spcAft>
                          <a:spcPts val="0"/>
                        </a:spcAft>
                      </a:pPr>
                      <a:r>
                        <a:rPr lang="tr-TR" sz="900">
                          <a:effectLst/>
                        </a:rPr>
                        <a:t>  ihracaat</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1299" marR="61299" marT="0" marB="0"/>
                </a:tc>
              </a:tr>
              <a:tr h="783605">
                <a:tc>
                  <a:txBody>
                    <a:bodyPr/>
                    <a:lstStyle/>
                    <a:p>
                      <a:pPr>
                        <a:spcAft>
                          <a:spcPts val="0"/>
                        </a:spcAft>
                      </a:pPr>
                      <a:r>
                        <a:rPr lang="tr-TR" sz="900">
                          <a:effectLst/>
                        </a:rPr>
                        <a:t>5.Aşama</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1299" marR="61299" marT="0" marB="0"/>
                </a:tc>
                <a:tc>
                  <a:txBody>
                    <a:bodyPr/>
                    <a:lstStyle/>
                    <a:p>
                      <a:pPr>
                        <a:spcAft>
                          <a:spcPts val="0"/>
                        </a:spcAft>
                      </a:pPr>
                      <a:r>
                        <a:rPr lang="tr-TR" sz="900">
                          <a:effectLst/>
                        </a:rPr>
                        <a:t>Tecrübeli bir ihracatçıdır ve çevresel faktörler için en uygun ihracat düzenlemeleri yapar.</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1299" marR="61299" marT="0" marB="0"/>
                </a:tc>
                <a:tc>
                  <a:txBody>
                    <a:bodyPr/>
                    <a:lstStyle/>
                    <a:p>
                      <a:pPr>
                        <a:spcAft>
                          <a:spcPts val="0"/>
                        </a:spcAft>
                      </a:pPr>
                      <a:r>
                        <a:rPr lang="tr-TR" sz="900">
                          <a:effectLst/>
                        </a:rPr>
                        <a:t>Yönetim iç veya dış pazara yönelme konusunda kesin tercihini yapar.</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1299" marR="61299" marT="0" marB="0"/>
                </a:tc>
                <a:tc>
                  <a:txBody>
                    <a:bodyPr/>
                    <a:lstStyle/>
                    <a:p>
                      <a:pPr>
                        <a:spcAft>
                          <a:spcPts val="0"/>
                        </a:spcAft>
                      </a:pPr>
                      <a:r>
                        <a:rPr lang="tr-TR" sz="900">
                          <a:effectLst/>
                        </a:rPr>
                        <a:t>Tecrübeli sınırlı ihracatçıdır ve uygun davranış ile eylemler içerisindedir</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1299" marR="61299" marT="0" marB="0"/>
                </a:tc>
                <a:tc>
                  <a:txBody>
                    <a:bodyPr/>
                    <a:lstStyle/>
                    <a:p>
                      <a:pPr>
                        <a:spcAft>
                          <a:spcPts val="0"/>
                        </a:spcAft>
                      </a:pPr>
                      <a:r>
                        <a:rPr lang="tr-TR" sz="900">
                          <a:effectLst/>
                        </a:rPr>
                        <a:t>İhracat kabulü: benimsenmiş</a:t>
                      </a:r>
                      <a:endParaRPr lang="tr-TR" sz="1100">
                        <a:effectLst/>
                      </a:endParaRPr>
                    </a:p>
                    <a:p>
                      <a:pPr>
                        <a:spcAft>
                          <a:spcPts val="0"/>
                        </a:spcAft>
                      </a:pPr>
                      <a:r>
                        <a:rPr lang="tr-TR" sz="900">
                          <a:effectLst/>
                        </a:rPr>
                        <a:t>  ihracaat</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1299" marR="61299" marT="0" marB="0"/>
                </a:tc>
              </a:tr>
              <a:tr h="622587">
                <a:tc>
                  <a:txBody>
                    <a:bodyPr/>
                    <a:lstStyle/>
                    <a:p>
                      <a:pPr>
                        <a:spcAft>
                          <a:spcPts val="0"/>
                        </a:spcAft>
                      </a:pPr>
                      <a:r>
                        <a:rPr lang="tr-TR" sz="900">
                          <a:effectLst/>
                        </a:rPr>
                        <a:t>6.Aşama</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1299" marR="61299" marT="0" marB="0"/>
                </a:tc>
                <a:tc>
                  <a:txBody>
                    <a:bodyPr/>
                    <a:lstStyle/>
                    <a:p>
                      <a:pPr>
                        <a:spcAft>
                          <a:spcPts val="0"/>
                        </a:spcAft>
                      </a:pPr>
                      <a:r>
                        <a:rPr lang="tr-TR" sz="900">
                          <a:effectLst/>
                        </a:rPr>
                        <a:t>Firma psikolojik Olarak uzak ülkelere de İhracatı araştırır.</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1299" marR="61299" marT="0" marB="0"/>
                </a:tc>
                <a:tc>
                  <a:txBody>
                    <a:bodyPr/>
                    <a:lstStyle/>
                    <a:p>
                      <a:pPr>
                        <a:spcAft>
                          <a:spcPts val="0"/>
                        </a:spcAft>
                      </a:pPr>
                      <a:r>
                        <a:rPr lang="tr-TR" sz="900">
                          <a:effectLst/>
                        </a:rPr>
                        <a:t> </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1299" marR="61299" marT="0" marB="0"/>
                </a:tc>
                <a:tc>
                  <a:txBody>
                    <a:bodyPr/>
                    <a:lstStyle/>
                    <a:p>
                      <a:pPr>
                        <a:spcAft>
                          <a:spcPts val="0"/>
                        </a:spcAft>
                      </a:pPr>
                      <a:r>
                        <a:rPr lang="tr-TR" sz="900">
                          <a:effectLst/>
                        </a:rPr>
                        <a:t>İhracat davranışları çok uygun Tecrübeli ihracatçıdır</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1299" marR="61299" marT="0" marB="0"/>
                </a:tc>
                <a:tc>
                  <a:txBody>
                    <a:bodyPr/>
                    <a:lstStyle/>
                    <a:p>
                      <a:pPr>
                        <a:spcAft>
                          <a:spcPts val="0"/>
                        </a:spcAft>
                      </a:pPr>
                      <a:r>
                        <a:rPr lang="tr-TR" sz="900" dirty="0">
                          <a:effectLst/>
                        </a:rPr>
                        <a:t> </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1299" marR="61299" marT="0" marB="0"/>
                </a:tc>
              </a:tr>
            </a:tbl>
          </a:graphicData>
        </a:graphic>
      </p:graphicFrame>
      <p:sp>
        <p:nvSpPr>
          <p:cNvPr id="4" name="Rectangle 1"/>
          <p:cNvSpPr>
            <a:spLocks noChangeArrowheads="1"/>
          </p:cNvSpPr>
          <p:nvPr/>
        </p:nvSpPr>
        <p:spPr bwMode="auto">
          <a:xfrm>
            <a:off x="3522663" y="2168525"/>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tr-TR" altLang="tr-TR" sz="1200" b="0" i="0" u="none" strike="noStrike" cap="none" normalizeH="0" baseline="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Yenilik</a:t>
            </a:r>
            <a:r>
              <a:rPr kumimoji="0" lang="tr-TR" altLang="tr-TR" sz="1200" b="0" i="0" u="none" strike="noStrike" cap="none" normalizeH="0" baseline="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ç</a:t>
            </a:r>
            <a:r>
              <a:rPr kumimoji="0" lang="tr-TR" altLang="tr-TR" sz="1200" b="0" i="0" u="none" strike="noStrike" cap="none" normalizeH="0" baseline="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i Yaklaşım Uluslararsılaşma Modelleri (</a:t>
            </a:r>
            <a:r>
              <a:rPr kumimoji="0" lang="tr-TR" altLang="tr-TR" sz="1200" b="0" i="0" u="none" strike="noStrike" cap="none" normalizeH="0" baseline="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Ö</a:t>
            </a:r>
            <a:r>
              <a:rPr kumimoji="0" lang="tr-TR" altLang="tr-TR" sz="1200" b="0" i="0" u="none" strike="noStrike" cap="none" normalizeH="0" baseline="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zet)</a:t>
            </a:r>
            <a:endParaRPr kumimoji="0" lang="tr-TR" altLang="tr-TR" sz="1800" b="0" i="0" u="none" strike="noStrike" cap="none" normalizeH="0" baseline="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2944977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688369" y="322487"/>
            <a:ext cx="11219379" cy="1230419"/>
          </a:xfrm>
        </p:spPr>
        <p:txBody>
          <a:bodyPr>
            <a:normAutofit/>
          </a:bodyPr>
          <a:lstStyle/>
          <a:p>
            <a:pPr algn="ctr"/>
            <a:r>
              <a:rPr lang="tr-TR" sz="2800" dirty="0">
                <a:latin typeface="Arial" panose="020B0604020202020204" pitchFamily="34" charset="0"/>
                <a:cs typeface="Arial" panose="020B0604020202020204" pitchFamily="34" charset="0"/>
              </a:rPr>
              <a:t>ULUSLARARASILAŞMA VE ULUSLARARASI TARIMSAL PAZARLAMADA </a:t>
            </a:r>
            <a:r>
              <a:rPr lang="tr-TR" sz="2800" dirty="0" smtClean="0">
                <a:latin typeface="Arial" panose="020B0604020202020204" pitchFamily="34" charset="0"/>
                <a:cs typeface="Arial" panose="020B0604020202020204" pitchFamily="34" charset="0"/>
              </a:rPr>
              <a:t> </a:t>
            </a:r>
            <a:r>
              <a:rPr lang="tr-TR" sz="2800" dirty="0">
                <a:latin typeface="Arial" panose="020B0604020202020204" pitchFamily="34" charset="0"/>
                <a:cs typeface="Arial" panose="020B0604020202020204" pitchFamily="34" charset="0"/>
              </a:rPr>
              <a:t>YER ALAN İŞLETMELER </a:t>
            </a:r>
          </a:p>
        </p:txBody>
      </p:sp>
      <p:sp>
        <p:nvSpPr>
          <p:cNvPr id="3" name="Dikdörtgen 2"/>
          <p:cNvSpPr/>
          <p:nvPr/>
        </p:nvSpPr>
        <p:spPr>
          <a:xfrm>
            <a:off x="1140432" y="1552906"/>
            <a:ext cx="11219379" cy="4939814"/>
          </a:xfrm>
          <a:prstGeom prst="rect">
            <a:avLst/>
          </a:prstGeom>
        </p:spPr>
        <p:txBody>
          <a:bodyPr wrap="square">
            <a:spAutoFit/>
          </a:bodyPr>
          <a:lstStyle/>
          <a:p>
            <a:pPr algn="just">
              <a:lnSpc>
                <a:spcPct val="150000"/>
              </a:lnSpc>
              <a:spcAft>
                <a:spcPts val="0"/>
              </a:spcAft>
            </a:pPr>
            <a:r>
              <a:rPr lang="tr-TR" b="1" dirty="0">
                <a:latin typeface="Times New Roman" panose="02020603050405020304" pitchFamily="18" charset="0"/>
                <a:ea typeface="Calibri" panose="020F0502020204030204" pitchFamily="34" charset="0"/>
                <a:cs typeface="Times New Roman" panose="02020603050405020304" pitchFamily="18" charset="0"/>
              </a:rPr>
              <a:t>İşletmelerin Uluslarası Pazarlara Yönelme Nedenleri ve Avantajları</a:t>
            </a:r>
            <a:endParaRPr lang="tr-TR"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0"/>
              </a:spcAft>
            </a:pPr>
            <a:r>
              <a:rPr lang="tr-TR" b="1" dirty="0">
                <a:latin typeface="Times New Roman" panose="02020603050405020304" pitchFamily="18" charset="0"/>
                <a:ea typeface="Calibri" panose="020F0502020204030204" pitchFamily="34" charset="0"/>
                <a:cs typeface="Times New Roman" panose="02020603050405020304" pitchFamily="18" charset="0"/>
              </a:rPr>
              <a:t>İşletmelerin uluslararası pazarlara yönelme nedenleri:</a:t>
            </a:r>
            <a:endParaRPr lang="tr-TR" dirty="0">
              <a:latin typeface="Calibri" panose="020F0502020204030204" pitchFamily="34" charset="0"/>
              <a:ea typeface="Calibri" panose="020F0502020204030204" pitchFamily="34" charset="0"/>
              <a:cs typeface="Times New Roman" panose="02020603050405020304" pitchFamily="18" charset="0"/>
            </a:endParaRPr>
          </a:p>
          <a:p>
            <a:pPr indent="449580" algn="just">
              <a:lnSpc>
                <a:spcPct val="150000"/>
              </a:lnSpc>
              <a:spcAft>
                <a:spcPts val="0"/>
              </a:spcAft>
            </a:pPr>
            <a:r>
              <a:rPr lang="tr-TR" b="1" dirty="0">
                <a:latin typeface="Times New Roman" panose="02020603050405020304" pitchFamily="18" charset="0"/>
                <a:ea typeface="Calibri" panose="020F0502020204030204" pitchFamily="34" charset="0"/>
                <a:cs typeface="Times New Roman" panose="02020603050405020304" pitchFamily="18" charset="0"/>
              </a:rPr>
              <a:t>1)Yerel pazarlara ilişkin </a:t>
            </a:r>
            <a:r>
              <a:rPr lang="tr-TR" b="1" dirty="0" smtClean="0">
                <a:latin typeface="Times New Roman" panose="02020603050405020304" pitchFamily="18" charset="0"/>
                <a:ea typeface="Calibri" panose="020F0502020204030204" pitchFamily="34" charset="0"/>
                <a:cs typeface="Times New Roman" panose="02020603050405020304" pitchFamily="18" charset="0"/>
              </a:rPr>
              <a:t>nedenler</a:t>
            </a:r>
            <a:endParaRPr lang="tr-TR"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0"/>
              </a:spcAft>
            </a:pPr>
            <a:r>
              <a:rPr lang="tr-TR" b="1" dirty="0">
                <a:latin typeface="Times New Roman" panose="02020603050405020304" pitchFamily="18" charset="0"/>
                <a:ea typeface="Calibri" panose="020F0502020204030204" pitchFamily="34" charset="0"/>
                <a:cs typeface="Times New Roman" panose="02020603050405020304" pitchFamily="18" charset="0"/>
              </a:rPr>
              <a:t>a) Yerel (iç) piyasadaki fırsatların yetersizleşmesi</a:t>
            </a:r>
            <a:endParaRPr lang="tr-TR" dirty="0">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tr-TR" dirty="0">
                <a:latin typeface="Times New Roman" panose="02020603050405020304" pitchFamily="18" charset="0"/>
                <a:ea typeface="Calibri" panose="020F0502020204030204" pitchFamily="34" charset="0"/>
                <a:cs typeface="Times New Roman" panose="02020603050405020304" pitchFamily="18" charset="0"/>
              </a:rPr>
              <a:t>b)</a:t>
            </a:r>
            <a:r>
              <a:rPr lang="tr-TR" b="1" dirty="0">
                <a:latin typeface="Times New Roman" panose="02020603050405020304" pitchFamily="18" charset="0"/>
                <a:ea typeface="Calibri" panose="020F0502020204030204" pitchFamily="34" charset="0"/>
                <a:cs typeface="Times New Roman" panose="02020603050405020304" pitchFamily="18" charset="0"/>
              </a:rPr>
              <a:t>İç pazarlarda rekabetin yoğunluğu</a:t>
            </a:r>
            <a:endParaRPr lang="tr-TR" dirty="0">
              <a:latin typeface="Calibri" panose="020F0502020204030204" pitchFamily="34" charset="0"/>
              <a:ea typeface="Calibri" panose="020F0502020204030204" pitchFamily="34" charset="0"/>
              <a:cs typeface="Times New Roman" panose="02020603050405020304" pitchFamily="18" charset="0"/>
            </a:endParaRPr>
          </a:p>
          <a:p>
            <a:pPr indent="449580" algn="just">
              <a:lnSpc>
                <a:spcPct val="150000"/>
              </a:lnSpc>
              <a:spcAft>
                <a:spcPts val="0"/>
              </a:spcAft>
            </a:pPr>
            <a:r>
              <a:rPr lang="tr-TR" b="1" dirty="0">
                <a:latin typeface="Times New Roman" panose="02020603050405020304" pitchFamily="18" charset="0"/>
                <a:ea typeface="Calibri" panose="020F0502020204030204" pitchFamily="34" charset="0"/>
                <a:cs typeface="Times New Roman" panose="02020603050405020304" pitchFamily="18" charset="0"/>
              </a:rPr>
              <a:t>2)Kurumsal </a:t>
            </a:r>
            <a:r>
              <a:rPr lang="tr-TR" b="1" dirty="0" smtClean="0">
                <a:latin typeface="Times New Roman" panose="02020603050405020304" pitchFamily="18" charset="0"/>
                <a:ea typeface="Calibri" panose="020F0502020204030204" pitchFamily="34" charset="0"/>
                <a:cs typeface="Times New Roman" panose="02020603050405020304" pitchFamily="18" charset="0"/>
              </a:rPr>
              <a:t>nedenler</a:t>
            </a:r>
            <a:endParaRPr lang="tr-TR" dirty="0">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tr-TR" b="1" dirty="0">
                <a:latin typeface="Times New Roman" panose="02020603050405020304" pitchFamily="18" charset="0"/>
                <a:ea typeface="Calibri" panose="020F0502020204030204" pitchFamily="34" charset="0"/>
                <a:cs typeface="Times New Roman" panose="02020603050405020304" pitchFamily="18" charset="0"/>
              </a:rPr>
              <a:t>a) Ülke içi pazar bağımlılığını azaltmak</a:t>
            </a:r>
            <a:endParaRPr lang="tr-TR" dirty="0">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tr-TR" dirty="0">
                <a:latin typeface="Times New Roman" panose="02020603050405020304" pitchFamily="18" charset="0"/>
                <a:ea typeface="Calibri" panose="020F0502020204030204" pitchFamily="34" charset="0"/>
                <a:cs typeface="Times New Roman" panose="02020603050405020304" pitchFamily="18" charset="0"/>
              </a:rPr>
              <a:t>b) </a:t>
            </a:r>
            <a:r>
              <a:rPr lang="tr-TR" b="1" dirty="0">
                <a:latin typeface="Times New Roman" panose="02020603050405020304" pitchFamily="18" charset="0"/>
                <a:ea typeface="Calibri" panose="020F0502020204030204" pitchFamily="34" charset="0"/>
                <a:cs typeface="Times New Roman" panose="02020603050405020304" pitchFamily="18" charset="0"/>
              </a:rPr>
              <a:t>Yüksek üretim hacimleri ile ölçek ekonomilerini </a:t>
            </a:r>
            <a:r>
              <a:rPr lang="tr-TR" b="1" dirty="0" smtClean="0">
                <a:latin typeface="Times New Roman" panose="02020603050405020304" pitchFamily="18" charset="0"/>
                <a:ea typeface="Calibri" panose="020F0502020204030204" pitchFamily="34" charset="0"/>
                <a:cs typeface="Times New Roman" panose="02020603050405020304" pitchFamily="18" charset="0"/>
              </a:rPr>
              <a:t>gerçekleştirmek</a:t>
            </a:r>
            <a:endParaRPr lang="tr-TR" dirty="0">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tr-TR" b="1" dirty="0">
                <a:latin typeface="Times New Roman" panose="02020603050405020304" pitchFamily="18" charset="0"/>
                <a:ea typeface="Calibri" panose="020F0502020204030204" pitchFamily="34" charset="0"/>
                <a:cs typeface="Times New Roman" panose="02020603050405020304" pitchFamily="18" charset="0"/>
              </a:rPr>
              <a:t>3)Uluslararası pazara ilişkin nedenler</a:t>
            </a:r>
            <a:endParaRPr lang="tr-TR" dirty="0">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tr-TR" b="1" dirty="0">
                <a:latin typeface="Times New Roman" panose="02020603050405020304" pitchFamily="18" charset="0"/>
                <a:ea typeface="Calibri" panose="020F0502020204030204" pitchFamily="34" charset="0"/>
                <a:cs typeface="Times New Roman" panose="02020603050405020304" pitchFamily="18" charset="0"/>
              </a:rPr>
              <a:t> a)</a:t>
            </a:r>
            <a:r>
              <a:rPr lang="tr-TR" dirty="0">
                <a:latin typeface="Times New Roman" panose="02020603050405020304" pitchFamily="18" charset="0"/>
                <a:ea typeface="Calibri" panose="020F0502020204030204" pitchFamily="34" charset="0"/>
                <a:cs typeface="Times New Roman" panose="02020603050405020304" pitchFamily="18" charset="0"/>
              </a:rPr>
              <a:t> </a:t>
            </a:r>
            <a:r>
              <a:rPr lang="tr-TR" b="1" dirty="0">
                <a:latin typeface="Times New Roman" panose="02020603050405020304" pitchFamily="18" charset="0"/>
                <a:ea typeface="Calibri" panose="020F0502020204030204" pitchFamily="34" charset="0"/>
                <a:cs typeface="Times New Roman" panose="02020603050405020304" pitchFamily="18" charset="0"/>
              </a:rPr>
              <a:t>Dış ülkelerde işletmenin ürünlerine yönelik büyük fırsatlar</a:t>
            </a:r>
            <a:endParaRPr lang="tr-TR" dirty="0">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tr-TR" b="1" dirty="0">
                <a:latin typeface="Times New Roman" panose="02020603050405020304" pitchFamily="18" charset="0"/>
                <a:ea typeface="Calibri" panose="020F0502020204030204" pitchFamily="34" charset="0"/>
                <a:cs typeface="Times New Roman" panose="02020603050405020304" pitchFamily="18" charset="0"/>
              </a:rPr>
              <a:t>a) Karşılaştırmalı üstünlük olanaklarından faydalanmak</a:t>
            </a:r>
            <a:endParaRPr lang="tr-TR" dirty="0">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tr-TR" b="1" dirty="0">
                <a:latin typeface="Times New Roman" panose="02020603050405020304" pitchFamily="18" charset="0"/>
                <a:ea typeface="Calibri" panose="020F0502020204030204" pitchFamily="34" charset="0"/>
                <a:cs typeface="Times New Roman" panose="02020603050405020304" pitchFamily="18" charset="0"/>
              </a:rPr>
              <a:t> b)Rekabeti koruyabilmek veya rekabetten kaçınmak</a:t>
            </a:r>
            <a:endParaRPr lang="tr-TR" dirty="0">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tr-TR" b="1" dirty="0">
                <a:latin typeface="Times New Roman" panose="02020603050405020304" pitchFamily="18" charset="0"/>
                <a:ea typeface="Calibri" panose="020F0502020204030204" pitchFamily="34" charset="0"/>
                <a:cs typeface="Times New Roman" panose="02020603050405020304" pitchFamily="18" charset="0"/>
              </a:rPr>
              <a:t>c) Vergi avantajı elde etmek</a:t>
            </a:r>
            <a:endParaRPr lang="tr-TR" dirty="0">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tr-TR" b="1" dirty="0">
                <a:latin typeface="Times New Roman" panose="02020603050405020304" pitchFamily="18" charset="0"/>
                <a:ea typeface="Calibri" panose="020F0502020204030204" pitchFamily="34" charset="0"/>
                <a:cs typeface="Times New Roman" panose="02020603050405020304" pitchFamily="18" charset="0"/>
              </a:rPr>
              <a:t>d) Ürünün yaşam safhasını uzatmak</a:t>
            </a:r>
            <a:endParaRPr lang="tr-TR" dirty="0">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tr-TR" b="1" dirty="0">
                <a:latin typeface="Times New Roman" panose="02020603050405020304" pitchFamily="18" charset="0"/>
                <a:ea typeface="Calibri" panose="020F0502020204030204" pitchFamily="34" charset="0"/>
                <a:cs typeface="Times New Roman" panose="02020603050405020304" pitchFamily="18" charset="0"/>
              </a:rPr>
              <a:t>e) Karları korumak ve artırmak</a:t>
            </a:r>
            <a:endParaRPr lang="tr-TR"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5652443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688369" y="322487"/>
            <a:ext cx="11219379" cy="1230419"/>
          </a:xfrm>
        </p:spPr>
        <p:txBody>
          <a:bodyPr>
            <a:normAutofit/>
          </a:bodyPr>
          <a:lstStyle/>
          <a:p>
            <a:pPr algn="ctr"/>
            <a:r>
              <a:rPr lang="tr-TR" sz="2800" dirty="0">
                <a:latin typeface="Arial" panose="020B0604020202020204" pitchFamily="34" charset="0"/>
                <a:cs typeface="Arial" panose="020B0604020202020204" pitchFamily="34" charset="0"/>
              </a:rPr>
              <a:t>ULUSLARARASILAŞMA VE ULUSLARARASI TARIMSAL PAZARLAMADA </a:t>
            </a:r>
            <a:r>
              <a:rPr lang="tr-TR" sz="2800" dirty="0" smtClean="0">
                <a:latin typeface="Arial" panose="020B0604020202020204" pitchFamily="34" charset="0"/>
                <a:cs typeface="Arial" panose="020B0604020202020204" pitchFamily="34" charset="0"/>
              </a:rPr>
              <a:t> </a:t>
            </a:r>
            <a:r>
              <a:rPr lang="tr-TR" sz="2800" dirty="0">
                <a:latin typeface="Arial" panose="020B0604020202020204" pitchFamily="34" charset="0"/>
                <a:cs typeface="Arial" panose="020B0604020202020204" pitchFamily="34" charset="0"/>
              </a:rPr>
              <a:t>YER ALAN İŞLETMELER </a:t>
            </a:r>
          </a:p>
        </p:txBody>
      </p:sp>
      <p:sp>
        <p:nvSpPr>
          <p:cNvPr id="3" name="Dikdörtgen 2"/>
          <p:cNvSpPr/>
          <p:nvPr/>
        </p:nvSpPr>
        <p:spPr>
          <a:xfrm>
            <a:off x="1130157" y="1628124"/>
            <a:ext cx="10777591" cy="4801314"/>
          </a:xfrm>
          <a:prstGeom prst="rect">
            <a:avLst/>
          </a:prstGeom>
        </p:spPr>
        <p:txBody>
          <a:bodyPr wrap="square">
            <a:spAutoFit/>
          </a:bodyPr>
          <a:lstStyle/>
          <a:p>
            <a:pPr>
              <a:lnSpc>
                <a:spcPct val="150000"/>
              </a:lnSpc>
              <a:spcAft>
                <a:spcPts val="0"/>
              </a:spcAft>
            </a:pPr>
            <a:r>
              <a:rPr lang="tr-TR" b="1" dirty="0">
                <a:latin typeface="Times New Roman" panose="02020603050405020304" pitchFamily="18" charset="0"/>
                <a:ea typeface="Calibri" panose="020F0502020204030204" pitchFamily="34" charset="0"/>
                <a:cs typeface="Times New Roman" panose="02020603050405020304" pitchFamily="18" charset="0"/>
              </a:rPr>
              <a:t>İşletmelerin Uluslararasılaşma Yönelimleri ve Yönetim Açısından Uluslarası İşletmeler</a:t>
            </a:r>
            <a:endParaRPr lang="tr-TR" dirty="0">
              <a:latin typeface="Calibri" panose="020F0502020204030204" pitchFamily="34" charset="0"/>
              <a:ea typeface="Calibri" panose="020F0502020204030204" pitchFamily="34" charset="0"/>
              <a:cs typeface="Times New Roman" panose="02020603050405020304" pitchFamily="18" charset="0"/>
            </a:endParaRPr>
          </a:p>
          <a:p>
            <a:pPr indent="449580" algn="just">
              <a:lnSpc>
                <a:spcPct val="150000"/>
              </a:lnSpc>
              <a:spcAft>
                <a:spcPts val="0"/>
              </a:spcAft>
            </a:pPr>
            <a:r>
              <a:rPr lang="tr-TR" dirty="0">
                <a:latin typeface="Times New Roman" panose="02020603050405020304" pitchFamily="18" charset="0"/>
                <a:ea typeface="Calibri" panose="020F0502020204030204" pitchFamily="34" charset="0"/>
                <a:cs typeface="Times New Roman" panose="02020603050405020304" pitchFamily="18" charset="0"/>
              </a:rPr>
              <a:t>Bu ölçütler genel olarak işletmelerin uluslararası boyutunu ölçmekle birlikte,  işletmelerin uluslararası gelişimini, firma özelliklerini, ürünleri, pazarları, örgüt yapısı, stratejilerini, işletme performansını ortaya koyan ölçütlerdir. Bunlar kabaca şu şekilde sıralanabilir:</a:t>
            </a:r>
            <a:endParaRPr lang="tr-TR"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0"/>
              </a:spcAft>
            </a:pPr>
            <a:r>
              <a:rPr lang="tr-TR" dirty="0">
                <a:latin typeface="Times New Roman" panose="02020603050405020304" pitchFamily="18" charset="0"/>
                <a:ea typeface="Calibri" panose="020F0502020204030204" pitchFamily="34" charset="0"/>
                <a:cs typeface="Times New Roman" panose="02020603050405020304" pitchFamily="18" charset="0"/>
              </a:rPr>
              <a:t>a)İşletmenin toplam satışları içinde yurt dışı satışlarının payı</a:t>
            </a:r>
            <a:endParaRPr lang="tr-TR"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0"/>
              </a:spcAft>
            </a:pPr>
            <a:r>
              <a:rPr lang="tr-TR" dirty="0">
                <a:latin typeface="Times New Roman" panose="02020603050405020304" pitchFamily="18" charset="0"/>
                <a:ea typeface="Calibri" panose="020F0502020204030204" pitchFamily="34" charset="0"/>
                <a:cs typeface="Times New Roman" panose="02020603050405020304" pitchFamily="18" charset="0"/>
              </a:rPr>
              <a:t>b)İşletmenin toplam kaynakları içinde yurt dışı kaynakların payı</a:t>
            </a:r>
            <a:endParaRPr lang="tr-TR"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0"/>
              </a:spcAft>
            </a:pPr>
            <a:r>
              <a:rPr lang="tr-TR" dirty="0">
                <a:latin typeface="Times New Roman" panose="02020603050405020304" pitchFamily="18" charset="0"/>
                <a:ea typeface="Calibri" panose="020F0502020204030204" pitchFamily="34" charset="0"/>
                <a:cs typeface="Times New Roman" panose="02020603050405020304" pitchFamily="18" charset="0"/>
              </a:rPr>
              <a:t>c)Uluslararası faaliyetler ve girişimlerdeki kültürel çeşitlilik</a:t>
            </a:r>
            <a:endParaRPr lang="tr-TR"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0"/>
              </a:spcAft>
            </a:pPr>
            <a:r>
              <a:rPr lang="tr-TR" dirty="0">
                <a:latin typeface="Times New Roman" panose="02020603050405020304" pitchFamily="18" charset="0"/>
                <a:ea typeface="Calibri" panose="020F0502020204030204" pitchFamily="34" charset="0"/>
                <a:cs typeface="Times New Roman" panose="02020603050405020304" pitchFamily="18" charset="0"/>
              </a:rPr>
              <a:t>d)Üst yönetimin uluslararası deneyimi</a:t>
            </a:r>
            <a:endParaRPr lang="tr-TR" dirty="0">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tr-TR" dirty="0">
                <a:latin typeface="Times New Roman" panose="02020603050405020304" pitchFamily="18" charset="0"/>
                <a:ea typeface="Calibri" panose="020F0502020204030204" pitchFamily="34" charset="0"/>
                <a:cs typeface="Times New Roman" panose="02020603050405020304" pitchFamily="18" charset="0"/>
              </a:rPr>
              <a:t>Çeşitli ülkelerde ekonomik faaliyetler sürdüren ve uluslararası alanda yatırımlarda bulunan uluslararası işletmelerin farklı tipleri vardır. uluslarası işletmeleri şu şekilde sınıflandırabiliriz </a:t>
            </a:r>
            <a:endParaRPr lang="tr-TR" dirty="0">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tr-TR" b="1" dirty="0">
                <a:latin typeface="Times New Roman" panose="02020603050405020304" pitchFamily="18" charset="0"/>
                <a:ea typeface="Calibri" panose="020F0502020204030204" pitchFamily="34" charset="0"/>
                <a:cs typeface="Times New Roman" panose="02020603050405020304" pitchFamily="18" charset="0"/>
              </a:rPr>
              <a:t>1)</a:t>
            </a:r>
            <a:r>
              <a:rPr lang="tr-TR" b="1" dirty="0" err="1">
                <a:latin typeface="Times New Roman" panose="02020603050405020304" pitchFamily="18" charset="0"/>
                <a:ea typeface="Calibri" panose="020F0502020204030204" pitchFamily="34" charset="0"/>
                <a:cs typeface="Times New Roman" panose="02020603050405020304" pitchFamily="18" charset="0"/>
              </a:rPr>
              <a:t>Ethnocentric</a:t>
            </a:r>
            <a:r>
              <a:rPr lang="tr-TR" b="1" dirty="0">
                <a:latin typeface="Times New Roman" panose="02020603050405020304" pitchFamily="18" charset="0"/>
                <a:ea typeface="Calibri" panose="020F0502020204030204" pitchFamily="34" charset="0"/>
                <a:cs typeface="Times New Roman" panose="02020603050405020304" pitchFamily="18" charset="0"/>
              </a:rPr>
              <a:t> (Anavatan odaklı, Tek Merkezli İşletmeler</a:t>
            </a:r>
            <a:r>
              <a:rPr lang="tr-TR" dirty="0">
                <a:latin typeface="Times New Roman" panose="02020603050405020304" pitchFamily="18" charset="0"/>
                <a:ea typeface="Calibri" panose="020F0502020204030204" pitchFamily="34" charset="0"/>
                <a:cs typeface="Times New Roman" panose="02020603050405020304" pitchFamily="18" charset="0"/>
              </a:rPr>
              <a:t>) </a:t>
            </a:r>
            <a:endParaRPr lang="tr-TR" dirty="0">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tr-TR" b="1" dirty="0">
                <a:latin typeface="Times New Roman" panose="02020603050405020304" pitchFamily="18" charset="0"/>
                <a:ea typeface="Calibri" panose="020F0502020204030204" pitchFamily="34" charset="0"/>
                <a:cs typeface="Times New Roman" panose="02020603050405020304" pitchFamily="18" charset="0"/>
              </a:rPr>
              <a:t>2)</a:t>
            </a:r>
            <a:r>
              <a:rPr lang="tr-TR" b="1" dirty="0" err="1">
                <a:latin typeface="Times New Roman" panose="02020603050405020304" pitchFamily="18" charset="0"/>
                <a:ea typeface="Calibri" panose="020F0502020204030204" pitchFamily="34" charset="0"/>
                <a:cs typeface="Times New Roman" panose="02020603050405020304" pitchFamily="18" charset="0"/>
              </a:rPr>
              <a:t>Polisentrik</a:t>
            </a:r>
            <a:r>
              <a:rPr lang="tr-TR" b="1" dirty="0">
                <a:latin typeface="Times New Roman" panose="02020603050405020304" pitchFamily="18" charset="0"/>
                <a:ea typeface="Calibri" panose="020F0502020204030204" pitchFamily="34" charset="0"/>
                <a:cs typeface="Times New Roman" panose="02020603050405020304" pitchFamily="18" charset="0"/>
              </a:rPr>
              <a:t> (Ev Sahibi Ülke Odaklı, Çok Merkezli </a:t>
            </a:r>
            <a:r>
              <a:rPr lang="tr-TR" b="1" dirty="0" smtClean="0">
                <a:latin typeface="Times New Roman" panose="02020603050405020304" pitchFamily="18" charset="0"/>
                <a:ea typeface="Calibri" panose="020F0502020204030204" pitchFamily="34" charset="0"/>
                <a:cs typeface="Times New Roman" panose="02020603050405020304" pitchFamily="18" charset="0"/>
              </a:rPr>
              <a:t>İşletmeler)</a:t>
            </a:r>
            <a:endParaRPr lang="tr-TR" dirty="0">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tr-TR" b="1" dirty="0">
                <a:latin typeface="Times New Roman" panose="02020603050405020304" pitchFamily="18" charset="0"/>
                <a:ea typeface="Calibri" panose="020F0502020204030204" pitchFamily="34" charset="0"/>
                <a:cs typeface="Times New Roman" panose="02020603050405020304" pitchFamily="18" charset="0"/>
              </a:rPr>
              <a:t>3)</a:t>
            </a:r>
            <a:r>
              <a:rPr lang="tr-TR" b="1" dirty="0" err="1">
                <a:latin typeface="Times New Roman" panose="02020603050405020304" pitchFamily="18" charset="0"/>
                <a:ea typeface="Calibri" panose="020F0502020204030204" pitchFamily="34" charset="0"/>
                <a:cs typeface="Times New Roman" panose="02020603050405020304" pitchFamily="18" charset="0"/>
              </a:rPr>
              <a:t>Geosentrik</a:t>
            </a:r>
            <a:r>
              <a:rPr lang="tr-TR" b="1" dirty="0">
                <a:latin typeface="Times New Roman" panose="02020603050405020304" pitchFamily="18" charset="0"/>
                <a:ea typeface="Calibri" panose="020F0502020204030204" pitchFamily="34" charset="0"/>
                <a:cs typeface="Times New Roman" panose="02020603050405020304" pitchFamily="18" charset="0"/>
              </a:rPr>
              <a:t> (Dünya Merkezli İşletmeler)</a:t>
            </a:r>
            <a:endParaRPr lang="tr-TR"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8205098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657546" y="-150124"/>
            <a:ext cx="11219379" cy="1230419"/>
          </a:xfrm>
        </p:spPr>
        <p:txBody>
          <a:bodyPr>
            <a:normAutofit/>
          </a:bodyPr>
          <a:lstStyle/>
          <a:p>
            <a:pPr algn="ctr"/>
            <a:r>
              <a:rPr lang="tr-TR" sz="2800" dirty="0">
                <a:latin typeface="Arial" panose="020B0604020202020204" pitchFamily="34" charset="0"/>
                <a:cs typeface="Arial" panose="020B0604020202020204" pitchFamily="34" charset="0"/>
              </a:rPr>
              <a:t>ULUSLARARASILAŞMA VE ULUSLARARASI TARIMSAL PAZARLAMADA </a:t>
            </a:r>
            <a:r>
              <a:rPr lang="tr-TR" sz="2800" dirty="0" smtClean="0">
                <a:latin typeface="Arial" panose="020B0604020202020204" pitchFamily="34" charset="0"/>
                <a:cs typeface="Arial" panose="020B0604020202020204" pitchFamily="34" charset="0"/>
              </a:rPr>
              <a:t> </a:t>
            </a:r>
            <a:r>
              <a:rPr lang="tr-TR" sz="2800" dirty="0">
                <a:latin typeface="Arial" panose="020B0604020202020204" pitchFamily="34" charset="0"/>
                <a:cs typeface="Arial" panose="020B0604020202020204" pitchFamily="34" charset="0"/>
              </a:rPr>
              <a:t>YER ALAN İŞLETMELER </a:t>
            </a:r>
          </a:p>
        </p:txBody>
      </p:sp>
      <p:sp>
        <p:nvSpPr>
          <p:cNvPr id="3" name="Dikdörtgen 2"/>
          <p:cNvSpPr/>
          <p:nvPr/>
        </p:nvSpPr>
        <p:spPr>
          <a:xfrm>
            <a:off x="657546" y="1080295"/>
            <a:ext cx="11188556" cy="5355312"/>
          </a:xfrm>
          <a:prstGeom prst="rect">
            <a:avLst/>
          </a:prstGeom>
        </p:spPr>
        <p:txBody>
          <a:bodyPr wrap="square">
            <a:spAutoFit/>
          </a:bodyPr>
          <a:lstStyle/>
          <a:p>
            <a:pPr algn="just">
              <a:lnSpc>
                <a:spcPct val="150000"/>
              </a:lnSpc>
              <a:spcAft>
                <a:spcPts val="0"/>
              </a:spcAft>
            </a:pPr>
            <a:r>
              <a:rPr lang="tr-TR" sz="1200" b="1" dirty="0">
                <a:latin typeface="Times New Roman" panose="02020603050405020304" pitchFamily="18" charset="0"/>
                <a:ea typeface="Calibri" panose="020F0502020204030204" pitchFamily="34" charset="0"/>
                <a:cs typeface="Times New Roman" panose="02020603050405020304" pitchFamily="18" charset="0"/>
              </a:rPr>
              <a:t>Çokuluslu İşletmelerin Ana Özellikleri </a:t>
            </a:r>
            <a:endParaRPr lang="tr-TR" sz="12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0"/>
              </a:spcAft>
            </a:pPr>
            <a:r>
              <a:rPr lang="tr-TR" sz="1200" dirty="0">
                <a:latin typeface="Times New Roman" panose="02020603050405020304" pitchFamily="18" charset="0"/>
                <a:ea typeface="Calibri" panose="020F0502020204030204" pitchFamily="34" charset="0"/>
                <a:cs typeface="Times New Roman" panose="02020603050405020304" pitchFamily="18" charset="0"/>
              </a:rPr>
              <a:t>1)Çokuluslu işletmeler birden çok ülkede faaliyette bulunurlar.</a:t>
            </a:r>
            <a:endParaRPr lang="tr-TR" sz="12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0"/>
              </a:spcAft>
            </a:pPr>
            <a:r>
              <a:rPr lang="tr-TR" sz="1200" dirty="0">
                <a:latin typeface="Times New Roman" panose="02020603050405020304" pitchFamily="18" charset="0"/>
                <a:ea typeface="Calibri" panose="020F0502020204030204" pitchFamily="34" charset="0"/>
                <a:cs typeface="Times New Roman" panose="02020603050405020304" pitchFamily="18" charset="0"/>
              </a:rPr>
              <a:t>2)Asıl faaliyet sahaları bir ya da birden çok mal ve hizmetin uluslararası düzeyde üretimi dağıtımı ve pazarlanması olup, dışarıya doğrudan yatırım teknoloji yönetim ve organizasyon transfer yaparlar </a:t>
            </a:r>
            <a:endParaRPr lang="tr-TR" sz="12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0"/>
              </a:spcAft>
            </a:pPr>
            <a:r>
              <a:rPr lang="tr-TR" sz="1200" dirty="0">
                <a:latin typeface="Times New Roman" panose="02020603050405020304" pitchFamily="18" charset="0"/>
                <a:ea typeface="Calibri" panose="020F0502020204030204" pitchFamily="34" charset="0"/>
                <a:cs typeface="Times New Roman" panose="02020603050405020304" pitchFamily="18" charset="0"/>
              </a:rPr>
              <a:t>3)Uluslararası işletmeler kendine bağlı tüm kuruluş ve uzantılarının faaliyet ve yönetimlerini merkezi kararlarla etkiler ve veya kontrol ederler </a:t>
            </a:r>
            <a:endParaRPr lang="tr-TR" sz="12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0"/>
              </a:spcAft>
            </a:pPr>
            <a:r>
              <a:rPr lang="tr-TR" sz="1200" dirty="0">
                <a:latin typeface="Times New Roman" panose="02020603050405020304" pitchFamily="18" charset="0"/>
                <a:ea typeface="Calibri" panose="020F0502020204030204" pitchFamily="34" charset="0"/>
                <a:cs typeface="Times New Roman" panose="02020603050405020304" pitchFamily="18" charset="0"/>
              </a:rPr>
              <a:t>4)Çok uluslu işletmelerin güçlü bir finans sermaye yapısı vardır </a:t>
            </a:r>
            <a:endParaRPr lang="tr-TR" sz="12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0"/>
              </a:spcAft>
            </a:pPr>
            <a:r>
              <a:rPr lang="tr-TR" sz="1200" dirty="0">
                <a:latin typeface="Times New Roman" panose="02020603050405020304" pitchFamily="18" charset="0"/>
                <a:ea typeface="Calibri" panose="020F0502020204030204" pitchFamily="34" charset="0"/>
                <a:cs typeface="Times New Roman" panose="02020603050405020304" pitchFamily="18" charset="0"/>
              </a:rPr>
              <a:t>5)Model ve üstün bir teknolojiye sahiptirler </a:t>
            </a:r>
            <a:endParaRPr lang="tr-TR" sz="12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0"/>
              </a:spcAft>
            </a:pPr>
            <a:r>
              <a:rPr lang="tr-TR" sz="1200" dirty="0">
                <a:latin typeface="Times New Roman" panose="02020603050405020304" pitchFamily="18" charset="0"/>
                <a:ea typeface="Calibri" panose="020F0502020204030204" pitchFamily="34" charset="0"/>
                <a:cs typeface="Times New Roman" panose="02020603050405020304" pitchFamily="18" charset="0"/>
              </a:rPr>
              <a:t>6)</a:t>
            </a:r>
            <a:r>
              <a:rPr lang="tr-TR" sz="1200" dirty="0" err="1">
                <a:latin typeface="Times New Roman" panose="02020603050405020304" pitchFamily="18" charset="0"/>
                <a:ea typeface="Calibri" panose="020F0502020204030204" pitchFamily="34" charset="0"/>
                <a:cs typeface="Times New Roman" panose="02020603050405020304" pitchFamily="18" charset="0"/>
              </a:rPr>
              <a:t>Uzmanlaşılan</a:t>
            </a:r>
            <a:r>
              <a:rPr lang="tr-TR" sz="1200" dirty="0">
                <a:latin typeface="Times New Roman" panose="02020603050405020304" pitchFamily="18" charset="0"/>
                <a:ea typeface="Calibri" panose="020F0502020204030204" pitchFamily="34" charset="0"/>
                <a:cs typeface="Times New Roman" panose="02020603050405020304" pitchFamily="18" charset="0"/>
              </a:rPr>
              <a:t> mal ve hizmetlerle ilgili olarak merkezi plan ve programlar işletme bütünlüğü açısından uluslararası düzeyde yapılır </a:t>
            </a:r>
            <a:endParaRPr lang="tr-TR" sz="12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0"/>
              </a:spcAft>
            </a:pPr>
            <a:r>
              <a:rPr lang="tr-TR" sz="1200" dirty="0">
                <a:latin typeface="Times New Roman" panose="02020603050405020304" pitchFamily="18" charset="0"/>
                <a:ea typeface="Calibri" panose="020F0502020204030204" pitchFamily="34" charset="0"/>
                <a:cs typeface="Times New Roman" panose="02020603050405020304" pitchFamily="18" charset="0"/>
              </a:rPr>
              <a:t>7)Çok uluslu işletmeler ile anavatan devletleri arasında ortaklık şeklinde ya da ekonomik, mali ve politik ve benzeri destek biçimlerinde organik bir ilişki bulunur </a:t>
            </a:r>
            <a:endParaRPr lang="tr-TR" sz="12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0"/>
              </a:spcAft>
            </a:pPr>
            <a:r>
              <a:rPr lang="tr-TR" sz="1200" dirty="0">
                <a:latin typeface="Times New Roman" panose="02020603050405020304" pitchFamily="18" charset="0"/>
                <a:ea typeface="Calibri" panose="020F0502020204030204" pitchFamily="34" charset="0"/>
                <a:cs typeface="Times New Roman" panose="02020603050405020304" pitchFamily="18" charset="0"/>
              </a:rPr>
              <a:t>8)Çok uluslu işletmeler temelde özel sermaye dayanır </a:t>
            </a:r>
            <a:endParaRPr lang="tr-TR" sz="12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0"/>
              </a:spcAft>
            </a:pPr>
            <a:r>
              <a:rPr lang="tr-TR" sz="1200" dirty="0">
                <a:latin typeface="Times New Roman" panose="02020603050405020304" pitchFamily="18" charset="0"/>
                <a:ea typeface="Calibri" panose="020F0502020204030204" pitchFamily="34" charset="0"/>
                <a:cs typeface="Times New Roman" panose="02020603050405020304" pitchFamily="18" charset="0"/>
              </a:rPr>
              <a:t>9)şirket bütünlüğü ve ana ülkenin kar/ kazanç ve ekonomik çıkarların global ölçüde maksimumlaştırılması ana ilkedir </a:t>
            </a:r>
            <a:endParaRPr lang="tr-TR" sz="12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0"/>
              </a:spcAft>
            </a:pPr>
            <a:r>
              <a:rPr lang="tr-TR" sz="1200" dirty="0">
                <a:latin typeface="Times New Roman" panose="02020603050405020304" pitchFamily="18" charset="0"/>
                <a:ea typeface="Calibri" panose="020F0502020204030204" pitchFamily="34" charset="0"/>
                <a:cs typeface="Times New Roman" panose="02020603050405020304" pitchFamily="18" charset="0"/>
              </a:rPr>
              <a:t>10)Faaliyet alanları ile ilgili aksak rekabet şartlarını (tekel, oligopol) evrim oluşum sürecinde bizzat ya da aralarında anlaşma yoluyla oluşturmuşlardır</a:t>
            </a:r>
            <a:endParaRPr lang="tr-TR" sz="12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0"/>
              </a:spcAft>
            </a:pPr>
            <a:r>
              <a:rPr lang="tr-TR" sz="1200" dirty="0">
                <a:latin typeface="Times New Roman" panose="02020603050405020304" pitchFamily="18" charset="0"/>
                <a:ea typeface="Calibri" panose="020F0502020204030204" pitchFamily="34" charset="0"/>
                <a:cs typeface="Times New Roman" panose="02020603050405020304" pitchFamily="18" charset="0"/>
              </a:rPr>
              <a:t>11 )Çok uluslu işletmeler, ulusal ve uluslararası ekonomik siyasal sosyal ve benzeri güçlükleri etkisizleştirerek yaygınlaşan kapitalizmin günümüzdeki aşaması niteliğindedir </a:t>
            </a:r>
            <a:endParaRPr lang="tr-TR" sz="12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0"/>
              </a:spcAft>
            </a:pPr>
            <a:r>
              <a:rPr lang="tr-TR" sz="1200" dirty="0">
                <a:latin typeface="Times New Roman" panose="02020603050405020304" pitchFamily="18" charset="0"/>
                <a:ea typeface="Calibri" panose="020F0502020204030204" pitchFamily="34" charset="0"/>
                <a:cs typeface="Times New Roman" panose="02020603050405020304" pitchFamily="18" charset="0"/>
              </a:rPr>
              <a:t>12)Çok uluslu işletmeler, sistem ve ideoloji, gelişmişlik- azgelişmişlik farkları gözetmeksizin uluslararası boyutlarda yatay ve dikey bütünleşmelerle hem şirket bünyesinde hem de aralarında esnek ve dinamik bir organizasyon şebekesi geliştirmemişlerdir</a:t>
            </a:r>
            <a:endParaRPr lang="tr-TR" sz="12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0"/>
              </a:spcAft>
            </a:pPr>
            <a:r>
              <a:rPr lang="tr-TR" sz="1200" dirty="0">
                <a:latin typeface="Times New Roman" panose="02020603050405020304" pitchFamily="18" charset="0"/>
                <a:ea typeface="Calibri" panose="020F0502020204030204" pitchFamily="34" charset="0"/>
                <a:cs typeface="Times New Roman" panose="02020603050405020304" pitchFamily="18" charset="0"/>
              </a:rPr>
              <a:t>13)Ulusal ve uluslararası istikrarsızlıklardan uzun dönemde etkilenme olasılıkları nispi olarak düşüktür </a:t>
            </a:r>
            <a:endParaRPr lang="tr-TR" sz="12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0"/>
              </a:spcAft>
            </a:pPr>
            <a:r>
              <a:rPr lang="tr-TR" sz="1200" dirty="0">
                <a:latin typeface="Times New Roman" panose="02020603050405020304" pitchFamily="18" charset="0"/>
                <a:ea typeface="Calibri" panose="020F0502020204030204" pitchFamily="34" charset="0"/>
                <a:cs typeface="Times New Roman" panose="02020603050405020304" pitchFamily="18" charset="0"/>
              </a:rPr>
              <a:t>14 )Tüm bu ve benzeri özellikleri nedeniyle üretim faktör ve imkânlarının uluslararası dağıtımında şirket sistemi açısından rasyonellik ve optimalliğe ulaşarak maliyetlerde tasavvuf yapabilirler </a:t>
            </a:r>
            <a:endParaRPr lang="tr-TR" sz="12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0"/>
              </a:spcAft>
            </a:pPr>
            <a:r>
              <a:rPr lang="tr-TR" sz="1200" dirty="0">
                <a:latin typeface="Times New Roman" panose="02020603050405020304" pitchFamily="18" charset="0"/>
                <a:ea typeface="Calibri" panose="020F0502020204030204" pitchFamily="34" charset="0"/>
                <a:cs typeface="Times New Roman" panose="02020603050405020304" pitchFamily="18" charset="0"/>
              </a:rPr>
              <a:t>15)Sonuç olarak çok uluslu işletmeler esnek ve dinamik yapıda firma ya da firmalar grubu olup, sadece çok uluslu değil, bununla birlikte ve bundan daha çok boyutlu niteliktedir.</a:t>
            </a:r>
            <a:endParaRPr lang="tr-TR" sz="12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1304907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688369" y="322487"/>
            <a:ext cx="11219379" cy="1230419"/>
          </a:xfrm>
        </p:spPr>
        <p:txBody>
          <a:bodyPr>
            <a:normAutofit/>
          </a:bodyPr>
          <a:lstStyle/>
          <a:p>
            <a:pPr algn="ctr"/>
            <a:r>
              <a:rPr lang="tr-TR" sz="2800" dirty="0">
                <a:latin typeface="Arial" panose="020B0604020202020204" pitchFamily="34" charset="0"/>
                <a:cs typeface="Arial" panose="020B0604020202020204" pitchFamily="34" charset="0"/>
              </a:rPr>
              <a:t>ULUSLARARASILAŞMA VE ULUSLARARASI TARIMSAL PAZARLAMADA </a:t>
            </a:r>
            <a:r>
              <a:rPr lang="tr-TR" sz="2800" dirty="0" smtClean="0">
                <a:latin typeface="Arial" panose="020B0604020202020204" pitchFamily="34" charset="0"/>
                <a:cs typeface="Arial" panose="020B0604020202020204" pitchFamily="34" charset="0"/>
              </a:rPr>
              <a:t> </a:t>
            </a:r>
            <a:r>
              <a:rPr lang="tr-TR" sz="2800" dirty="0">
                <a:latin typeface="Arial" panose="020B0604020202020204" pitchFamily="34" charset="0"/>
                <a:cs typeface="Arial" panose="020B0604020202020204" pitchFamily="34" charset="0"/>
              </a:rPr>
              <a:t>YER ALAN İŞLETMELER </a:t>
            </a:r>
          </a:p>
        </p:txBody>
      </p:sp>
      <p:sp>
        <p:nvSpPr>
          <p:cNvPr id="4" name="Dikdörtgen 3"/>
          <p:cNvSpPr/>
          <p:nvPr/>
        </p:nvSpPr>
        <p:spPr>
          <a:xfrm>
            <a:off x="3048000" y="1790090"/>
            <a:ext cx="6096000" cy="3277820"/>
          </a:xfrm>
          <a:prstGeom prst="rect">
            <a:avLst/>
          </a:prstGeom>
        </p:spPr>
        <p:txBody>
          <a:bodyPr>
            <a:spAutoFit/>
          </a:bodyPr>
          <a:lstStyle/>
          <a:p>
            <a:pPr>
              <a:lnSpc>
                <a:spcPct val="150000"/>
              </a:lnSpc>
              <a:spcAft>
                <a:spcPts val="0"/>
              </a:spcAft>
            </a:pPr>
            <a:r>
              <a:rPr lang="tr-TR" b="1" dirty="0" smtClean="0">
                <a:latin typeface="Times New Roman" panose="02020603050405020304" pitchFamily="18" charset="0"/>
                <a:ea typeface="Calibri" panose="020F0502020204030204" pitchFamily="34" charset="0"/>
                <a:cs typeface="Times New Roman" panose="02020603050405020304" pitchFamily="18" charset="0"/>
              </a:rPr>
              <a:t>İşletmelerin </a:t>
            </a:r>
            <a:r>
              <a:rPr lang="tr-TR" b="1" dirty="0">
                <a:latin typeface="Times New Roman" panose="02020603050405020304" pitchFamily="18" charset="0"/>
                <a:ea typeface="Calibri" panose="020F0502020204030204" pitchFamily="34" charset="0"/>
                <a:cs typeface="Times New Roman" panose="02020603050405020304" pitchFamily="18" charset="0"/>
              </a:rPr>
              <a:t>Dış pazarlara Giriş Stratejileri</a:t>
            </a:r>
            <a:endParaRPr lang="tr-TR" dirty="0">
              <a:latin typeface="Calibri" panose="020F0502020204030204" pitchFamily="34" charset="0"/>
              <a:ea typeface="Calibri" panose="020F0502020204030204" pitchFamily="34" charset="0"/>
              <a:cs typeface="Times New Roman" panose="02020603050405020304" pitchFamily="18" charset="0"/>
            </a:endParaRPr>
          </a:p>
          <a:p>
            <a:pPr indent="449580" algn="just">
              <a:lnSpc>
                <a:spcPct val="150000"/>
              </a:lnSpc>
              <a:spcAft>
                <a:spcPts val="0"/>
              </a:spcAft>
            </a:pPr>
            <a:r>
              <a:rPr lang="tr-TR" b="1" dirty="0">
                <a:latin typeface="Times New Roman" panose="02020603050405020304" pitchFamily="18" charset="0"/>
                <a:ea typeface="Calibri" panose="020F0502020204030204" pitchFamily="34" charset="0"/>
                <a:cs typeface="Times New Roman" panose="02020603050405020304" pitchFamily="18" charset="0"/>
              </a:rPr>
              <a:t>İhracat</a:t>
            </a:r>
            <a:endParaRPr lang="tr-TR" dirty="0">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tr-TR" b="1" dirty="0">
                <a:latin typeface="Times New Roman" panose="02020603050405020304" pitchFamily="18" charset="0"/>
                <a:ea typeface="Calibri" panose="020F0502020204030204" pitchFamily="34" charset="0"/>
                <a:cs typeface="Times New Roman" panose="02020603050405020304" pitchFamily="18" charset="0"/>
              </a:rPr>
              <a:t>Dolaylı ihracat </a:t>
            </a:r>
            <a:endParaRPr lang="tr-TR" dirty="0">
              <a:latin typeface="Calibri" panose="020F0502020204030204" pitchFamily="34" charset="0"/>
              <a:ea typeface="Calibri" panose="020F0502020204030204" pitchFamily="34" charset="0"/>
              <a:cs typeface="Times New Roman" panose="02020603050405020304" pitchFamily="18" charset="0"/>
            </a:endParaRPr>
          </a:p>
          <a:p>
            <a:pPr indent="449580" algn="just">
              <a:lnSpc>
                <a:spcPct val="150000"/>
              </a:lnSpc>
              <a:spcAft>
                <a:spcPts val="0"/>
              </a:spcAft>
            </a:pPr>
            <a:r>
              <a:rPr lang="tr-TR" b="1" dirty="0">
                <a:latin typeface="Times New Roman" panose="02020603050405020304" pitchFamily="18" charset="0"/>
                <a:ea typeface="Calibri" panose="020F0502020204030204" pitchFamily="34" charset="0"/>
                <a:cs typeface="Times New Roman" panose="02020603050405020304" pitchFamily="18" charset="0"/>
              </a:rPr>
              <a:t>Dolaysız ihracat</a:t>
            </a:r>
            <a:endParaRPr lang="tr-TR" dirty="0">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tr-TR" b="1" dirty="0">
                <a:latin typeface="Times New Roman" panose="02020603050405020304" pitchFamily="18" charset="0"/>
                <a:ea typeface="Calibri" panose="020F0502020204030204" pitchFamily="34" charset="0"/>
                <a:cs typeface="Times New Roman" panose="02020603050405020304" pitchFamily="18" charset="0"/>
              </a:rPr>
              <a:t>Montaj Yoluyla Üretim</a:t>
            </a:r>
            <a:endParaRPr lang="tr-TR" dirty="0">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tr-TR" b="1" dirty="0">
                <a:latin typeface="Times New Roman" panose="02020603050405020304" pitchFamily="18" charset="0"/>
                <a:ea typeface="Calibri" panose="020F0502020204030204" pitchFamily="34" charset="0"/>
                <a:cs typeface="Times New Roman" panose="02020603050405020304" pitchFamily="18" charset="0"/>
              </a:rPr>
              <a:t>Lisans Anlaşmaları </a:t>
            </a:r>
            <a:endParaRPr lang="tr-TR" dirty="0">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tr-TR" b="1" dirty="0">
                <a:latin typeface="Times New Roman" panose="02020603050405020304" pitchFamily="18" charset="0"/>
                <a:ea typeface="Calibri" panose="020F0502020204030204" pitchFamily="34" charset="0"/>
                <a:cs typeface="Times New Roman" panose="02020603050405020304" pitchFamily="18" charset="0"/>
              </a:rPr>
              <a:t>Frаnchising anlaşmaları </a:t>
            </a:r>
            <a:endParaRPr lang="tr-TR" dirty="0">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tr-TR" b="1" dirty="0">
                <a:latin typeface="Times New Roman" panose="02020603050405020304" pitchFamily="18" charset="0"/>
                <a:ea typeface="Calibri" panose="020F0502020204030204" pitchFamily="34" charset="0"/>
                <a:cs typeface="Times New Roman" panose="02020603050405020304" pitchFamily="18" charset="0"/>
              </a:rPr>
              <a:t>Sözleşmeli Üretim </a:t>
            </a:r>
            <a:endParaRPr lang="tr-TR" dirty="0">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tr-TR" b="1" dirty="0">
                <a:latin typeface="Times New Roman" panose="02020603050405020304" pitchFamily="18" charset="0"/>
                <a:ea typeface="Calibri" panose="020F0502020204030204" pitchFamily="34" charset="0"/>
                <a:cs typeface="Times New Roman" panose="02020603050405020304" pitchFamily="18" charset="0"/>
              </a:rPr>
              <a:t>Ortak Teşebbüs </a:t>
            </a:r>
            <a:endParaRPr lang="tr-TR" dirty="0">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tr-TR" b="1" dirty="0">
                <a:latin typeface="Times New Roman" panose="02020603050405020304" pitchFamily="18" charset="0"/>
                <a:ea typeface="Calibri" panose="020F0502020204030204" pitchFamily="34" charset="0"/>
                <a:cs typeface="Times New Roman" panose="02020603050405020304" pitchFamily="18" charset="0"/>
              </a:rPr>
              <a:t>Yabancı Doğrudan Yatırım </a:t>
            </a:r>
            <a:endParaRPr lang="tr-TR"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50299499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evre">
  <a:themeElements>
    <a:clrScheme name="Circuit">
      <a:dk1>
        <a:sysClr val="windowText" lastClr="000000"/>
      </a:dk1>
      <a:lt1>
        <a:sysClr val="window" lastClr="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fontScheme name="Circui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90000"/>
                <a:satMod val="150000"/>
                <a:lumMod val="160000"/>
              </a:schemeClr>
            </a:duotone>
          </a:blip>
          <a:stretch/>
        </a:blipFill>
      </a:bgFillStyleLst>
    </a:fmtScheme>
  </a:themeElements>
  <a:objectDefaults/>
  <a:extraClrSchemeLst/>
  <a:extLst>
    <a:ext uri="{05A4C25C-085E-4340-85A3-A5531E510DB2}">
      <thm15:themeFamily xmlns:thm15="http://schemas.microsoft.com/office/thememl/2012/main" name="Circuit" id="{0AC2F7E7-15F5-431C-B2A2-456FE929F56C}" vid="{0911B802-464C-4241-8DD9-B60FF88E379F}"/>
    </a:ext>
  </a:extLst>
</a:theme>
</file>

<file path=docProps/app.xml><?xml version="1.0" encoding="utf-8"?>
<Properties xmlns="http://schemas.openxmlformats.org/officeDocument/2006/extended-properties" xmlns:vt="http://schemas.openxmlformats.org/officeDocument/2006/docPropsVTypes">
  <Template>TM04033919[[fn=Devre]]</Template>
  <TotalTime>341</TotalTime>
  <Words>1384</Words>
  <Application>Microsoft Office PowerPoint</Application>
  <PresentationFormat>Geniş ekran</PresentationFormat>
  <Paragraphs>132</Paragraphs>
  <Slides>12</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12</vt:i4>
      </vt:variant>
    </vt:vector>
  </HeadingPairs>
  <TitlesOfParts>
    <vt:vector size="18" baseType="lpstr">
      <vt:lpstr>Arial</vt:lpstr>
      <vt:lpstr>Calibri</vt:lpstr>
      <vt:lpstr>Times New Roman</vt:lpstr>
      <vt:lpstr>Trebuchet MS</vt:lpstr>
      <vt:lpstr>Tw Cen MT</vt:lpstr>
      <vt:lpstr>Devre</vt:lpstr>
      <vt:lpstr>ULUSLARARASILAŞMA VE ULUSLARARASI TARIMSAL PAZARLAMADA  YER ALAN İŞLETMELER </vt:lpstr>
      <vt:lpstr>ULUSLARARASILAŞMA VE ULUSLARARASI TARIMSAL PAZARLAMADA  YER ALAN İŞLETMELER </vt:lpstr>
      <vt:lpstr>ULUSLARARASILAŞMA VE ULUSLARARASI TARIMSAL PAZARLAMADA  YER ALAN İŞLETMELER </vt:lpstr>
      <vt:lpstr>ULUSLARARASILAŞMA VE ULUSLARARASI TARIMSAL PAZARLAMADA  YER ALAN İŞLETMELER </vt:lpstr>
      <vt:lpstr>ULUSLARARASILAŞMA VE ULUSLARARASI TARIMSAL PAZARLAMADA  YER ALAN İŞLETMELER </vt:lpstr>
      <vt:lpstr>ULUSLARARASILAŞMA VE ULUSLARARASI TARIMSAL PAZARLAMADA  YER ALAN İŞLETMELER </vt:lpstr>
      <vt:lpstr>ULUSLARARASILAŞMA VE ULUSLARARASI TARIMSAL PAZARLAMADA  YER ALAN İŞLETMELER </vt:lpstr>
      <vt:lpstr>ULUSLARARASILAŞMA VE ULUSLARARASI TARIMSAL PAZARLAMADA  YER ALAN İŞLETMELER </vt:lpstr>
      <vt:lpstr>ULUSLARARASILAŞMA VE ULUSLARARASI TARIMSAL PAZARLAMADA  YER ALAN İŞLETMELER </vt:lpstr>
      <vt:lpstr>ULUSLARARASILAŞMA VE ULUSLARARASI TARIMSAL PAZARLAMADA  YER ALAN İŞLETMELER </vt:lpstr>
      <vt:lpstr>ULUSLARARASILAŞMA VE ULUSLARARASI TARIMSAL PAZARLAMADA  YER ALAN İŞLETMELER </vt:lpstr>
      <vt:lpstr>ULUSLARARASILAŞMA VE ULUSLARARASI TARIMSAL PAZARLAMADA  YER ALAN İŞLETMELER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Ekonomi, Tarım ekonomisi ve üretim ekonomisi Nedir?</dc:title>
  <dc:creator>halil fidan</dc:creator>
  <cp:lastModifiedBy>halil fidan</cp:lastModifiedBy>
  <cp:revision>123</cp:revision>
  <dcterms:created xsi:type="dcterms:W3CDTF">2018-11-16T06:39:51Z</dcterms:created>
  <dcterms:modified xsi:type="dcterms:W3CDTF">2018-11-23T07:43:54Z</dcterms:modified>
</cp:coreProperties>
</file>