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EBFAA52-DF5E-4D79-AF9A-81FF70EDC1BA}"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2855635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BFAA52-DF5E-4D79-AF9A-81FF70EDC1BA}"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2452388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BFAA52-DF5E-4D79-AF9A-81FF70EDC1BA}"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1327248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EBFAA52-DF5E-4D79-AF9A-81FF70EDC1BA}"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3954245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EBFAA52-DF5E-4D79-AF9A-81FF70EDC1BA}" type="datetimeFigureOut">
              <a:rPr lang="tr-TR" smtClean="0"/>
              <a:t>18.12.2019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3423951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EBFAA52-DF5E-4D79-AF9A-81FF70EDC1BA}"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1320917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EBFAA52-DF5E-4D79-AF9A-81FF70EDC1BA}" type="datetimeFigureOut">
              <a:rPr lang="tr-TR" smtClean="0"/>
              <a:t>18.12.2019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1948357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EBFAA52-DF5E-4D79-AF9A-81FF70EDC1BA}" type="datetimeFigureOut">
              <a:rPr lang="tr-TR" smtClean="0"/>
              <a:t>18.12.2019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319088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EBFAA52-DF5E-4D79-AF9A-81FF70EDC1BA}" type="datetimeFigureOut">
              <a:rPr lang="tr-TR" smtClean="0"/>
              <a:t>18.12.2019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386783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EBFAA52-DF5E-4D79-AF9A-81FF70EDC1BA}"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1578151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EBFAA52-DF5E-4D79-AF9A-81FF70EDC1BA}" type="datetimeFigureOut">
              <a:rPr lang="tr-TR" smtClean="0"/>
              <a:t>18.12.2019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602127D-779D-41B1-A027-C11B6E7E12C7}" type="slidenum">
              <a:rPr lang="tr-TR" smtClean="0"/>
              <a:t>‹#›</a:t>
            </a:fld>
            <a:endParaRPr lang="tr-TR"/>
          </a:p>
        </p:txBody>
      </p:sp>
    </p:spTree>
    <p:extLst>
      <p:ext uri="{BB962C8B-B14F-4D97-AF65-F5344CB8AC3E}">
        <p14:creationId xmlns:p14="http://schemas.microsoft.com/office/powerpoint/2010/main" val="76761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FAA52-DF5E-4D79-AF9A-81FF70EDC1BA}" type="datetimeFigureOut">
              <a:rPr lang="tr-TR" smtClean="0"/>
              <a:t>18.12.2019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02127D-779D-41B1-A027-C11B6E7E12C7}" type="slidenum">
              <a:rPr lang="tr-TR" smtClean="0"/>
              <a:t>‹#›</a:t>
            </a:fld>
            <a:endParaRPr lang="tr-TR"/>
          </a:p>
        </p:txBody>
      </p:sp>
    </p:spTree>
    <p:extLst>
      <p:ext uri="{BB962C8B-B14F-4D97-AF65-F5344CB8AC3E}">
        <p14:creationId xmlns:p14="http://schemas.microsoft.com/office/powerpoint/2010/main" val="585757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4135437"/>
          </a:xfrm>
        </p:spPr>
        <p:txBody>
          <a:bodyPr>
            <a:normAutofit fontScale="90000"/>
          </a:bodyPr>
          <a:lstStyle/>
          <a:p>
            <a:r>
              <a:rPr lang="tr-TR" dirty="0" smtClean="0"/>
              <a:t>10. </a:t>
            </a:r>
            <a:r>
              <a:rPr lang="tr-TR" smtClean="0"/>
              <a:t>Hafta-Sözel </a:t>
            </a:r>
            <a:r>
              <a:rPr lang="tr-TR" dirty="0"/>
              <a:t>anlatım, özel </a:t>
            </a:r>
            <a:r>
              <a:rPr lang="tr-TR" dirty="0" err="1"/>
              <a:t>gereksinimli</a:t>
            </a:r>
            <a:r>
              <a:rPr lang="tr-TR" dirty="0"/>
              <a:t> öğrencilerin sözel anlatım becerileri, sözlü anlatım becerilerinin değerlendirilmesi ve desteklenmesi</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507117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Başlık"/>
          <p:cNvSpPr>
            <a:spLocks noGrp="1"/>
          </p:cNvSpPr>
          <p:nvPr>
            <p:ph type="title"/>
          </p:nvPr>
        </p:nvSpPr>
        <p:spPr/>
        <p:txBody>
          <a:bodyPr/>
          <a:lstStyle/>
          <a:p>
            <a:pPr eaLnBrk="1" hangingPunct="1"/>
            <a:endParaRPr lang="tr-TR" altLang="tr-TR" smtClean="0"/>
          </a:p>
        </p:txBody>
      </p:sp>
      <p:sp>
        <p:nvSpPr>
          <p:cNvPr id="56323" name="2 İçerik Yer Tutucusu"/>
          <p:cNvSpPr>
            <a:spLocks noGrp="1"/>
          </p:cNvSpPr>
          <p:nvPr>
            <p:ph idx="1"/>
          </p:nvPr>
        </p:nvSpPr>
        <p:spPr>
          <a:xfrm>
            <a:off x="838200" y="2194559"/>
            <a:ext cx="9272588" cy="4258491"/>
          </a:xfrm>
        </p:spPr>
        <p:txBody>
          <a:bodyPr/>
          <a:lstStyle/>
          <a:p>
            <a:pPr eaLnBrk="1" hangingPunct="1">
              <a:buFont typeface="Arial" panose="020B0604020202020204" pitchFamily="34" charset="0"/>
              <a:buNone/>
            </a:pPr>
            <a:r>
              <a:rPr lang="tr-TR" altLang="tr-TR" dirty="0" smtClean="0"/>
              <a:t>	</a:t>
            </a:r>
            <a:r>
              <a:rPr lang="tr-TR" altLang="tr-TR" b="1" dirty="0" smtClean="0"/>
              <a:t>Cümleler oluşturma.</a:t>
            </a:r>
            <a:r>
              <a:rPr lang="tr-TR" altLang="tr-TR" dirty="0" smtClean="0"/>
              <a:t> Bazı çocuklar tek sözcükleri ya da kısa cümleleri kullanabilir fakat daha sentaktik birimleri ya da cümleleri üretemezler. Dil edinmede çocuklar cümle modellerini öğrenmek zorundadır böylece yeni cümleleri üretebilirler. Çocukların yeni cümleleri üretebilmeleri için pek çok beceriye gereksinimleri vardır; dili anlama, sözcük sıralarını hatırlama ve karmaşık gramer kurallarını formülleştirme. Bu amaçla şu etkinlikleri yapabilirsiniz: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FE6BAF0-1208-4B60-9814-6BFD5FA8D738}" type="slidenum">
              <a:rPr lang="tr-TR" altLang="tr-TR">
                <a:solidFill>
                  <a:srgbClr val="898989"/>
                </a:solidFill>
                <a:latin typeface="Calibri" panose="020F0502020204030204" pitchFamily="34" charset="0"/>
              </a:rPr>
              <a:pPr eaLnBrk="1" hangingPunct="1"/>
              <a:t>10</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813292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Başlık"/>
          <p:cNvSpPr>
            <a:spLocks noGrp="1"/>
          </p:cNvSpPr>
          <p:nvPr>
            <p:ph type="title"/>
          </p:nvPr>
        </p:nvSpPr>
        <p:spPr/>
        <p:txBody>
          <a:bodyPr/>
          <a:lstStyle/>
          <a:p>
            <a:pPr eaLnBrk="1" hangingPunct="1"/>
            <a:endParaRPr lang="tr-TR" altLang="tr-TR" smtClean="0"/>
          </a:p>
        </p:txBody>
      </p:sp>
      <p:sp>
        <p:nvSpPr>
          <p:cNvPr id="57347" name="2 İçerik Yer Tutucusu"/>
          <p:cNvSpPr>
            <a:spLocks noGrp="1"/>
          </p:cNvSpPr>
          <p:nvPr>
            <p:ph idx="1"/>
          </p:nvPr>
        </p:nvSpPr>
        <p:spPr>
          <a:xfrm>
            <a:off x="957942" y="1846216"/>
            <a:ext cx="10136777" cy="4650377"/>
          </a:xfrm>
        </p:spPr>
        <p:txBody>
          <a:bodyPr>
            <a:normAutofit fontScale="47500" lnSpcReduction="20000"/>
          </a:bodyPr>
          <a:lstStyle/>
          <a:p>
            <a:pPr eaLnBrk="1" hangingPunct="1"/>
            <a:endParaRPr lang="tr-TR" altLang="tr-TR" b="1" dirty="0" smtClean="0"/>
          </a:p>
          <a:p>
            <a:pPr marL="0" indent="0" eaLnBrk="1" hangingPunct="1">
              <a:buNone/>
            </a:pPr>
            <a:r>
              <a:rPr lang="tr-TR" altLang="tr-TR" b="1" dirty="0" smtClean="0"/>
              <a:t>Pek çok cümle çeşidiyle deneyimler.</a:t>
            </a:r>
            <a:r>
              <a:rPr lang="tr-TR" altLang="tr-TR" dirty="0" smtClean="0"/>
              <a:t> Temel basit cümlelerle başlayın ve çocuğa diğer cümle çeşitlerini oluşturması için yardım edin. Örneğin, iki temel cümle çeşitli şekillerde kombine edilebilir: </a:t>
            </a:r>
          </a:p>
          <a:p>
            <a:pPr eaLnBrk="1" hangingPunct="1"/>
            <a:r>
              <a:rPr lang="tr-TR" altLang="tr-TR" dirty="0" smtClean="0"/>
              <a:t>Temel cümle: “Çocuklar oyun oynuyorlar”.</a:t>
            </a:r>
          </a:p>
          <a:p>
            <a:pPr eaLnBrk="1" hangingPunct="1"/>
            <a:r>
              <a:rPr lang="tr-TR" altLang="tr-TR" dirty="0" smtClean="0"/>
              <a:t>Temel cümle: “Çocuklar yorgun”. </a:t>
            </a:r>
          </a:p>
          <a:p>
            <a:pPr eaLnBrk="1" hangingPunct="1"/>
            <a:r>
              <a:rPr lang="tr-TR" altLang="tr-TR" dirty="0" smtClean="0"/>
              <a:t>Birleştirilmiş cümleler: “Yorgun olan çocuklar oyun oynuyorlar”.</a:t>
            </a:r>
          </a:p>
          <a:p>
            <a:pPr eaLnBrk="1" hangingPunct="1"/>
            <a:r>
              <a:rPr lang="tr-TR" altLang="tr-TR" dirty="0" smtClean="0"/>
              <a:t> “Oyun oynayan çocuklar yorgun”.</a:t>
            </a:r>
          </a:p>
          <a:p>
            <a:pPr marL="0" indent="0">
              <a:buNone/>
            </a:pPr>
            <a:r>
              <a:rPr lang="tr-TR" altLang="tr-TR" dirty="0"/>
              <a:t>Cümle modeli değişiklikleri şu şekilde uygulanabilir:</a:t>
            </a:r>
          </a:p>
          <a:p>
            <a:pPr>
              <a:buNone/>
            </a:pPr>
            <a:r>
              <a:rPr lang="tr-TR" altLang="tr-TR" dirty="0"/>
              <a:t>İfadeler</a:t>
            </a:r>
          </a:p>
          <a:p>
            <a:r>
              <a:rPr lang="tr-TR" altLang="tr-TR" dirty="0"/>
              <a:t>Çocuklar oyun oynuyorlar.                                  </a:t>
            </a:r>
          </a:p>
          <a:p>
            <a:r>
              <a:rPr lang="tr-TR" altLang="tr-TR" dirty="0"/>
              <a:t>Çocuklar oyun oynamıyorlar. </a:t>
            </a:r>
          </a:p>
          <a:p>
            <a:pPr>
              <a:buNone/>
            </a:pPr>
            <a:r>
              <a:rPr lang="tr-TR" altLang="tr-TR" dirty="0"/>
              <a:t>Sorular</a:t>
            </a:r>
          </a:p>
          <a:p>
            <a:r>
              <a:rPr lang="tr-TR" altLang="tr-TR" dirty="0"/>
              <a:t>Çocuklar oyun oynamıyorlar mı?</a:t>
            </a:r>
          </a:p>
          <a:p>
            <a:r>
              <a:rPr lang="tr-TR" altLang="tr-TR" dirty="0"/>
              <a:t>Çocuklar oyun mu oynuyorlar?</a:t>
            </a:r>
          </a:p>
          <a:p>
            <a:pPr marL="0" indent="0" eaLnBrk="1" hangingPunct="1">
              <a:buNone/>
            </a:pPr>
            <a:r>
              <a:rPr lang="tr-TR" altLang="tr-TR" dirty="0" smtClean="0"/>
              <a:t> </a:t>
            </a:r>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r>
              <a:rPr lang="tr-TR" altLang="tr-TR" dirty="0" smtClean="0"/>
              <a:t>				</a:t>
            </a:r>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F3A50B9-D8D4-475C-95D2-C0C385645AED}" type="slidenum">
              <a:rPr lang="tr-TR" altLang="tr-TR">
                <a:solidFill>
                  <a:srgbClr val="898989"/>
                </a:solidFill>
                <a:latin typeface="Calibri" panose="020F0502020204030204" pitchFamily="34" charset="0"/>
              </a:rPr>
              <a:pPr eaLnBrk="1" hangingPunct="1"/>
              <a:t>11</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4004400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Başlık"/>
          <p:cNvSpPr>
            <a:spLocks noGrp="1"/>
          </p:cNvSpPr>
          <p:nvPr>
            <p:ph type="title"/>
          </p:nvPr>
        </p:nvSpPr>
        <p:spPr/>
        <p:txBody>
          <a:bodyPr/>
          <a:lstStyle/>
          <a:p>
            <a:pPr eaLnBrk="1" hangingPunct="1"/>
            <a:endParaRPr lang="tr-TR" altLang="tr-TR" smtClean="0"/>
          </a:p>
        </p:txBody>
      </p:sp>
      <p:sp>
        <p:nvSpPr>
          <p:cNvPr id="59395" name="2 İçerik Yer Tutucusu"/>
          <p:cNvSpPr>
            <a:spLocks noGrp="1"/>
          </p:cNvSpPr>
          <p:nvPr>
            <p:ph idx="1"/>
          </p:nvPr>
        </p:nvSpPr>
        <p:spPr>
          <a:xfrm>
            <a:off x="838200" y="1690687"/>
            <a:ext cx="9344025" cy="4422729"/>
          </a:xfrm>
        </p:spPr>
        <p:txBody>
          <a:bodyPr>
            <a:normAutofit fontScale="70000" lnSpcReduction="20000"/>
          </a:bodyPr>
          <a:lstStyle/>
          <a:p>
            <a:pPr eaLnBrk="1" hangingPunct="1">
              <a:buFont typeface="Arial" panose="020B0604020202020204" pitchFamily="34" charset="0"/>
              <a:buNone/>
            </a:pPr>
            <a:r>
              <a:rPr lang="tr-TR" altLang="tr-TR" b="1" dirty="0" smtClean="0"/>
              <a:t>	</a:t>
            </a:r>
          </a:p>
          <a:p>
            <a:pPr eaLnBrk="1" hangingPunct="1">
              <a:buFont typeface="Arial" panose="020B0604020202020204" pitchFamily="34" charset="0"/>
              <a:buNone/>
            </a:pPr>
            <a:r>
              <a:rPr lang="tr-TR" altLang="tr-TR" b="1" dirty="0" smtClean="0"/>
              <a:t>	Yapı sözcükleri.</a:t>
            </a:r>
            <a:r>
              <a:rPr lang="tr-TR" altLang="tr-TR" dirty="0" smtClean="0"/>
              <a:t> Üstünde, içinde, altında ve kim gibi cümlenin parçaları arasındaki ilişkiyi gösteren sözcükler en iyi cümle içinde öğretilir. Gözlemler pek çok çocuğun bu gibi sözcükler için anlam kargaşası yaşadıklarını göstermiştir. Örneğin, bu çocukların bu kavramları anlamaları için onlardan küpleri masa ya da sandalyenin içine, altına koymalarını isteyerek ve ne yaptıklarını açıklamalarını isteyerek yardımcı olabilirsiniz. </a:t>
            </a:r>
          </a:p>
          <a:p>
            <a:pPr>
              <a:buNone/>
            </a:pPr>
            <a:r>
              <a:rPr lang="tr-TR" altLang="tr-TR" dirty="0"/>
              <a:t>	</a:t>
            </a:r>
            <a:r>
              <a:rPr lang="en-US" altLang="tr-TR" dirty="0" err="1"/>
              <a:t>Ancak</a:t>
            </a:r>
            <a:r>
              <a:rPr lang="en-US" altLang="tr-TR" dirty="0"/>
              <a:t>, </a:t>
            </a:r>
            <a:r>
              <a:rPr lang="en-US" altLang="tr-TR" dirty="0" err="1"/>
              <a:t>fakat</a:t>
            </a:r>
            <a:r>
              <a:rPr lang="en-US" altLang="tr-TR" dirty="0"/>
              <a:t>, </a:t>
            </a:r>
            <a:r>
              <a:rPr lang="en-US" altLang="tr-TR" dirty="0" err="1"/>
              <a:t>hiç</a:t>
            </a:r>
            <a:r>
              <a:rPr lang="en-US" altLang="tr-TR" dirty="0"/>
              <a:t> </a:t>
            </a:r>
            <a:r>
              <a:rPr lang="en-US" altLang="tr-TR" dirty="0" err="1"/>
              <a:t>ve</a:t>
            </a:r>
            <a:r>
              <a:rPr lang="en-US" altLang="tr-TR" dirty="0"/>
              <a:t> </a:t>
            </a:r>
            <a:r>
              <a:rPr lang="en-US" altLang="tr-TR" dirty="0" err="1"/>
              <a:t>hangisi</a:t>
            </a:r>
            <a:r>
              <a:rPr lang="en-US" altLang="tr-TR" dirty="0"/>
              <a:t> </a:t>
            </a:r>
            <a:r>
              <a:rPr lang="en-US" altLang="tr-TR" dirty="0" err="1"/>
              <a:t>gibi</a:t>
            </a:r>
            <a:r>
              <a:rPr lang="en-US" altLang="tr-TR" dirty="0"/>
              <a:t> </a:t>
            </a:r>
            <a:r>
              <a:rPr lang="en-US" altLang="tr-TR" dirty="0" err="1"/>
              <a:t>sözcüklerin</a:t>
            </a:r>
            <a:r>
              <a:rPr lang="en-US" altLang="tr-TR" dirty="0"/>
              <a:t> </a:t>
            </a:r>
            <a:r>
              <a:rPr lang="en-US" altLang="tr-TR" dirty="0" err="1"/>
              <a:t>ise</a:t>
            </a:r>
            <a:r>
              <a:rPr lang="en-US" altLang="tr-TR" dirty="0"/>
              <a:t> </a:t>
            </a:r>
            <a:r>
              <a:rPr lang="en-US" altLang="tr-TR" dirty="0" err="1"/>
              <a:t>açıklanması</a:t>
            </a:r>
            <a:r>
              <a:rPr lang="en-US" altLang="tr-TR" dirty="0"/>
              <a:t> </a:t>
            </a:r>
            <a:r>
              <a:rPr lang="en-US" altLang="tr-TR" dirty="0" err="1"/>
              <a:t>gerekir</a:t>
            </a:r>
            <a:r>
              <a:rPr lang="en-US" altLang="tr-TR" dirty="0"/>
              <a:t>. </a:t>
            </a:r>
            <a:r>
              <a:rPr lang="en-US" altLang="tr-TR" dirty="0" err="1"/>
              <a:t>Bir</a:t>
            </a:r>
            <a:r>
              <a:rPr lang="en-US" altLang="tr-TR" dirty="0"/>
              <a:t> </a:t>
            </a:r>
            <a:r>
              <a:rPr lang="en-US" altLang="tr-TR" dirty="0" err="1"/>
              <a:t>cümle</a:t>
            </a:r>
            <a:r>
              <a:rPr lang="en-US" altLang="tr-TR" dirty="0"/>
              <a:t> </a:t>
            </a:r>
            <a:r>
              <a:rPr lang="en-US" altLang="tr-TR" dirty="0" err="1"/>
              <a:t>verip</a:t>
            </a:r>
            <a:r>
              <a:rPr lang="en-US" altLang="tr-TR" dirty="0"/>
              <a:t> </a:t>
            </a:r>
            <a:r>
              <a:rPr lang="en-US" altLang="tr-TR" dirty="0" err="1"/>
              <a:t>öğrencilerden</a:t>
            </a:r>
            <a:r>
              <a:rPr lang="en-US" altLang="tr-TR" dirty="0"/>
              <a:t> </a:t>
            </a:r>
            <a:r>
              <a:rPr lang="en-US" altLang="tr-TR" dirty="0" err="1"/>
              <a:t>bu</a:t>
            </a:r>
            <a:r>
              <a:rPr lang="en-US" altLang="tr-TR" dirty="0"/>
              <a:t> </a:t>
            </a:r>
            <a:r>
              <a:rPr lang="en-US" altLang="tr-TR" dirty="0" err="1"/>
              <a:t>cümleye</a:t>
            </a:r>
            <a:r>
              <a:rPr lang="en-US" altLang="tr-TR" dirty="0"/>
              <a:t> </a:t>
            </a:r>
            <a:r>
              <a:rPr lang="en-US" altLang="tr-TR" dirty="0" err="1"/>
              <a:t>yapı</a:t>
            </a:r>
            <a:r>
              <a:rPr lang="en-US" altLang="tr-TR" dirty="0"/>
              <a:t> </a:t>
            </a:r>
            <a:r>
              <a:rPr lang="en-US" altLang="tr-TR" dirty="0" err="1"/>
              <a:t>sözcüklerini</a:t>
            </a:r>
            <a:r>
              <a:rPr lang="en-US" altLang="tr-TR" dirty="0"/>
              <a:t> </a:t>
            </a:r>
            <a:r>
              <a:rPr lang="en-US" altLang="tr-TR" dirty="0" err="1"/>
              <a:t>eklemelerini</a:t>
            </a:r>
            <a:r>
              <a:rPr lang="en-US" altLang="tr-TR" dirty="0"/>
              <a:t> </a:t>
            </a:r>
            <a:r>
              <a:rPr lang="en-US" altLang="tr-TR" dirty="0" err="1"/>
              <a:t>isteyebilirsiniz</a:t>
            </a:r>
            <a:r>
              <a:rPr lang="en-US" altLang="tr-TR" dirty="0"/>
              <a:t>. </a:t>
            </a:r>
            <a:endParaRPr lang="tr-TR" altLang="tr-TR" dirty="0"/>
          </a:p>
          <a:p>
            <a:pPr>
              <a:buNone/>
            </a:pPr>
            <a:r>
              <a:rPr lang="en-US" altLang="tr-TR" dirty="0" err="1"/>
              <a:t>Örneğin</a:t>
            </a:r>
            <a:r>
              <a:rPr lang="en-US" altLang="tr-TR" dirty="0"/>
              <a:t>, “Ali ___ </a:t>
            </a:r>
            <a:r>
              <a:rPr lang="en-US" altLang="tr-TR" dirty="0" err="1"/>
              <a:t>annesi</a:t>
            </a:r>
            <a:r>
              <a:rPr lang="en-US" altLang="tr-TR" dirty="0"/>
              <a:t> </a:t>
            </a:r>
            <a:r>
              <a:rPr lang="en-US" altLang="tr-TR" dirty="0" err="1"/>
              <a:t>pazara</a:t>
            </a:r>
            <a:r>
              <a:rPr lang="en-US" altLang="tr-TR" dirty="0"/>
              <a:t> </a:t>
            </a:r>
            <a:r>
              <a:rPr lang="en-US" altLang="tr-TR" dirty="0" err="1"/>
              <a:t>gittiler</a:t>
            </a:r>
            <a:r>
              <a:rPr lang="en-US" altLang="tr-TR" dirty="0" smtClean="0"/>
              <a:t>”.</a:t>
            </a:r>
            <a:endParaRPr lang="tr-TR" altLang="tr-TR" dirty="0" smtClean="0"/>
          </a:p>
          <a:p>
            <a:r>
              <a:rPr lang="tr-TR" altLang="tr-TR" b="1" dirty="0"/>
              <a:t>Yeni cümleler oluşturmak için sözcük değiştirme.</a:t>
            </a:r>
            <a:r>
              <a:rPr lang="tr-TR" altLang="tr-TR" dirty="0"/>
              <a:t> Öğrencilere </a:t>
            </a:r>
            <a:r>
              <a:rPr lang="tr-TR" altLang="tr-TR" dirty="0" err="1"/>
              <a:t>varolan</a:t>
            </a:r>
            <a:r>
              <a:rPr lang="tr-TR" altLang="tr-TR" dirty="0"/>
              <a:t> cümledeki bir sözcüğün yerine başka bir sözcük koydurtarak yeni cümleler oluşturtun. Örneğin: “</a:t>
            </a:r>
            <a:r>
              <a:rPr lang="tr-TR" altLang="tr-TR" b="1" dirty="0"/>
              <a:t>Şapkamı </a:t>
            </a:r>
            <a:r>
              <a:rPr lang="tr-TR" altLang="tr-TR" dirty="0"/>
              <a:t>çıkarttım”. </a:t>
            </a:r>
            <a:r>
              <a:rPr lang="tr-TR" altLang="tr-TR" b="1" dirty="0"/>
              <a:t>Atkımı</a:t>
            </a:r>
            <a:r>
              <a:rPr lang="tr-TR" altLang="tr-TR" dirty="0"/>
              <a:t> çıkarttım”. “Çocuk </a:t>
            </a:r>
            <a:r>
              <a:rPr lang="tr-TR" altLang="tr-TR" b="1" dirty="0"/>
              <a:t>okuyor</a:t>
            </a:r>
            <a:r>
              <a:rPr lang="tr-TR" altLang="tr-TR" dirty="0"/>
              <a:t>”. Çocuk </a:t>
            </a:r>
            <a:r>
              <a:rPr lang="tr-TR" altLang="tr-TR" b="1" dirty="0"/>
              <a:t>koşuyor</a:t>
            </a:r>
            <a:r>
              <a:rPr lang="tr-TR" altLang="tr-TR" dirty="0"/>
              <a:t>”. </a:t>
            </a:r>
          </a:p>
          <a:p>
            <a:r>
              <a:rPr lang="tr-TR" altLang="tr-TR" b="1" dirty="0"/>
              <a:t>Dedektif oyunu.</a:t>
            </a:r>
            <a:r>
              <a:rPr lang="tr-TR" altLang="tr-TR" dirty="0"/>
              <a:t> Öğrencilere saklanmış bir nesnenin yerini bulmak için sorular oluşturmalarında yardım edin. </a:t>
            </a:r>
          </a:p>
          <a:p>
            <a:pPr>
              <a:buNone/>
            </a:pPr>
            <a:endParaRPr lang="tr-TR" altLang="tr-TR" dirty="0"/>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4A79643-C114-47AD-8BF9-7467583E3570}" type="slidenum">
              <a:rPr lang="tr-TR" altLang="tr-TR">
                <a:solidFill>
                  <a:srgbClr val="898989"/>
                </a:solidFill>
                <a:latin typeface="Calibri" panose="020F0502020204030204" pitchFamily="34" charset="0"/>
              </a:rPr>
              <a:pPr eaLnBrk="1" hangingPunct="1"/>
              <a:t>12</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567531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Başlık"/>
          <p:cNvSpPr>
            <a:spLocks noGrp="1"/>
          </p:cNvSpPr>
          <p:nvPr>
            <p:ph type="title"/>
          </p:nvPr>
        </p:nvSpPr>
        <p:spPr/>
        <p:txBody>
          <a:bodyPr/>
          <a:lstStyle/>
          <a:p>
            <a:pPr eaLnBrk="1" hangingPunct="1"/>
            <a:endParaRPr lang="tr-TR" altLang="tr-TR" smtClean="0"/>
          </a:p>
        </p:txBody>
      </p:sp>
      <p:sp>
        <p:nvSpPr>
          <p:cNvPr id="62467" name="2 İçerik Yer Tutucusu"/>
          <p:cNvSpPr>
            <a:spLocks noGrp="1"/>
          </p:cNvSpPr>
          <p:nvPr>
            <p:ph idx="1"/>
          </p:nvPr>
        </p:nvSpPr>
        <p:spPr>
          <a:xfrm>
            <a:off x="304800" y="1"/>
            <a:ext cx="11225349" cy="4525963"/>
          </a:xfrm>
        </p:spPr>
        <p:txBody>
          <a:bodyPr>
            <a:normAutofit fontScale="92500" lnSpcReduction="10000"/>
          </a:bodyPr>
          <a:lstStyle/>
          <a:p>
            <a:pPr eaLnBrk="1" hangingPunct="1">
              <a:buFont typeface="Arial" panose="020B0604020202020204" pitchFamily="34" charset="0"/>
              <a:buNone/>
            </a:pPr>
            <a:r>
              <a:rPr lang="tr-TR" altLang="tr-TR" dirty="0" smtClean="0"/>
              <a:t>	</a:t>
            </a:r>
          </a:p>
          <a:p>
            <a:pPr eaLnBrk="1" hangingPunct="1">
              <a:buFont typeface="Arial" panose="020B0604020202020204" pitchFamily="34" charset="0"/>
              <a:buNone/>
            </a:pPr>
            <a:r>
              <a:rPr lang="tr-TR" altLang="tr-TR" b="1" dirty="0" smtClean="0"/>
              <a:t>Sözel dil becerilerini uygulama</a:t>
            </a:r>
            <a:endParaRPr lang="tr-TR" altLang="tr-TR" dirty="0" smtClean="0"/>
          </a:p>
          <a:p>
            <a:pPr eaLnBrk="1" hangingPunct="1"/>
            <a:r>
              <a:rPr lang="tr-TR" altLang="tr-TR" dirty="0" smtClean="0"/>
              <a:t>Sözel ifade edici dilde yetersizliği olan öğrenciler pratik yapmaya ve sözcükleri kullanmak ve cümleler oluşturmak için fırsatlara gereksinim duyarlar. Öğrencilerin konuşma becerilerini uygulayabilmeleri için planlama yapılmalıdır. Yapılacak planlamalar şunlardır:</a:t>
            </a:r>
          </a:p>
          <a:p>
            <a:pPr>
              <a:buNone/>
            </a:pPr>
            <a:r>
              <a:rPr lang="tr-TR" altLang="tr-TR" b="1" dirty="0"/>
              <a:t>	1. Sözel dil etkinlikleri.</a:t>
            </a:r>
            <a:r>
              <a:rPr lang="tr-TR" altLang="tr-TR" dirty="0"/>
              <a:t> Bu etkinlikler arasında karşılıklı konuşmalar (sohbetler), tartışmalar, kukla, dramatik oyun, görüşme, öykü anlatma, bilmeceler, birlikte konuşma vb. vardır. </a:t>
            </a:r>
          </a:p>
          <a:p>
            <a:pPr>
              <a:buNone/>
            </a:pPr>
            <a:r>
              <a:rPr lang="tr-TR" altLang="tr-TR" b="1" dirty="0"/>
              <a:t>	2. Nesneleri tartışma.</a:t>
            </a:r>
            <a:r>
              <a:rPr lang="tr-TR" altLang="tr-TR" dirty="0"/>
              <a:t> Öğrencilere bir nesnenin özelliklerini anlatmaları ve nesneyi diğer nesnelerle karşılaştırmaları (rengi, büyüklüğü, şekli, ana parçaları, bileşimi vb.) için yardımcı olun.</a:t>
            </a:r>
          </a:p>
          <a:p>
            <a:pPr marL="0" indent="0" eaLnBrk="1" hangingPunct="1">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3917963-B271-4D4F-AC2E-2DA3894773C9}" type="slidenum">
              <a:rPr lang="tr-TR" altLang="tr-TR">
                <a:solidFill>
                  <a:srgbClr val="898989"/>
                </a:solidFill>
                <a:latin typeface="Calibri" panose="020F0502020204030204" pitchFamily="34" charset="0"/>
              </a:rPr>
              <a:pPr eaLnBrk="1" hangingPunct="1"/>
              <a:t>13</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329014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Başlık"/>
          <p:cNvSpPr>
            <a:spLocks noGrp="1"/>
          </p:cNvSpPr>
          <p:nvPr>
            <p:ph type="title"/>
          </p:nvPr>
        </p:nvSpPr>
        <p:spPr/>
        <p:txBody>
          <a:bodyPr/>
          <a:lstStyle/>
          <a:p>
            <a:pPr eaLnBrk="1" hangingPunct="1"/>
            <a:endParaRPr lang="tr-TR" altLang="tr-TR" smtClean="0"/>
          </a:p>
        </p:txBody>
      </p:sp>
      <p:sp>
        <p:nvSpPr>
          <p:cNvPr id="64515" name="2 İçerik Yer Tutucusu"/>
          <p:cNvSpPr>
            <a:spLocks noGrp="1"/>
          </p:cNvSpPr>
          <p:nvPr>
            <p:ph idx="1"/>
          </p:nvPr>
        </p:nvSpPr>
        <p:spPr/>
        <p:txBody>
          <a:bodyPr>
            <a:normAutofit fontScale="77500" lnSpcReduction="20000"/>
          </a:bodyPr>
          <a:lstStyle/>
          <a:p>
            <a:pPr eaLnBrk="1" hangingPunct="1">
              <a:buFont typeface="Arial" panose="020B0604020202020204" pitchFamily="34" charset="0"/>
              <a:buNone/>
            </a:pPr>
            <a:r>
              <a:rPr lang="tr-TR" altLang="tr-TR" b="1" dirty="0" smtClean="0"/>
              <a:t>	3. Kategoriler.</a:t>
            </a:r>
            <a:r>
              <a:rPr lang="tr-TR" altLang="tr-TR" dirty="0" smtClean="0"/>
              <a:t> Kategorileri öğretmek için gruplandırılabilen maddeleri bir kutuya Yerleştirin; oyuncaklar, giyecekler, hayvanlar, mobilya ve meyve vb. Öğrencilerden </a:t>
            </a:r>
            <a:r>
              <a:rPr lang="tr-TR" altLang="tr-TR" dirty="0" err="1" smtClean="0"/>
              <a:t>biraraya</a:t>
            </a:r>
            <a:r>
              <a:rPr lang="tr-TR" altLang="tr-TR" dirty="0" smtClean="0"/>
              <a:t> gelecekleri bulmalarını ve ne olduklarını söylemelerini isteyin. Bu etkinliği kategorileri isimlendirmelerini isteyerek çeşitlendirebilirsiniz. </a:t>
            </a:r>
          </a:p>
          <a:p>
            <a:pPr>
              <a:buNone/>
            </a:pPr>
            <a:r>
              <a:rPr lang="tr-TR" altLang="tr-TR" b="1" dirty="0"/>
              <a:t>	4. Anlama.</a:t>
            </a:r>
            <a:r>
              <a:rPr lang="tr-TR" altLang="tr-TR" dirty="0"/>
              <a:t> Öğrencilere düşünmelerini ve cevaplar oluşturmalarını gerektiren sorular sorun. Ör.: “Eğer komik giyinseydin ve bir sirkte olsaydın, ne olurdun”? </a:t>
            </a:r>
          </a:p>
          <a:p>
            <a:r>
              <a:rPr lang="tr-TR" altLang="tr-TR" dirty="0"/>
              <a:t>“Bir giysiyi uzatmak kısaltmaktan neden daha zordur”? </a:t>
            </a:r>
            <a:endParaRPr lang="tr-TR" altLang="tr-TR" dirty="0" smtClean="0"/>
          </a:p>
          <a:p>
            <a:pPr>
              <a:buNone/>
            </a:pPr>
            <a:r>
              <a:rPr lang="tr-TR" altLang="tr-TR" b="1" dirty="0"/>
              <a:t>	5. Anlat nasıl? Oyunu. </a:t>
            </a:r>
            <a:endParaRPr lang="tr-TR" altLang="tr-TR" dirty="0"/>
          </a:p>
          <a:p>
            <a:r>
              <a:rPr lang="tr-TR" altLang="tr-TR" dirty="0"/>
              <a:t>“Anlat nasıl dişini fırçalarsın”? </a:t>
            </a:r>
          </a:p>
          <a:p>
            <a:r>
              <a:rPr lang="tr-TR" altLang="tr-TR" dirty="0"/>
              <a:t>“Anlat nasıl okula gidersin”? vb. </a:t>
            </a:r>
          </a:p>
          <a:p>
            <a:r>
              <a:rPr lang="tr-TR" altLang="tr-TR" dirty="0"/>
              <a:t>“Anlat nerede .............. ?</a:t>
            </a:r>
          </a:p>
          <a:p>
            <a:r>
              <a:rPr lang="tr-TR" altLang="tr-TR" dirty="0"/>
              <a:t>“Anlat neden ..............?</a:t>
            </a:r>
          </a:p>
          <a:p>
            <a:r>
              <a:rPr lang="en-US" altLang="tr-TR" dirty="0"/>
              <a:t>Bu </a:t>
            </a:r>
            <a:r>
              <a:rPr lang="en-US" altLang="tr-TR" dirty="0" err="1"/>
              <a:t>gibi</a:t>
            </a:r>
            <a:r>
              <a:rPr lang="en-US" altLang="tr-TR" dirty="0"/>
              <a:t> </a:t>
            </a:r>
            <a:r>
              <a:rPr lang="en-US" altLang="tr-TR" dirty="0" err="1"/>
              <a:t>sorular</a:t>
            </a:r>
            <a:r>
              <a:rPr lang="en-US" altLang="tr-TR" dirty="0"/>
              <a:t> </a:t>
            </a:r>
            <a:r>
              <a:rPr lang="en-US" altLang="tr-TR" dirty="0" err="1"/>
              <a:t>uygulama</a:t>
            </a:r>
            <a:r>
              <a:rPr lang="en-US" altLang="tr-TR" dirty="0"/>
              <a:t> </a:t>
            </a:r>
            <a:r>
              <a:rPr lang="en-US" altLang="tr-TR" dirty="0" err="1"/>
              <a:t>için</a:t>
            </a:r>
            <a:r>
              <a:rPr lang="en-US" altLang="tr-TR" dirty="0"/>
              <a:t> </a:t>
            </a:r>
            <a:r>
              <a:rPr lang="en-US" altLang="tr-TR" dirty="0" err="1"/>
              <a:t>iyi</a:t>
            </a:r>
            <a:r>
              <a:rPr lang="en-US" altLang="tr-TR" dirty="0"/>
              <a:t> </a:t>
            </a:r>
            <a:r>
              <a:rPr lang="en-US" altLang="tr-TR" dirty="0" err="1"/>
              <a:t>fırsatlar</a:t>
            </a:r>
            <a:r>
              <a:rPr lang="en-US" altLang="tr-TR" dirty="0"/>
              <a:t> </a:t>
            </a:r>
            <a:r>
              <a:rPr lang="en-US" altLang="tr-TR" dirty="0" err="1"/>
              <a:t>sağlarlar</a:t>
            </a:r>
            <a:r>
              <a:rPr lang="tr-TR" altLang="tr-TR" dirty="0"/>
              <a:t>.</a:t>
            </a:r>
          </a:p>
          <a:p>
            <a:pPr marL="0" indent="0">
              <a:buNone/>
            </a:pPr>
            <a:endParaRPr lang="tr-TR" altLang="tr-TR" dirty="0"/>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90C4D41-4498-486E-BDA0-8E6839AE399A}" type="slidenum">
              <a:rPr lang="tr-TR" altLang="tr-TR">
                <a:solidFill>
                  <a:srgbClr val="898989"/>
                </a:solidFill>
                <a:latin typeface="Calibri" panose="020F0502020204030204" pitchFamily="34" charset="0"/>
              </a:rPr>
              <a:pPr eaLnBrk="1" hangingPunct="1"/>
              <a:t>14</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1009294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Başlık"/>
          <p:cNvSpPr>
            <a:spLocks noGrp="1"/>
          </p:cNvSpPr>
          <p:nvPr>
            <p:ph type="title"/>
          </p:nvPr>
        </p:nvSpPr>
        <p:spPr/>
        <p:txBody>
          <a:bodyPr/>
          <a:lstStyle/>
          <a:p>
            <a:pPr eaLnBrk="1" hangingPunct="1"/>
            <a:endParaRPr lang="tr-TR" altLang="tr-TR" smtClean="0"/>
          </a:p>
        </p:txBody>
      </p:sp>
      <p:sp>
        <p:nvSpPr>
          <p:cNvPr id="67587" name="2 İçerik Yer Tutucusu"/>
          <p:cNvSpPr>
            <a:spLocks noGrp="1"/>
          </p:cNvSpPr>
          <p:nvPr>
            <p:ph idx="1"/>
          </p:nvPr>
        </p:nvSpPr>
        <p:spPr/>
        <p:txBody>
          <a:bodyPr>
            <a:normAutofit lnSpcReduction="10000"/>
          </a:bodyPr>
          <a:lstStyle/>
          <a:p>
            <a:pPr eaLnBrk="1" hangingPunct="1">
              <a:buFont typeface="Arial" panose="020B0604020202020204" pitchFamily="34" charset="0"/>
              <a:buNone/>
            </a:pPr>
            <a:r>
              <a:rPr lang="tr-TR" altLang="tr-TR" b="1" dirty="0" smtClean="0"/>
              <a:t>	6. Öyküleri tamamlama.</a:t>
            </a:r>
            <a:r>
              <a:rPr lang="tr-TR" altLang="tr-TR" dirty="0" smtClean="0"/>
              <a:t> Bir öyküye başlayın ve çocuğa tamamlatın. Örneğin: “Ayşe yabancı bir şehre teyzesini ziyaret etmek için gitti. Uçak indiğinde Ayşe teyzesini havaalanında göremedi. ...................”</a:t>
            </a:r>
          </a:p>
          <a:p>
            <a:pPr eaLnBrk="1" hangingPunct="1">
              <a:buFont typeface="Arial" panose="020B0604020202020204" pitchFamily="34" charset="0"/>
              <a:buNone/>
            </a:pPr>
            <a:endParaRPr lang="tr-TR" altLang="tr-TR" dirty="0"/>
          </a:p>
          <a:p>
            <a:pPr marL="0" indent="0">
              <a:buNone/>
            </a:pPr>
            <a:r>
              <a:rPr lang="tr-TR" altLang="tr-TR" dirty="0"/>
              <a:t>Cümle modeli değişiklikleri şu şekilde uygulanabilir:</a:t>
            </a:r>
          </a:p>
          <a:p>
            <a:r>
              <a:rPr lang="tr-TR" altLang="tr-TR" dirty="0"/>
              <a:t>İfadeler                                                                 Sorular</a:t>
            </a:r>
          </a:p>
          <a:p>
            <a:r>
              <a:rPr lang="tr-TR" altLang="tr-TR" dirty="0"/>
              <a:t>Çocuklar oyun oynuyorlar.                                  Çocuklar oyun mu oynuyorlar?</a:t>
            </a:r>
          </a:p>
          <a:p>
            <a:r>
              <a:rPr lang="tr-TR" altLang="tr-TR" dirty="0"/>
              <a:t>Çocuklar oyun oynamıyorlar.                              Çocuklar oyun oynamıyorlar mı?</a:t>
            </a:r>
          </a:p>
          <a:p>
            <a:pPr eaLnBrk="1" hangingPunct="1">
              <a:buFont typeface="Arial" panose="020B0604020202020204" pitchFamily="34" charset="0"/>
              <a:buNone/>
            </a:pPr>
            <a:endParaRPr lang="tr-TR" altLang="tr-TR" dirty="0" smtClean="0"/>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2400A16-6E17-472B-8705-C31F73AEFB09}" type="slidenum">
              <a:rPr lang="tr-TR" altLang="tr-TR">
                <a:solidFill>
                  <a:srgbClr val="898989"/>
                </a:solidFill>
                <a:latin typeface="Calibri" panose="020F0502020204030204" pitchFamily="34" charset="0"/>
              </a:rPr>
              <a:pPr eaLnBrk="1" hangingPunct="1"/>
              <a:t>15</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639460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p:cNvSpPr>
            <a:spLocks noGrp="1"/>
          </p:cNvSpPr>
          <p:nvPr>
            <p:ph type="title"/>
          </p:nvPr>
        </p:nvSpPr>
        <p:spPr/>
        <p:txBody>
          <a:bodyPr/>
          <a:lstStyle/>
          <a:p>
            <a:pPr eaLnBrk="1" hangingPunct="1"/>
            <a:endParaRPr lang="tr-TR" altLang="tr-TR" smtClean="0"/>
          </a:p>
        </p:txBody>
      </p:sp>
      <p:sp>
        <p:nvSpPr>
          <p:cNvPr id="44035" name="2 İçerik Yer Tutucusu"/>
          <p:cNvSpPr>
            <a:spLocks noGrp="1"/>
          </p:cNvSpPr>
          <p:nvPr>
            <p:ph idx="1"/>
          </p:nvPr>
        </p:nvSpPr>
        <p:spPr>
          <a:xfrm>
            <a:off x="583473" y="1"/>
            <a:ext cx="11007635" cy="6148250"/>
          </a:xfrm>
        </p:spPr>
        <p:txBody>
          <a:bodyPr>
            <a:normAutofit/>
          </a:bodyPr>
          <a:lstStyle/>
          <a:p>
            <a:pPr eaLnBrk="1" hangingPunct="1">
              <a:buFont typeface="Arial" panose="020B0604020202020204" pitchFamily="34" charset="0"/>
              <a:buNone/>
            </a:pPr>
            <a:r>
              <a:rPr lang="tr-TR" altLang="tr-TR" b="1" dirty="0" smtClean="0"/>
              <a:t>	</a:t>
            </a:r>
          </a:p>
          <a:p>
            <a:pPr eaLnBrk="1" hangingPunct="1">
              <a:buFont typeface="Arial" panose="020B0604020202020204" pitchFamily="34" charset="0"/>
              <a:buNone/>
            </a:pPr>
            <a:r>
              <a:rPr lang="tr-TR" altLang="tr-TR" b="1" dirty="0" smtClean="0"/>
              <a:t>Sözlü Anlatımın Desteklenmesi</a:t>
            </a:r>
          </a:p>
          <a:p>
            <a:pPr eaLnBrk="1" hangingPunct="1">
              <a:buFont typeface="Arial" panose="020B0604020202020204" pitchFamily="34" charset="0"/>
              <a:buNone/>
            </a:pPr>
            <a:r>
              <a:rPr lang="tr-TR" altLang="tr-TR" dirty="0" smtClean="0"/>
              <a:t>Öğrenme </a:t>
            </a:r>
            <a:r>
              <a:rPr lang="tr-TR" altLang="tr-TR" dirty="0"/>
              <a:t>yetersizlikleri olan pek çok çocuk tipik bir dil edinim gelişimini izlemez ve dilin bir ya da birkaç özelliğini edinmede güçlük gösterirler. </a:t>
            </a:r>
          </a:p>
          <a:p>
            <a:pPr eaLnBrk="1" hangingPunct="1"/>
            <a:r>
              <a:rPr lang="tr-TR" altLang="tr-TR" dirty="0"/>
              <a:t>Bazıları dilin sesbilgisinde güçlük yaşarlar; uygun sesleri ayırt etme ve üretmede. </a:t>
            </a:r>
          </a:p>
          <a:p>
            <a:pPr eaLnBrk="1" hangingPunct="1"/>
            <a:r>
              <a:rPr lang="tr-TR" altLang="tr-TR" dirty="0"/>
              <a:t>Diğerleri sözcükleri hatırlama ya da morfolojik kuralları oluşturmada zorlanırlar.</a:t>
            </a:r>
          </a:p>
          <a:p>
            <a:pPr eaLnBrk="1" hangingPunct="1"/>
            <a:r>
              <a:rPr lang="tr-TR" altLang="tr-TR" dirty="0"/>
              <a:t>Bazıları ise gramer ya da sentaksta ya da cümle oluşturmak için sözcükleri bir araya koymakta güçlük yaşarlar. </a:t>
            </a:r>
          </a:p>
          <a:p>
            <a:pPr eaLnBrk="1" hangingPunct="1"/>
            <a:r>
              <a:rPr lang="tr-TR" altLang="tr-TR" dirty="0"/>
              <a:t>Diğerlerinin ise hala sözcük gelişiminde semantik güçlükleri vardır.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D7D8DEF-5B44-493C-8A8C-2A03383947BA}" type="slidenum">
              <a:rPr lang="tr-TR" altLang="tr-TR">
                <a:solidFill>
                  <a:srgbClr val="898989"/>
                </a:solidFill>
                <a:latin typeface="Calibri" panose="020F0502020204030204" pitchFamily="34" charset="0"/>
              </a:rPr>
              <a:pPr eaLnBrk="1" hangingPunct="1"/>
              <a:t>2</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4020174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p:cNvSpPr>
            <a:spLocks noGrp="1"/>
          </p:cNvSpPr>
          <p:nvPr>
            <p:ph type="title"/>
          </p:nvPr>
        </p:nvSpPr>
        <p:spPr/>
        <p:txBody>
          <a:bodyPr/>
          <a:lstStyle/>
          <a:p>
            <a:pPr eaLnBrk="1" hangingPunct="1"/>
            <a:endParaRPr lang="tr-TR" altLang="tr-TR" smtClean="0"/>
          </a:p>
        </p:txBody>
      </p:sp>
      <p:sp>
        <p:nvSpPr>
          <p:cNvPr id="45059" name="2 İçerik Yer Tutucusu"/>
          <p:cNvSpPr>
            <a:spLocks noGrp="1"/>
          </p:cNvSpPr>
          <p:nvPr>
            <p:ph idx="1"/>
          </p:nvPr>
        </p:nvSpPr>
        <p:spPr>
          <a:xfrm>
            <a:off x="426719" y="1"/>
            <a:ext cx="11329851" cy="6356349"/>
          </a:xfrm>
        </p:spPr>
        <p:txBody>
          <a:bodyPr/>
          <a:lstStyle/>
          <a:p>
            <a:pPr lvl="1" eaLnBrk="1" hangingPunct="1"/>
            <a:endParaRPr lang="tr-TR" altLang="tr-TR" dirty="0" smtClean="0"/>
          </a:p>
          <a:p>
            <a:pPr lvl="1" eaLnBrk="1" hangingPunct="1"/>
            <a:r>
              <a:rPr lang="tr-TR" altLang="tr-TR" dirty="0" smtClean="0"/>
              <a:t>Dinlemedeki (dilin girdi ya da alıcı yanı) deneyimler konuşmadan (dilin çıktı ya da ifade edici kısmı) önce gelir. </a:t>
            </a:r>
          </a:p>
          <a:p>
            <a:pPr lvl="1" eaLnBrk="1" hangingPunct="1"/>
            <a:r>
              <a:rPr lang="tr-TR" altLang="tr-TR" dirty="0" smtClean="0"/>
              <a:t>Tek başına dinleme konuşma becerisini ortaya çıkarmaz, çocuğun dinlemesinde ve konuşmasında geribildirim süreci mutlaka yer almalıdır. Girdi ve çıktı etkinliklerinin etkileşimi konuşma davranışını şekillendiren pekiştirmeyi sağlar. </a:t>
            </a:r>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14A7BB3-AA71-454B-B8EE-890E00727705}" type="slidenum">
              <a:rPr lang="tr-TR" altLang="tr-TR">
                <a:solidFill>
                  <a:srgbClr val="898989"/>
                </a:solidFill>
                <a:latin typeface="Calibri" panose="020F0502020204030204" pitchFamily="34" charset="0"/>
              </a:rPr>
              <a:pPr eaLnBrk="1" hangingPunct="1"/>
              <a:t>3</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3630090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p:cNvSpPr>
            <a:spLocks noGrp="1"/>
          </p:cNvSpPr>
          <p:nvPr>
            <p:ph type="title"/>
          </p:nvPr>
        </p:nvSpPr>
        <p:spPr/>
        <p:txBody>
          <a:bodyPr/>
          <a:lstStyle/>
          <a:p>
            <a:pPr eaLnBrk="1" hangingPunct="1"/>
            <a:endParaRPr lang="tr-TR" altLang="tr-TR" smtClean="0"/>
          </a:p>
        </p:txBody>
      </p:sp>
      <p:sp>
        <p:nvSpPr>
          <p:cNvPr id="50179" name="2 İçerik Yer Tutucusu"/>
          <p:cNvSpPr>
            <a:spLocks noGrp="1"/>
          </p:cNvSpPr>
          <p:nvPr>
            <p:ph idx="1"/>
          </p:nvPr>
        </p:nvSpPr>
        <p:spPr>
          <a:xfrm>
            <a:off x="226423" y="853440"/>
            <a:ext cx="9955802" cy="5303520"/>
          </a:xfrm>
        </p:spPr>
        <p:txBody>
          <a:bodyPr>
            <a:normAutofit/>
          </a:bodyPr>
          <a:lstStyle/>
          <a:p>
            <a:pPr eaLnBrk="1" hangingPunct="1">
              <a:buFont typeface="Arial" panose="020B0604020202020204" pitchFamily="34" charset="0"/>
              <a:buNone/>
            </a:pPr>
            <a:r>
              <a:rPr lang="tr-TR" altLang="tr-TR" sz="2400" b="1" i="1" dirty="0"/>
              <a:t>Sözel Dil Öğretim Etkinlikleri</a:t>
            </a:r>
            <a:endParaRPr lang="tr-TR" altLang="tr-TR" sz="2400" dirty="0"/>
          </a:p>
          <a:p>
            <a:pPr eaLnBrk="1" hangingPunct="1"/>
            <a:r>
              <a:rPr lang="tr-TR" altLang="tr-TR" sz="2400" dirty="0"/>
              <a:t>Aşağıda konuşma için gereken sözel dil becerilerini geliştiren etkinlikler verilmiştir. </a:t>
            </a:r>
          </a:p>
          <a:p>
            <a:pPr eaLnBrk="1" hangingPunct="1">
              <a:buFont typeface="Arial" panose="020B0604020202020204" pitchFamily="34" charset="0"/>
              <a:buNone/>
            </a:pPr>
            <a:r>
              <a:rPr lang="tr-TR" altLang="tr-TR" sz="2400" b="1" dirty="0"/>
              <a:t>Konuşma sözcük dağarcığı oluşturma</a:t>
            </a:r>
            <a:endParaRPr lang="tr-TR" altLang="tr-TR" sz="2400" dirty="0"/>
          </a:p>
          <a:p>
            <a:pPr eaLnBrk="1" hangingPunct="1"/>
            <a:r>
              <a:rPr lang="tr-TR" altLang="tr-TR" sz="2400" dirty="0"/>
              <a:t>Dil bozuklukları olan bazı çocukların oldukça sınırlı sözcük dağarcıkları vardır. </a:t>
            </a:r>
          </a:p>
          <a:p>
            <a:pPr eaLnBrk="1" hangingPunct="1"/>
            <a:r>
              <a:rPr lang="tr-TR" altLang="tr-TR" sz="2400" dirty="0"/>
              <a:t>İnsanlar yaşamları boyunca konuşma sözcük dağarcığından daha geniş dinleme sözcük dağarcığına sahip olurlar. </a:t>
            </a:r>
          </a:p>
          <a:p>
            <a:pPr eaLnBrk="1" hangingPunct="1"/>
            <a:r>
              <a:rPr lang="tr-TR" altLang="tr-TR" sz="2400" dirty="0"/>
              <a:t>Küçük çocuklar sözcükleri söyleme ve kullanmadan çok daha önce anlayabilirler. </a:t>
            </a:r>
          </a:p>
          <a:p>
            <a:pPr eaLnBrk="1" hangingPunct="1"/>
            <a:r>
              <a:rPr lang="tr-TR" altLang="tr-TR" sz="2400" dirty="0"/>
              <a:t>İfade edici dil bozukluğu olan çocuklar sözcükleri işittiklerinde tanıyabilirler ancak sözcükleri kullanamayabilirler. </a:t>
            </a:r>
          </a:p>
          <a:p>
            <a:pPr eaLnBrk="1" hangingPunct="1"/>
            <a:r>
              <a:rPr lang="tr-TR" altLang="tr-TR" sz="2400" dirty="0" smtClean="0"/>
              <a:t>Çocuklar </a:t>
            </a:r>
            <a:r>
              <a:rPr lang="tr-TR" altLang="tr-TR" sz="2400" dirty="0"/>
              <a:t>hatırlayamadıkları nesne isimlerinin yerine şey, şu sözcüklerini ya da jest vb. koyabilirler.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4114EE8-7BE5-415E-8A4C-B3A0A452A718}" type="slidenum">
              <a:rPr lang="tr-TR" altLang="tr-TR">
                <a:solidFill>
                  <a:srgbClr val="898989"/>
                </a:solidFill>
                <a:latin typeface="Calibri" panose="020F0502020204030204" pitchFamily="34" charset="0"/>
              </a:rPr>
              <a:pPr eaLnBrk="1" hangingPunct="1"/>
              <a:t>4</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3353905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Başlık"/>
          <p:cNvSpPr>
            <a:spLocks noGrp="1"/>
          </p:cNvSpPr>
          <p:nvPr>
            <p:ph type="title"/>
          </p:nvPr>
        </p:nvSpPr>
        <p:spPr/>
        <p:txBody>
          <a:bodyPr/>
          <a:lstStyle/>
          <a:p>
            <a:pPr eaLnBrk="1" hangingPunct="1"/>
            <a:endParaRPr lang="tr-TR" altLang="tr-TR" smtClean="0"/>
          </a:p>
        </p:txBody>
      </p:sp>
      <p:sp>
        <p:nvSpPr>
          <p:cNvPr id="51203" name="2 İçerik Yer Tutucusu"/>
          <p:cNvSpPr>
            <a:spLocks noGrp="1"/>
          </p:cNvSpPr>
          <p:nvPr>
            <p:ph idx="1"/>
          </p:nvPr>
        </p:nvSpPr>
        <p:spPr>
          <a:xfrm>
            <a:off x="313509" y="1690688"/>
            <a:ext cx="9868716" cy="4665662"/>
          </a:xfrm>
        </p:spPr>
        <p:txBody>
          <a:bodyPr>
            <a:normAutofit/>
          </a:bodyPr>
          <a:lstStyle/>
          <a:p>
            <a:pPr eaLnBrk="1" hangingPunct="1">
              <a:buFont typeface="Arial" panose="020B0604020202020204" pitchFamily="34" charset="0"/>
              <a:buNone/>
            </a:pPr>
            <a:r>
              <a:rPr lang="tr-TR" altLang="tr-TR" dirty="0" smtClean="0"/>
              <a:t>	Aşağıda yer alan etkinlikler çocuklara sözcükleri kullanmada ve konuşma sözcük dağarcığı oluşturmada yardımcı olabilir. </a:t>
            </a:r>
          </a:p>
          <a:p>
            <a:pPr lvl="1" eaLnBrk="1" hangingPunct="1">
              <a:buFont typeface="Arial" panose="020B0604020202020204" pitchFamily="34" charset="0"/>
              <a:buNone/>
            </a:pPr>
            <a:r>
              <a:rPr lang="tr-TR" altLang="tr-TR" sz="3200" b="1" dirty="0"/>
              <a:t>1. İsimlendirme.</a:t>
            </a:r>
            <a:r>
              <a:rPr lang="tr-TR" altLang="tr-TR" sz="3200" dirty="0"/>
              <a:t> Çocuklara odanın içinde ve dışındaki nesneleri isimlendirtin  (sandalye, masa, ağaç, taş vb.). Nesneleri bir kutu ya da çantaya koyun. Her birini çıkarttıkça çocuktan isimlendirmesini isteyin. Çocuğa renk, hayvan, şekil vb. isimlendirtin. Nesnelerin resimlerinin koleksiyonu ya da dosyası mükemmel öğretim materyalleridir.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0A24AC-6E1C-40C0-8A33-75D0FC7E732B}" type="slidenum">
              <a:rPr lang="tr-TR" altLang="tr-TR">
                <a:solidFill>
                  <a:srgbClr val="898989"/>
                </a:solidFill>
                <a:latin typeface="Calibri" panose="020F0502020204030204" pitchFamily="34" charset="0"/>
              </a:rPr>
              <a:pPr eaLnBrk="1" hangingPunct="1"/>
              <a:t>5</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408045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Başlık"/>
          <p:cNvSpPr>
            <a:spLocks noGrp="1"/>
          </p:cNvSpPr>
          <p:nvPr>
            <p:ph type="title"/>
          </p:nvPr>
        </p:nvSpPr>
        <p:spPr/>
        <p:txBody>
          <a:bodyPr/>
          <a:lstStyle/>
          <a:p>
            <a:pPr eaLnBrk="1" hangingPunct="1"/>
            <a:endParaRPr lang="tr-TR" altLang="tr-TR" smtClean="0"/>
          </a:p>
        </p:txBody>
      </p:sp>
      <p:sp>
        <p:nvSpPr>
          <p:cNvPr id="52227" name="2 İçerik Yer Tutucusu"/>
          <p:cNvSpPr>
            <a:spLocks noGrp="1"/>
          </p:cNvSpPr>
          <p:nvPr>
            <p:ph idx="1"/>
          </p:nvPr>
        </p:nvSpPr>
        <p:spPr>
          <a:xfrm>
            <a:off x="838200" y="1690688"/>
            <a:ext cx="9344025" cy="4492398"/>
          </a:xfrm>
        </p:spPr>
        <p:txBody>
          <a:bodyPr>
            <a:normAutofit/>
          </a:bodyPr>
          <a:lstStyle/>
          <a:p>
            <a:pPr eaLnBrk="1" hangingPunct="1">
              <a:buFont typeface="Arial" panose="020B0604020202020204" pitchFamily="34" charset="0"/>
              <a:buNone/>
            </a:pPr>
            <a:r>
              <a:rPr lang="tr-TR" altLang="tr-TR" dirty="0" smtClean="0"/>
              <a:t>	2. </a:t>
            </a:r>
            <a:r>
              <a:rPr lang="tr-TR" altLang="tr-TR" b="1" dirty="0" smtClean="0"/>
              <a:t>Büyük mağaza oyunu.</a:t>
            </a:r>
            <a:r>
              <a:rPr lang="tr-TR" altLang="tr-TR" dirty="0" smtClean="0"/>
              <a:t> Büyük mağaza oyunu (süpermarket, ayakkabıcı, restoran </a:t>
            </a:r>
            <a:r>
              <a:rPr lang="tr-TR" altLang="tr-TR" dirty="0" err="1" smtClean="0"/>
              <a:t>vb</a:t>
            </a:r>
            <a:r>
              <a:rPr lang="tr-TR" altLang="tr-TR" dirty="0" smtClean="0"/>
              <a:t>) çocuğa sözcükleri isimlendirme fırsatı verir. Bir çocuk müşteri rolü oynar ve tezgahtar olan diğerine sipariş verir. Tezgahtar sipariş edilenlerin resimlerini toplar ve müşteriye verirken isimlendirir. </a:t>
            </a:r>
          </a:p>
          <a:p>
            <a:pPr eaLnBrk="1" hangingPunct="1">
              <a:buFont typeface="Arial" panose="020B0604020202020204" pitchFamily="34" charset="0"/>
              <a:buNone/>
            </a:pPr>
            <a:r>
              <a:rPr lang="tr-TR" altLang="tr-TR" dirty="0" smtClean="0"/>
              <a:t>	3. </a:t>
            </a:r>
            <a:r>
              <a:rPr lang="tr-TR" altLang="tr-TR" b="1" dirty="0" smtClean="0"/>
              <a:t>Hızlı isimlendirme.</a:t>
            </a:r>
            <a:r>
              <a:rPr lang="tr-TR" altLang="tr-TR" dirty="0" smtClean="0"/>
              <a:t> Öğrencilere sınıftaki tüm nesneleri isimlendirmeleri için belli bir süre (1 dakika gibi) verin. İsimlendirilen sözcükleri ilerlemeyi not etmek için kayıt edin. Öğrencilerden resimlerdeki nesneleri hızlı bir şekilde isimlendirmelerini de isteyebilirsiniz.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141847E-F1FD-4380-9317-78736C9E102A}" type="slidenum">
              <a:rPr lang="tr-TR" altLang="tr-TR">
                <a:solidFill>
                  <a:srgbClr val="898989"/>
                </a:solidFill>
                <a:latin typeface="Calibri" panose="020F0502020204030204" pitchFamily="34" charset="0"/>
              </a:rPr>
              <a:pPr eaLnBrk="1" hangingPunct="1"/>
              <a:t>6</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1433635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p:nvPr>
        </p:nvSpPr>
        <p:spPr/>
        <p:txBody>
          <a:bodyPr/>
          <a:lstStyle/>
          <a:p>
            <a:pPr eaLnBrk="1" hangingPunct="1"/>
            <a:endParaRPr lang="tr-TR" altLang="tr-TR" smtClean="0"/>
          </a:p>
        </p:txBody>
      </p:sp>
      <p:sp>
        <p:nvSpPr>
          <p:cNvPr id="53251" name="2 İçerik Yer Tutucusu"/>
          <p:cNvSpPr>
            <a:spLocks noGrp="1"/>
          </p:cNvSpPr>
          <p:nvPr>
            <p:ph idx="1"/>
          </p:nvPr>
        </p:nvSpPr>
        <p:spPr>
          <a:xfrm>
            <a:off x="1062446" y="1428205"/>
            <a:ext cx="9119779" cy="4711337"/>
          </a:xfrm>
        </p:spPr>
        <p:txBody>
          <a:bodyPr>
            <a:normAutofit/>
          </a:bodyPr>
          <a:lstStyle/>
          <a:p>
            <a:pPr eaLnBrk="1" hangingPunct="1">
              <a:buFont typeface="Arial" panose="020B0604020202020204" pitchFamily="34" charset="0"/>
              <a:buNone/>
            </a:pPr>
            <a:r>
              <a:rPr lang="tr-TR" altLang="tr-TR" b="1" dirty="0" smtClean="0"/>
              <a:t>4. Kayıp sözcükler.</a:t>
            </a:r>
            <a:r>
              <a:rPr lang="tr-TR" altLang="tr-TR" dirty="0" smtClean="0"/>
              <a:t> Çocuğa bilmecedeki sözcüğü söyletin. Örneğin, “Kim mektup dağıtır?” (postacı) Neyi zıplatırım? (top)</a:t>
            </a:r>
          </a:p>
          <a:p>
            <a:pPr eaLnBrk="1" hangingPunct="1"/>
            <a:r>
              <a:rPr lang="tr-TR" altLang="tr-TR" dirty="0" smtClean="0"/>
              <a:t>Çocuklara sözcükleri dışarıda bırakmak için belli bir yerde ara vererek bir öykü okuyun. Çocuklara kayıp sözcüğü söyletin. </a:t>
            </a:r>
          </a:p>
          <a:p>
            <a:pPr eaLnBrk="1" hangingPunct="1"/>
            <a:r>
              <a:rPr lang="tr-TR" altLang="tr-TR" dirty="0" smtClean="0"/>
              <a:t>Resimlerin kullanımı hatırlamaya ve nesne isimlendirmeye yardımcı olur.</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892880E-3B25-49BF-BAB0-A0E45F4E6E87}" type="slidenum">
              <a:rPr lang="tr-TR" altLang="tr-TR">
                <a:solidFill>
                  <a:srgbClr val="898989"/>
                </a:solidFill>
                <a:latin typeface="Calibri" panose="020F0502020204030204" pitchFamily="34" charset="0"/>
              </a:rPr>
              <a:pPr eaLnBrk="1" hangingPunct="1"/>
              <a:t>7</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3982380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Başlık"/>
          <p:cNvSpPr>
            <a:spLocks noGrp="1"/>
          </p:cNvSpPr>
          <p:nvPr>
            <p:ph type="title"/>
          </p:nvPr>
        </p:nvSpPr>
        <p:spPr/>
        <p:txBody>
          <a:bodyPr/>
          <a:lstStyle/>
          <a:p>
            <a:pPr eaLnBrk="1" hangingPunct="1"/>
            <a:endParaRPr lang="tr-TR" altLang="tr-TR" smtClean="0"/>
          </a:p>
        </p:txBody>
      </p:sp>
      <p:sp>
        <p:nvSpPr>
          <p:cNvPr id="54275" name="2 İçerik Yer Tutucusu"/>
          <p:cNvSpPr>
            <a:spLocks noGrp="1"/>
          </p:cNvSpPr>
          <p:nvPr>
            <p:ph idx="1"/>
          </p:nvPr>
        </p:nvSpPr>
        <p:spPr>
          <a:xfrm>
            <a:off x="838200" y="1767840"/>
            <a:ext cx="10515600" cy="4293326"/>
          </a:xfrm>
        </p:spPr>
        <p:txBody>
          <a:bodyPr>
            <a:normAutofit/>
          </a:bodyPr>
          <a:lstStyle/>
          <a:p>
            <a:pPr eaLnBrk="1" hangingPunct="1">
              <a:buFont typeface="Arial" panose="020B0604020202020204" pitchFamily="34" charset="0"/>
              <a:buNone/>
            </a:pPr>
            <a:r>
              <a:rPr lang="tr-TR" altLang="tr-TR" b="1" dirty="0" smtClean="0"/>
              <a:t>	5. Sözcük kombinasyonları.</a:t>
            </a:r>
            <a:r>
              <a:rPr lang="tr-TR" altLang="tr-TR" dirty="0" smtClean="0"/>
              <a:t> Bazı sözcükler en iyi bir grubun parçası olarak öğrenilebilirler. Grubun bir üyesinin isimlendirilmesi ikinciyi isimlendirmek için yardımcı olabilir. Örneğin: Kağıt-kalem, erkek-kız, şapka-ceket, kediler-köpekler. Haftanın günleri ve yılın ayları gibi seriler bu şekilde öğrenilebilir. </a:t>
            </a:r>
          </a:p>
          <a:p>
            <a:pPr eaLnBrk="1" hangingPunct="1">
              <a:buFont typeface="Arial" panose="020B0604020202020204" pitchFamily="34" charset="0"/>
              <a:buNone/>
            </a:pPr>
            <a:r>
              <a:rPr lang="tr-TR" altLang="tr-TR" b="1" dirty="0" smtClean="0"/>
              <a:t>	6. Güç sözcükler.</a:t>
            </a:r>
            <a:r>
              <a:rPr lang="tr-TR" altLang="tr-TR" dirty="0" smtClean="0"/>
              <a:t> Güç sözcükler için uyanık olmalısınız. Böyle bir sözcükten öğrencilerinize söz ettiğinizde, sözcüğü hemen öğretmeye başlamalısınız ya da bu sözcüğü kullanmak için alıştırmalar planlamalısınız.</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F91496A-41C4-48E4-80AF-4DB7D81D9352}" type="slidenum">
              <a:rPr lang="tr-TR" altLang="tr-TR">
                <a:solidFill>
                  <a:srgbClr val="898989"/>
                </a:solidFill>
                <a:latin typeface="Calibri" panose="020F0502020204030204" pitchFamily="34" charset="0"/>
              </a:rPr>
              <a:pPr eaLnBrk="1" hangingPunct="1"/>
              <a:t>8</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1397806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Başlık"/>
          <p:cNvSpPr>
            <a:spLocks noGrp="1"/>
          </p:cNvSpPr>
          <p:nvPr>
            <p:ph type="title"/>
          </p:nvPr>
        </p:nvSpPr>
        <p:spPr/>
        <p:txBody>
          <a:bodyPr/>
          <a:lstStyle/>
          <a:p>
            <a:pPr eaLnBrk="1" hangingPunct="1"/>
            <a:endParaRPr lang="tr-TR" altLang="tr-TR" smtClean="0"/>
          </a:p>
        </p:txBody>
      </p:sp>
      <p:sp>
        <p:nvSpPr>
          <p:cNvPr id="55299" name="2 İçerik Yer Tutucusu"/>
          <p:cNvSpPr>
            <a:spLocks noGrp="1"/>
          </p:cNvSpPr>
          <p:nvPr>
            <p:ph idx="1"/>
          </p:nvPr>
        </p:nvSpPr>
        <p:spPr>
          <a:xfrm>
            <a:off x="531222" y="1593669"/>
            <a:ext cx="10964091" cy="4572000"/>
          </a:xfrm>
        </p:spPr>
        <p:txBody>
          <a:bodyPr>
            <a:normAutofit/>
          </a:bodyPr>
          <a:lstStyle/>
          <a:p>
            <a:pPr algn="ctr" eaLnBrk="1" hangingPunct="1">
              <a:buFont typeface="Arial" panose="020B0604020202020204" pitchFamily="34" charset="0"/>
              <a:buNone/>
            </a:pPr>
            <a:r>
              <a:rPr lang="tr-TR" altLang="tr-TR" sz="2400" b="1" dirty="0"/>
              <a:t>Dilbilimsel modelleri öğrenme</a:t>
            </a:r>
            <a:endParaRPr lang="tr-TR" altLang="tr-TR" sz="2400" dirty="0"/>
          </a:p>
          <a:p>
            <a:pPr eaLnBrk="1" hangingPunct="1"/>
            <a:r>
              <a:rPr lang="tr-TR" altLang="tr-TR" sz="2400" b="1" i="1" dirty="0"/>
              <a:t>Morfolojik genellemeler.</a:t>
            </a:r>
            <a:r>
              <a:rPr lang="tr-TR" altLang="tr-TR" sz="2400" dirty="0"/>
              <a:t> Bazı çocuklar dilin morfolojik yapısını kullanmayı öğrenmede güçlük yaşayabilirler. Hepimiz çoğul, geçmiş zaman, iyelik ekleri sistemini genelleştirmek zorundayız. Genelleştirmeyi yapamayan çocuklara oyunlarla yardımcı olunabilir. </a:t>
            </a:r>
          </a:p>
          <a:p>
            <a:pPr eaLnBrk="1" hangingPunct="1"/>
            <a:r>
              <a:rPr lang="tr-TR" altLang="tr-TR" sz="2400" dirty="0"/>
              <a:t>Çocuktan yüksek sesli söylediğimiz cümleyi tanımlayan resmi işaret etmesini isteyin. Örneğin, iki resim gösterin, resimlerden biri yapılmakta olan bir etkinliği, diğeri tamamlanmış olanı göstersin. Daha sonra şöyle söyleyin: “Çocuk resmi boyuyor.” Daha sonra çocuktan bu cümleyi tanımlayan resmi seçmesini isteyin. Sonra “resim şimdi boyandı.” Deyin ve uygun resmi seçmesini isteyin. Benzer olarak, “köpekler koşuyor” ve “köpek koşuyor” cümlelerini çoğul formları göstermek için kullanabilirsiniz. </a:t>
            </a:r>
          </a:p>
          <a:p>
            <a:pPr eaLnBrk="1" hangingPunct="1">
              <a:buFont typeface="Arial" panose="020B0604020202020204" pitchFamily="34" charset="0"/>
              <a:buNone/>
            </a:pPr>
            <a:endParaRPr lang="tr-TR" altLang="tr-TR" dirty="0" smtClean="0"/>
          </a:p>
        </p:txBody>
      </p:sp>
      <p:sp>
        <p:nvSpPr>
          <p:cNvPr id="4" name="3 Altbilgi Yer Tutucusu"/>
          <p:cNvSpPr>
            <a:spLocks noGrp="1"/>
          </p:cNvSpPr>
          <p:nvPr>
            <p:ph type="ftr" sz="quarter" idx="11"/>
          </p:nvPr>
        </p:nvSpPr>
        <p:spPr/>
        <p:txBody>
          <a:bodyPr/>
          <a:lstStyle/>
          <a:p>
            <a:pPr>
              <a:defRPr/>
            </a:pPr>
            <a:r>
              <a:rPr lang="tr-TR"/>
              <a:t>Hazırlayan: Berrin Baydık</a:t>
            </a:r>
          </a:p>
        </p:txBody>
      </p:sp>
      <p:sp>
        <p:nvSpPr>
          <p:cNvPr id="5"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EE83615-2CB1-40BF-B9D6-AC0501CF9D41}" type="slidenum">
              <a:rPr lang="tr-TR" altLang="tr-TR">
                <a:solidFill>
                  <a:srgbClr val="898989"/>
                </a:solidFill>
                <a:latin typeface="Calibri" panose="020F0502020204030204" pitchFamily="34" charset="0"/>
              </a:rPr>
              <a:pPr eaLnBrk="1" hangingPunct="1"/>
              <a:t>9</a:t>
            </a:fld>
            <a:endParaRPr lang="tr-TR" altLang="tr-TR">
              <a:solidFill>
                <a:srgbClr val="898989"/>
              </a:solidFill>
              <a:latin typeface="Calibri" panose="020F0502020204030204" pitchFamily="34" charset="0"/>
            </a:endParaRPr>
          </a:p>
        </p:txBody>
      </p:sp>
    </p:spTree>
    <p:extLst>
      <p:ext uri="{BB962C8B-B14F-4D97-AF65-F5344CB8AC3E}">
        <p14:creationId xmlns:p14="http://schemas.microsoft.com/office/powerpoint/2010/main" val="24727301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484</Words>
  <Application>Microsoft Office PowerPoint</Application>
  <PresentationFormat>Geniş ekran</PresentationFormat>
  <Paragraphs>104</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10. Hafta-Sözel anlatım, özel gereksinimli öğrencilerin sözel anlatım becerileri, sözlü anlatım becerilerinin değerlendirilmesi ve desteklenmesi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Hafta-Sözel anlatım, özel gereksinimli öğrencilerin sözel anlatım becerileri, sözlü anlatım becerilerinin değerlendirilmesi ve desteklenmesi</dc:title>
  <dc:creator>HAKEM</dc:creator>
  <cp:lastModifiedBy>HAKEM</cp:lastModifiedBy>
  <cp:revision>1</cp:revision>
  <dcterms:created xsi:type="dcterms:W3CDTF">2019-12-18T08:39:27Z</dcterms:created>
  <dcterms:modified xsi:type="dcterms:W3CDTF">2019-12-18T08:39:58Z</dcterms:modified>
</cp:coreProperties>
</file>