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7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19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tec.ege.edu.tr/dersler/sensorler.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Akış </a:t>
            </a:r>
            <a:r>
              <a:rPr lang="tr-TR" dirty="0" err="1" smtClean="0"/>
              <a:t>sensörleri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207 SENSÖRLER VE DÖNÜŞTÜRÜCÜLER</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tec.ege.edu.tr/dersler/sensorler.pdf</a:t>
            </a:r>
            <a:r>
              <a:rPr lang="tr-TR" dirty="0" smtClean="0"/>
              <a:t> (Erişim tarihi: 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AKIŞ ÖLÇERLER</a:t>
            </a:r>
            <a:endParaRPr lang="tr-TR" dirty="0"/>
          </a:p>
        </p:txBody>
      </p:sp>
      <p:sp>
        <p:nvSpPr>
          <p:cNvPr id="3" name="İçerik Yer Tutucusu 2"/>
          <p:cNvSpPr>
            <a:spLocks noGrp="1"/>
          </p:cNvSpPr>
          <p:nvPr>
            <p:ph idx="1"/>
          </p:nvPr>
        </p:nvSpPr>
        <p:spPr/>
        <p:txBody>
          <a:bodyPr>
            <a:normAutofit/>
          </a:bodyPr>
          <a:lstStyle/>
          <a:p>
            <a:pPr algn="just"/>
            <a:r>
              <a:rPr lang="tr-TR" sz="2400" dirty="0"/>
              <a:t>Modern endüstride dört sınıf </a:t>
            </a:r>
            <a:r>
              <a:rPr lang="tr-TR" sz="2400" dirty="0" err="1"/>
              <a:t>akışölçer</a:t>
            </a:r>
            <a:r>
              <a:rPr lang="tr-TR" sz="2400" dirty="0"/>
              <a:t> yaygın olarak kullanılmaktadır. Bunlar sıkıştırılmış gaz, benzin, lağım çamuru, bir sıvı içinde süspansiyon halinde bulunan zerreciklerden oluşan çamur gibi çeşitli akışkanların denetimi için kullanılan </a:t>
            </a:r>
            <a:r>
              <a:rPr lang="tr-TR" sz="2400" dirty="0" err="1"/>
              <a:t>sensörlerdir</a:t>
            </a:r>
            <a:r>
              <a:rPr lang="tr-TR" sz="2400" dirty="0"/>
              <a:t>. </a:t>
            </a:r>
            <a:r>
              <a:rPr lang="tr-TR" sz="2400" dirty="0" err="1"/>
              <a:t>Akışölçerler</a:t>
            </a:r>
            <a:r>
              <a:rPr lang="tr-TR" sz="2400" dirty="0"/>
              <a:t> bu akışkanların kesin akış hızını bildirirler veya yalnızca akışı saptayan aygıtlar olarak kullanılabilirler. Her durumda, endüstride doğru montaj ve bakım daha çok önem taşır. Yapılacak hata işletmenin çok ciddi bir şekilde hasara uğramasına neden olabildiği gibi çalışanları da tehlikeye </a:t>
            </a:r>
            <a:r>
              <a:rPr lang="tr-TR" sz="2400" dirty="0" smtClean="0"/>
              <a:t>sokar[1].</a:t>
            </a:r>
            <a:endParaRPr lang="tr-TR" sz="2400" dirty="0"/>
          </a:p>
        </p:txBody>
      </p:sp>
    </p:spTree>
    <p:extLst>
      <p:ext uri="{BB962C8B-B14F-4D97-AF65-F5344CB8AC3E}">
        <p14:creationId xmlns:p14="http://schemas.microsoft.com/office/powerpoint/2010/main" val="491022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AKIŞ ÖLÇERLER</a:t>
            </a:r>
          </a:p>
        </p:txBody>
      </p:sp>
      <p:sp>
        <p:nvSpPr>
          <p:cNvPr id="3" name="İçerik Yer Tutucusu 2"/>
          <p:cNvSpPr>
            <a:spLocks noGrp="1"/>
          </p:cNvSpPr>
          <p:nvPr>
            <p:ph idx="1"/>
          </p:nvPr>
        </p:nvSpPr>
        <p:spPr/>
        <p:txBody>
          <a:bodyPr>
            <a:normAutofit/>
          </a:bodyPr>
          <a:lstStyle/>
          <a:p>
            <a:pPr algn="just"/>
            <a:r>
              <a:rPr lang="tr-TR" sz="2400" dirty="0" err="1"/>
              <a:t>Akışölçerleri</a:t>
            </a:r>
            <a:r>
              <a:rPr lang="tr-TR" sz="2400" dirty="0"/>
              <a:t> yerleştirirken, akışkanların oluşturduğu kavislerin boru içinde dalgalanmalar yaratmasının neden olduğu sorunlardan kaçınmak için ölçü aletinin giriş tarafına düz bir boru yerleştirilir. Bu borunun uzunluğu kullanılan </a:t>
            </a:r>
            <a:r>
              <a:rPr lang="tr-TR" sz="2400" dirty="0" err="1"/>
              <a:t>akışölçerin</a:t>
            </a:r>
            <a:r>
              <a:rPr lang="tr-TR" sz="2400" dirty="0"/>
              <a:t> tipine bağlı olarak boru çapının dört ile 50 katı arasında değişmektedir. Boşaltma tarafında daha kısa düz bir borunun kullanılması da önerilir. Akışkanın karakteri, ortam sıcaklığı ve ölçü aletinin yerleştirilmesinin neden olduğu basınç kaybı dikkate alınması gereken diğer konulardır. Doğru seçimin en iyi şekilde yapılması için satıcı ile mühendis personelin yakın işbirliğine gerek </a:t>
            </a:r>
            <a:r>
              <a:rPr lang="tr-TR" sz="2400" dirty="0" smtClean="0"/>
              <a:t>vardır[1].</a:t>
            </a:r>
            <a:endParaRPr lang="tr-TR" sz="2400" dirty="0"/>
          </a:p>
        </p:txBody>
      </p:sp>
    </p:spTree>
    <p:extLst>
      <p:ext uri="{BB962C8B-B14F-4D97-AF65-F5344CB8AC3E}">
        <p14:creationId xmlns:p14="http://schemas.microsoft.com/office/powerpoint/2010/main" val="11537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AKIŞ ÖLÇERLER</a:t>
            </a:r>
          </a:p>
        </p:txBody>
      </p:sp>
      <p:sp>
        <p:nvSpPr>
          <p:cNvPr id="3" name="İçerik Yer Tutucusu 2"/>
          <p:cNvSpPr>
            <a:spLocks noGrp="1"/>
          </p:cNvSpPr>
          <p:nvPr>
            <p:ph idx="1"/>
          </p:nvPr>
        </p:nvSpPr>
        <p:spPr/>
        <p:txBody>
          <a:bodyPr>
            <a:normAutofit/>
          </a:bodyPr>
          <a:lstStyle/>
          <a:p>
            <a:pPr algn="just"/>
            <a:r>
              <a:rPr lang="tr-TR" sz="2600" dirty="0" err="1"/>
              <a:t>Akışölçerler</a:t>
            </a:r>
            <a:r>
              <a:rPr lang="tr-TR" sz="2600" dirty="0"/>
              <a:t> diferansiyel basınç (fark basıncı) </a:t>
            </a:r>
            <a:r>
              <a:rPr lang="tr-TR" sz="2600" dirty="0" err="1"/>
              <a:t>akışölçer</a:t>
            </a:r>
            <a:r>
              <a:rPr lang="tr-TR" sz="2600" dirty="0"/>
              <a:t>, pozitif yer değiştirme </a:t>
            </a:r>
            <a:r>
              <a:rPr lang="tr-TR" sz="2600" dirty="0" err="1"/>
              <a:t>akışölçeri</a:t>
            </a:r>
            <a:r>
              <a:rPr lang="tr-TR" sz="2600" dirty="0"/>
              <a:t>, hız </a:t>
            </a:r>
            <a:r>
              <a:rPr lang="tr-TR" sz="2600" dirty="0" err="1"/>
              <a:t>akışölçeri</a:t>
            </a:r>
            <a:r>
              <a:rPr lang="tr-TR" sz="2600" dirty="0"/>
              <a:t> ve kütle </a:t>
            </a:r>
            <a:r>
              <a:rPr lang="tr-TR" sz="2600" dirty="0" err="1"/>
              <a:t>akışölçeri</a:t>
            </a:r>
            <a:r>
              <a:rPr lang="tr-TR" sz="2600" dirty="0"/>
              <a:t> olmak üzere dört sınıfa ayrılır. Denetlenen akışkana bağlı olarak her bir </a:t>
            </a:r>
            <a:r>
              <a:rPr lang="tr-TR" sz="2600" dirty="0" err="1"/>
              <a:t>akışölçerin</a:t>
            </a:r>
            <a:r>
              <a:rPr lang="tr-TR" sz="2600" dirty="0"/>
              <a:t> üstünlükleri ve sakıncaları vardır. Bu bölümde, dört </a:t>
            </a:r>
            <a:r>
              <a:rPr lang="tr-TR" sz="2600" dirty="0" err="1"/>
              <a:t>akışölçerin</a:t>
            </a:r>
            <a:r>
              <a:rPr lang="tr-TR" sz="2600" dirty="0"/>
              <a:t> çalışma ilkelerini </a:t>
            </a:r>
            <a:r>
              <a:rPr lang="tr-TR" sz="2600" dirty="0" smtClean="0"/>
              <a:t>açıklayacağız[1].</a:t>
            </a:r>
            <a:endParaRPr lang="tr-TR" sz="2600" dirty="0"/>
          </a:p>
        </p:txBody>
      </p:sp>
    </p:spTree>
    <p:extLst>
      <p:ext uri="{BB962C8B-B14F-4D97-AF65-F5344CB8AC3E}">
        <p14:creationId xmlns:p14="http://schemas.microsoft.com/office/powerpoint/2010/main" val="3030746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AKIŞ ÖLÇERLER</a:t>
            </a:r>
          </a:p>
        </p:txBody>
      </p:sp>
      <p:sp>
        <p:nvSpPr>
          <p:cNvPr id="3" name="İçerik Yer Tutucusu 2"/>
          <p:cNvSpPr>
            <a:spLocks noGrp="1"/>
          </p:cNvSpPr>
          <p:nvPr>
            <p:ph idx="1"/>
          </p:nvPr>
        </p:nvSpPr>
        <p:spPr/>
        <p:txBody>
          <a:bodyPr/>
          <a:lstStyle/>
          <a:p>
            <a:r>
              <a:rPr lang="tr-TR" dirty="0"/>
              <a:t>Tüm akış süreçleri bir enerji değişimini içerdiğinden, enerji ve iş kavramlarına bir göz atmamızda yarar vardır. İş (enerji) ısıl, kimyasal ve elektriksel enerji gibi pek çok farklı şekilde ifade edilebilir. Akış ölçümlerinde potansiyel ve kinetik enerji ile ilgileneceğiz. </a:t>
            </a:r>
            <a:endParaRPr lang="tr-TR" dirty="0" smtClean="0"/>
          </a:p>
          <a:p>
            <a:r>
              <a:rPr lang="tr-TR" dirty="0" smtClean="0"/>
              <a:t>İş </a:t>
            </a:r>
            <a:r>
              <a:rPr lang="tr-TR" dirty="0"/>
              <a:t>= Potansiyel Enerji = Kuvvet </a:t>
            </a:r>
            <a:r>
              <a:rPr lang="tr-TR" dirty="0" smtClean="0"/>
              <a:t>. Yol </a:t>
            </a:r>
            <a:r>
              <a:rPr lang="tr-TR" dirty="0"/>
              <a:t>= F </a:t>
            </a:r>
            <a:r>
              <a:rPr lang="tr-TR" dirty="0" smtClean="0"/>
              <a:t>. d </a:t>
            </a:r>
          </a:p>
          <a:p>
            <a:r>
              <a:rPr lang="tr-TR" dirty="0" smtClean="0"/>
              <a:t>İş </a:t>
            </a:r>
            <a:r>
              <a:rPr lang="tr-TR" dirty="0"/>
              <a:t>= Kinetik Enerji = ( 1/2 ) ( Kütle ) ( Hız )2 = ( 1/2 ) mv2 </a:t>
            </a:r>
          </a:p>
        </p:txBody>
      </p:sp>
    </p:spTree>
    <p:extLst>
      <p:ext uri="{BB962C8B-B14F-4D97-AF65-F5344CB8AC3E}">
        <p14:creationId xmlns:p14="http://schemas.microsoft.com/office/powerpoint/2010/main" val="2172441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ROTAMETRE</a:t>
            </a:r>
            <a:endParaRPr lang="tr-TR" dirty="0"/>
          </a:p>
        </p:txBody>
      </p:sp>
      <p:sp>
        <p:nvSpPr>
          <p:cNvPr id="3" name="İçerik Yer Tutucusu 2"/>
          <p:cNvSpPr>
            <a:spLocks noGrp="1"/>
          </p:cNvSpPr>
          <p:nvPr>
            <p:ph idx="1"/>
          </p:nvPr>
        </p:nvSpPr>
        <p:spPr/>
        <p:txBody>
          <a:bodyPr>
            <a:normAutofit/>
          </a:bodyPr>
          <a:lstStyle/>
          <a:p>
            <a:pPr algn="just"/>
            <a:r>
              <a:rPr lang="tr-TR" sz="2400" dirty="0" err="1"/>
              <a:t>Rotametre</a:t>
            </a:r>
            <a:r>
              <a:rPr lang="tr-TR" sz="2400" dirty="0"/>
              <a:t> bir değişken alan-tipi diferansiyel basınç </a:t>
            </a:r>
            <a:r>
              <a:rPr lang="tr-TR" sz="2400" dirty="0" err="1"/>
              <a:t>akışölçeridir</a:t>
            </a:r>
            <a:r>
              <a:rPr lang="tr-TR" sz="2400" dirty="0"/>
              <a:t>. Aşağıya doğru daralan bir tüp ve tüp boyunca aşağı ve yukarı serbestçe hareket edebilen bir şamandıradan oluşmaktadır. Ölçülecek akışkan tüpün alt kısmından girer, şamandıranın etrafından yukarı doğru yükselir ve üst kısımdan dışarı </a:t>
            </a:r>
            <a:r>
              <a:rPr lang="tr-TR" sz="2400" dirty="0" smtClean="0"/>
              <a:t>çıkar[1]. </a:t>
            </a:r>
            <a:endParaRPr lang="tr-TR" sz="2400" dirty="0"/>
          </a:p>
        </p:txBody>
      </p:sp>
    </p:spTree>
    <p:extLst>
      <p:ext uri="{BB962C8B-B14F-4D97-AF65-F5344CB8AC3E}">
        <p14:creationId xmlns:p14="http://schemas.microsoft.com/office/powerpoint/2010/main" val="3331654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ROTAMETRE</a:t>
            </a:r>
          </a:p>
        </p:txBody>
      </p:sp>
      <p:sp>
        <p:nvSpPr>
          <p:cNvPr id="3" name="İçerik Yer Tutucusu 2"/>
          <p:cNvSpPr>
            <a:spLocks noGrp="1"/>
          </p:cNvSpPr>
          <p:nvPr>
            <p:ph idx="1"/>
          </p:nvPr>
        </p:nvSpPr>
        <p:spPr/>
        <p:txBody>
          <a:bodyPr/>
          <a:lstStyle/>
          <a:p>
            <a:pPr algn="just"/>
            <a:r>
              <a:rPr lang="tr-TR" sz="2400" dirty="0" err="1"/>
              <a:t>Rotametreden</a:t>
            </a:r>
            <a:r>
              <a:rPr lang="tr-TR" sz="2400" dirty="0"/>
              <a:t> bir akış olmadığında, şamandıra ölçme tüpünün dibinde durur. Burada şamandıranın çapıyla tüpün dar kısmının çapı yaklaşık olarak birbirine eşittir. Akışkan ölçme tüpünün içine girdiğinde, akışkanın yüzdürme etkisi şamandırayı hafifletir, ancak şamandıranın yoğunluğu akışkanınkinden fazladır ve yüzdürme etkisi onu kaldırmaya yeterli değildir. Tüp ve şamandıra arasında küçük bir halka şeklinde açıklık vardır. Şamandıradaki basınç düşümü artar ve şamandırayı bir miktar yukarı kaldırır. Şamandıra tüpün içinde akışkanın hızı ve şamandıra ve tüp arasındaki halka şeklindeki alan ile orantılı olarak aşağı ve yukarı hareket eder. Debi arttıkça şamandıra daha fazla kalkarak sıvının geçeceği kes</a:t>
            </a:r>
            <a:r>
              <a:rPr lang="tr-TR" dirty="0"/>
              <a:t>iti büyütür. Bu bakımdan şamandıranın tüp içindeki yüksekliği akan debi ile doğru </a:t>
            </a:r>
            <a:r>
              <a:rPr lang="tr-TR" dirty="0" smtClean="0"/>
              <a:t>orantılıdır[1]. </a:t>
            </a:r>
            <a:endParaRPr lang="tr-TR" dirty="0"/>
          </a:p>
        </p:txBody>
      </p:sp>
    </p:spTree>
    <p:extLst>
      <p:ext uri="{BB962C8B-B14F-4D97-AF65-F5344CB8AC3E}">
        <p14:creationId xmlns:p14="http://schemas.microsoft.com/office/powerpoint/2010/main" val="2305700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ROTAMETRE</a:t>
            </a:r>
          </a:p>
        </p:txBody>
      </p:sp>
      <p:sp>
        <p:nvSpPr>
          <p:cNvPr id="3" name="İçerik Yer Tutucusu 2"/>
          <p:cNvSpPr>
            <a:spLocks noGrp="1"/>
          </p:cNvSpPr>
          <p:nvPr>
            <p:ph idx="1"/>
          </p:nvPr>
        </p:nvSpPr>
        <p:spPr/>
        <p:txBody>
          <a:bodyPr>
            <a:normAutofit/>
          </a:bodyPr>
          <a:lstStyle/>
          <a:p>
            <a:pPr algn="just"/>
            <a:r>
              <a:rPr lang="tr-TR" sz="2400" dirty="0"/>
              <a:t>Tüp konik olduğundan yükseklik debi bağlantısı doğrusaldır. Tüp üzerinde debiyi belirten bölümlendirmeler yapılırsa debiyi gösteren bir enstrüman elde edilmiş olur. Bu bölümlendirmeler verilen bir yoğunluk ve viskozitedeki bir akışkan için geçerlidir ve her bir şamandıra konumu tek bir belirli akış hızına karşılık gelir. </a:t>
            </a:r>
            <a:r>
              <a:rPr lang="tr-TR" sz="2400" dirty="0" err="1"/>
              <a:t>Rotametreler</a:t>
            </a:r>
            <a:r>
              <a:rPr lang="tr-TR" sz="2400" dirty="0"/>
              <a:t> bir denetleyiciye bilgi sağlamak için kullanıldığında elektronik </a:t>
            </a:r>
            <a:r>
              <a:rPr lang="tr-TR" sz="2400" dirty="0" err="1"/>
              <a:t>sensörlerle</a:t>
            </a:r>
            <a:r>
              <a:rPr lang="tr-TR" sz="2400" dirty="0"/>
              <a:t> birlikte kullanılır. Şamandıranın </a:t>
            </a:r>
            <a:r>
              <a:rPr lang="tr-TR" sz="2400" dirty="0" err="1"/>
              <a:t>yerdeğiştirme</a:t>
            </a:r>
            <a:r>
              <a:rPr lang="tr-TR" sz="2400" dirty="0"/>
              <a:t> miktarı ile orantılı akış bir elektriksel işarete </a:t>
            </a:r>
            <a:r>
              <a:rPr lang="tr-TR" sz="2400" dirty="0" smtClean="0"/>
              <a:t>dönüştürülür[1]. </a:t>
            </a:r>
            <a:endParaRPr lang="tr-TR" sz="2400" dirty="0"/>
          </a:p>
        </p:txBody>
      </p:sp>
    </p:spTree>
    <p:extLst>
      <p:ext uri="{BB962C8B-B14F-4D97-AF65-F5344CB8AC3E}">
        <p14:creationId xmlns:p14="http://schemas.microsoft.com/office/powerpoint/2010/main" val="259160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ROTAMETRE</a:t>
            </a:r>
          </a:p>
        </p:txBody>
      </p:sp>
      <p:sp>
        <p:nvSpPr>
          <p:cNvPr id="3" name="İçerik Yer Tutucusu 2"/>
          <p:cNvSpPr>
            <a:spLocks noGrp="1"/>
          </p:cNvSpPr>
          <p:nvPr>
            <p:ph idx="1"/>
          </p:nvPr>
        </p:nvSpPr>
        <p:spPr/>
        <p:txBody>
          <a:bodyPr>
            <a:normAutofit/>
          </a:bodyPr>
          <a:lstStyle/>
          <a:p>
            <a:pPr algn="just"/>
            <a:r>
              <a:rPr lang="tr-TR" sz="2400" dirty="0" err="1"/>
              <a:t>Rotametre</a:t>
            </a:r>
            <a:r>
              <a:rPr lang="tr-TR" sz="2400" dirty="0"/>
              <a:t> gaz akışı ölçümü için ucuz bir </a:t>
            </a:r>
            <a:r>
              <a:rPr lang="tr-TR" sz="2400" dirty="0" err="1"/>
              <a:t>akışölçerdir</a:t>
            </a:r>
            <a:r>
              <a:rPr lang="tr-TR" sz="2400" dirty="0"/>
              <a:t>. Basınç düşümü azdır, genellikle 1 </a:t>
            </a:r>
            <a:r>
              <a:rPr lang="tr-TR" sz="2400" dirty="0" err="1"/>
              <a:t>psi’den</a:t>
            </a:r>
            <a:r>
              <a:rPr lang="tr-TR" sz="2400" dirty="0"/>
              <a:t> düşük. </a:t>
            </a:r>
            <a:r>
              <a:rPr lang="tr-TR" sz="2400" dirty="0" err="1"/>
              <a:t>Rotametre</a:t>
            </a:r>
            <a:r>
              <a:rPr lang="tr-TR" sz="2400" dirty="0"/>
              <a:t> kendi kendini temizleyen bir ölçü aletidir. Şamandıranın geçen akışın hızı ve şamandıranın dikey hareket serbestîsi ölçü aletinin kendi kendini temizlemesini sağlar. </a:t>
            </a:r>
            <a:r>
              <a:rPr lang="tr-TR" sz="2400" dirty="0" err="1"/>
              <a:t>Rotametrelerin</a:t>
            </a:r>
            <a:r>
              <a:rPr lang="tr-TR" sz="2400" dirty="0"/>
              <a:t> değişik tipleri ve şekilleri vardır. Tüpün ve şamandıranın şekli, malzemeleri ve bağlantıları, basınç ve sıcaklığa </a:t>
            </a:r>
            <a:r>
              <a:rPr lang="tr-TR" sz="2400" dirty="0" err="1"/>
              <a:t>dayanıklıkları</a:t>
            </a:r>
            <a:r>
              <a:rPr lang="tr-TR" sz="2400" dirty="0"/>
              <a:t>, bölümlendirmenin boyu gibi özellikler hizmet verdikleri süreçlerin durumuna göre </a:t>
            </a:r>
            <a:r>
              <a:rPr lang="tr-TR" sz="2400" dirty="0" smtClean="0"/>
              <a:t>değişir[1].</a:t>
            </a:r>
            <a:endParaRPr lang="tr-TR" sz="2400" dirty="0"/>
          </a:p>
        </p:txBody>
      </p:sp>
    </p:spTree>
    <p:extLst>
      <p:ext uri="{BB962C8B-B14F-4D97-AF65-F5344CB8AC3E}">
        <p14:creationId xmlns:p14="http://schemas.microsoft.com/office/powerpoint/2010/main" val="1538277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1506</TotalTime>
  <Words>639</Words>
  <Application>Microsoft Office PowerPoint</Application>
  <PresentationFormat>Özel</PresentationFormat>
  <Paragraphs>26</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Geçmişe bakış</vt:lpstr>
      <vt:lpstr>Akış sensörleri</vt:lpstr>
      <vt:lpstr>AKIŞ ÖLÇERLER</vt:lpstr>
      <vt:lpstr>AKIŞ ÖLÇERLER</vt:lpstr>
      <vt:lpstr>AKIŞ ÖLÇERLER</vt:lpstr>
      <vt:lpstr>AKIŞ ÖLÇERLER</vt:lpstr>
      <vt:lpstr>ROTAMETRE</vt:lpstr>
      <vt:lpstr>ROTAMETRE</vt:lpstr>
      <vt:lpstr>ROTAMETRE</vt:lpstr>
      <vt:lpstr>ROTAMETRE</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93</cp:revision>
  <dcterms:created xsi:type="dcterms:W3CDTF">2017-11-14T11:12:27Z</dcterms:created>
  <dcterms:modified xsi:type="dcterms:W3CDTF">2017-11-27T18:10:01Z</dcterms:modified>
</cp:coreProperties>
</file>