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83" r:id="rId4"/>
    <p:sldId id="258" r:id="rId5"/>
    <p:sldId id="259" r:id="rId6"/>
    <p:sldId id="271" r:id="rId7"/>
    <p:sldId id="270" r:id="rId8"/>
    <p:sldId id="272" r:id="rId9"/>
    <p:sldId id="261" r:id="rId10"/>
    <p:sldId id="269" r:id="rId11"/>
    <p:sldId id="279" r:id="rId12"/>
    <p:sldId id="281" r:id="rId13"/>
    <p:sldId id="286" r:id="rId14"/>
    <p:sldId id="273" r:id="rId15"/>
    <p:sldId id="291" r:id="rId16"/>
    <p:sldId id="276" r:id="rId17"/>
    <p:sldId id="287" r:id="rId18"/>
    <p:sldId id="277" r:id="rId19"/>
    <p:sldId id="289" r:id="rId20"/>
    <p:sldId id="290"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66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38" autoAdjust="0"/>
  </p:normalViewPr>
  <p:slideViewPr>
    <p:cSldViewPr>
      <p:cViewPr varScale="1">
        <p:scale>
          <a:sx n="79" d="100"/>
          <a:sy n="79" d="100"/>
        </p:scale>
        <p:origin x="1570"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7590A-B982-443A-B8F1-FD16BD9CF30E}" type="datetimeFigureOut">
              <a:rPr lang="tr-TR" smtClean="0"/>
              <a:t>11.05.2020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523D36-1E01-4DA5-AF1E-C75B7C51CCD9}" type="slidenum">
              <a:rPr lang="tr-TR" smtClean="0"/>
              <a:t>‹#›</a:t>
            </a:fld>
            <a:endParaRPr lang="tr-TR"/>
          </a:p>
        </p:txBody>
      </p:sp>
    </p:spTree>
    <p:extLst>
      <p:ext uri="{BB962C8B-B14F-4D97-AF65-F5344CB8AC3E}">
        <p14:creationId xmlns:p14="http://schemas.microsoft.com/office/powerpoint/2010/main" val="1662399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523D36-1E01-4DA5-AF1E-C75B7C51CCD9}" type="slidenum">
              <a:rPr lang="tr-TR" smtClean="0"/>
              <a:t>5</a:t>
            </a:fld>
            <a:endParaRPr lang="tr-TR"/>
          </a:p>
        </p:txBody>
      </p:sp>
    </p:spTree>
    <p:extLst>
      <p:ext uri="{BB962C8B-B14F-4D97-AF65-F5344CB8AC3E}">
        <p14:creationId xmlns:p14="http://schemas.microsoft.com/office/powerpoint/2010/main" val="577625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11.05.2020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11.05.2020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11.05.2020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11.05.2020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11.05.2020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11.05.2020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11.05.2020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latin typeface="Times New Roman" panose="02020603050405020304" pitchFamily="18" charset="0"/>
                <a:cs typeface="Times New Roman" panose="02020603050405020304" pitchFamily="18" charset="0"/>
              </a:rPr>
              <a:t>OLAY YERİ YÖNETİMİ</a:t>
            </a:r>
            <a:endParaRPr lang="tr-TR"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r>
              <a:rPr lang="tr-TR" dirty="0" smtClean="0">
                <a:latin typeface="Times New Roman" panose="02020603050405020304" pitchFamily="18" charset="0"/>
                <a:cs typeface="Times New Roman" panose="02020603050405020304" pitchFamily="18" charset="0"/>
              </a:rPr>
              <a:t>HEMZEMİNGEÇİT KAZASI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420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60648"/>
            <a:ext cx="8640960" cy="6034682"/>
          </a:xfrm>
        </p:spPr>
        <p:txBody>
          <a:bodyPr wrap="square" lIns="216000" rIns="252000">
            <a:noAutofit/>
          </a:bodyPr>
          <a:lstStyle/>
          <a:p>
            <a:pPr algn="just"/>
            <a:r>
              <a:rPr lang="tr-TR" sz="2000" dirty="0" smtClean="0">
                <a:latin typeface="Times New Roman" panose="02020603050405020304" pitchFamily="18" charset="0"/>
                <a:cs typeface="Times New Roman" panose="02020603050405020304" pitchFamily="18" charset="0"/>
              </a:rPr>
              <a:t>*</a:t>
            </a:r>
            <a:r>
              <a:rPr lang="tr-TR" sz="2000" dirty="0">
                <a:latin typeface="Times New Roman" panose="02020603050405020304" pitchFamily="18" charset="0"/>
                <a:cs typeface="Times New Roman" panose="02020603050405020304" pitchFamily="18" charset="0"/>
              </a:rPr>
              <a:t>Bariyer ve geçit bekçisi olmayan hemzemin geçitlerden yayalar ve karayolu taşıt araçları, demiryoluna 5 metre mesafede durarak kendi emniyetlerini kendileri sağlamak ve Karayolu Trafik Kanunun 76 </a:t>
            </a:r>
            <a:r>
              <a:rPr lang="tr-TR" sz="2000" dirty="0" err="1">
                <a:latin typeface="Times New Roman" panose="02020603050405020304" pitchFamily="18" charset="0"/>
                <a:cs typeface="Times New Roman" panose="02020603050405020304" pitchFamily="18" charset="0"/>
              </a:rPr>
              <a:t>ıncı</a:t>
            </a:r>
            <a:r>
              <a:rPr lang="tr-TR" sz="2000" dirty="0">
                <a:latin typeface="Times New Roman" panose="02020603050405020304" pitchFamily="18" charset="0"/>
                <a:cs typeface="Times New Roman" panose="02020603050405020304" pitchFamily="18" charset="0"/>
              </a:rPr>
              <a:t> ve Karayolu Trafik Yönetmeliğinin 164 üncü maddelerine uygun olarak geçmek mecburiyetindedirler. Bu hemzemin geçitlerde geçiş esnasında meydana gelecek kaza ve zararlardan TCDD sorumlu tutulamaz.</a:t>
            </a:r>
            <a:br>
              <a:rPr lang="tr-TR" sz="2000"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*Bariyersiz </a:t>
            </a:r>
            <a:r>
              <a:rPr lang="tr-TR" sz="2000" dirty="0">
                <a:latin typeface="Times New Roman" panose="02020603050405020304" pitchFamily="18" charset="0"/>
                <a:cs typeface="Times New Roman" panose="02020603050405020304" pitchFamily="18" charset="0"/>
              </a:rPr>
              <a:t>olan bu hemzemin geçitler, karayolu üzerinde ve demiryolundan belirli bir mesafede ve ışık karayoluna doğru olmak üzere, geçidin her iki tarafında yanar-söner </a:t>
            </a:r>
            <a:r>
              <a:rPr lang="tr-TR" sz="2000" dirty="0" smtClean="0">
                <a:latin typeface="Times New Roman" panose="02020603050405020304" pitchFamily="18" charset="0"/>
                <a:cs typeface="Times New Roman" panose="02020603050405020304" pitchFamily="18" charset="0"/>
              </a:rPr>
              <a:t>kırmızı </a:t>
            </a:r>
            <a:r>
              <a:rPr lang="tr-TR" sz="2000" dirty="0">
                <a:latin typeface="Times New Roman" panose="02020603050405020304" pitchFamily="18" charset="0"/>
                <a:cs typeface="Times New Roman" panose="02020603050405020304" pitchFamily="18" charset="0"/>
              </a:rPr>
              <a:t>ışıklarla </a:t>
            </a:r>
            <a:r>
              <a:rPr lang="tr-TR" sz="2000" dirty="0" smtClean="0">
                <a:latin typeface="Times New Roman" panose="02020603050405020304" pitchFamily="18" charset="0"/>
                <a:cs typeface="Times New Roman" panose="02020603050405020304" pitchFamily="18" charset="0"/>
              </a:rPr>
              <a:t>teçhiz edilmiştir.</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Tren</a:t>
            </a:r>
            <a:r>
              <a:rPr lang="tr-TR" sz="2000" dirty="0">
                <a:latin typeface="Times New Roman" panose="02020603050405020304" pitchFamily="18" charset="0"/>
                <a:cs typeface="Times New Roman" panose="02020603050405020304" pitchFamily="18" charset="0"/>
              </a:rPr>
              <a:t>, bariyersiz ve bekçisiz olan hemzemin </a:t>
            </a:r>
            <a:r>
              <a:rPr lang="tr-TR" sz="2000" dirty="0" smtClean="0">
                <a:latin typeface="Times New Roman" panose="02020603050405020304" pitchFamily="18" charset="0"/>
                <a:cs typeface="Times New Roman" panose="02020603050405020304" pitchFamily="18" charset="0"/>
              </a:rPr>
              <a:t>geçide </a:t>
            </a:r>
            <a:r>
              <a:rPr lang="tr-TR" sz="2000" dirty="0">
                <a:latin typeface="Times New Roman" panose="02020603050405020304" pitchFamily="18" charset="0"/>
                <a:cs typeface="Times New Roman" panose="02020603050405020304" pitchFamily="18" charset="0"/>
              </a:rPr>
              <a:t>belirli bir mesafede yaklaşıldığında, hat üzerinde bulunan bir elektrikli devre faaliyete geçer ve karayolu vasıtalarına trenin geçide yaklaşmakta olduğunu ikaz etmek üzere, hemzemin geçidin iki tarafındaki kırmızı ışıklar yanıp-sönmeye başlar ve bu yanıp-sönme tren hemzemin geçidi </a:t>
            </a:r>
            <a:r>
              <a:rPr lang="tr-TR" sz="2000" dirty="0" smtClean="0">
                <a:latin typeface="Times New Roman" panose="02020603050405020304" pitchFamily="18" charset="0"/>
                <a:cs typeface="Times New Roman" panose="02020603050405020304" pitchFamily="18" charset="0"/>
              </a:rPr>
              <a:t>terk edinceye </a:t>
            </a:r>
            <a:r>
              <a:rPr lang="tr-TR" sz="2000" dirty="0">
                <a:latin typeface="Times New Roman" panose="02020603050405020304" pitchFamily="18" charset="0"/>
                <a:cs typeface="Times New Roman" panose="02020603050405020304" pitchFamily="18" charset="0"/>
              </a:rPr>
              <a:t>kadar devam eder</a:t>
            </a:r>
            <a:r>
              <a:rPr lang="tr-TR" sz="2000" dirty="0" smtClean="0">
                <a:latin typeface="Times New Roman" panose="02020603050405020304" pitchFamily="18" charset="0"/>
                <a:cs typeface="Times New Roman" panose="02020603050405020304" pitchFamily="18" charset="0"/>
              </a:rPr>
              <a:t>.</a:t>
            </a:r>
            <a:br>
              <a:rPr lang="tr-TR" sz="2000" dirty="0" smtClean="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Ayrıca </a:t>
            </a:r>
            <a:r>
              <a:rPr lang="tr-TR" sz="2000" dirty="0">
                <a:latin typeface="Times New Roman" panose="02020603050405020304" pitchFamily="18" charset="0"/>
                <a:cs typeface="Times New Roman" panose="02020603050405020304" pitchFamily="18" charset="0"/>
              </a:rPr>
              <a:t>hemzemin geçide yaklaşan makinist düdük çalarak, hemzemin geçitten geçmeye çalışan karayolu vasıtalarını uyarır.</a:t>
            </a:r>
            <a:br>
              <a:rPr lang="tr-TR" sz="2000" dirty="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4954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2808311"/>
          </a:xfrm>
        </p:spPr>
        <p:txBody>
          <a:bodyPr>
            <a:normAutofit fontScale="90000"/>
          </a:bodyPr>
          <a:lstStyle/>
          <a:p>
            <a:pPr algn="just"/>
            <a:r>
              <a:rPr lang="tr-TR" sz="2700" dirty="0" smtClean="0">
                <a:latin typeface="Times New Roman" panose="02020603050405020304" pitchFamily="18" charset="0"/>
                <a:cs typeface="Times New Roman" panose="02020603050405020304" pitchFamily="18" charset="0"/>
              </a:rPr>
              <a:t>SENARYO</a:t>
            </a:r>
            <a:r>
              <a:rPr lang="tr-TR" sz="2200" dirty="0" smtClean="0">
                <a:latin typeface="Times New Roman" panose="02020603050405020304" pitchFamily="18" charset="0"/>
                <a:cs typeface="Times New Roman" panose="02020603050405020304" pitchFamily="18" charset="0"/>
              </a:rP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20.04.2015 tarihinde </a:t>
            </a:r>
            <a:r>
              <a:rPr lang="tr-TR" sz="2200" dirty="0">
                <a:latin typeface="Times New Roman" panose="02020603050405020304" pitchFamily="18" charset="0"/>
                <a:cs typeface="Times New Roman" panose="02020603050405020304" pitchFamily="18" charset="0"/>
              </a:rPr>
              <a:t>Konya-Karaman-Konya seferini yapmak üzere Konya Gardan 17:40 da vaktinde hareket eden </a:t>
            </a:r>
            <a:r>
              <a:rPr lang="tr-TR" sz="2200" dirty="0" smtClean="0">
                <a:latin typeface="Times New Roman" panose="02020603050405020304" pitchFamily="18" charset="0"/>
                <a:cs typeface="Times New Roman" panose="02020603050405020304" pitchFamily="18" charset="0"/>
              </a:rPr>
              <a:t>62416 sefer sayılı </a:t>
            </a:r>
            <a:r>
              <a:rPr lang="tr-TR" sz="2200" dirty="0">
                <a:latin typeface="Times New Roman" panose="02020603050405020304" pitchFamily="18" charset="0"/>
                <a:cs typeface="Times New Roman" panose="02020603050405020304" pitchFamily="18" charset="0"/>
              </a:rPr>
              <a:t>DMU tren seti Konya- </a:t>
            </a:r>
            <a:r>
              <a:rPr lang="tr-TR" sz="2200" dirty="0" err="1">
                <a:latin typeface="Times New Roman" panose="02020603050405020304" pitchFamily="18" charset="0"/>
                <a:cs typeface="Times New Roman" panose="02020603050405020304" pitchFamily="18" charset="0"/>
              </a:rPr>
              <a:t>Kaşınhan</a:t>
            </a:r>
            <a:r>
              <a:rPr lang="tr-TR" sz="2200" dirty="0">
                <a:latin typeface="Times New Roman" panose="02020603050405020304" pitchFamily="18" charset="0"/>
                <a:cs typeface="Times New Roman" panose="02020603050405020304" pitchFamily="18" charset="0"/>
              </a:rPr>
              <a:t> arasında seyir halindeyken </a:t>
            </a:r>
            <a:r>
              <a:rPr lang="tr-TR" sz="2200" dirty="0" err="1">
                <a:latin typeface="Times New Roman" panose="02020603050405020304" pitchFamily="18" charset="0"/>
                <a:cs typeface="Times New Roman" panose="02020603050405020304" pitchFamily="18" charset="0"/>
              </a:rPr>
              <a:t>klm</a:t>
            </a:r>
            <a:r>
              <a:rPr lang="tr-TR" sz="2200" dirty="0">
                <a:latin typeface="Times New Roman" panose="02020603050405020304" pitchFamily="18" charset="0"/>
                <a:cs typeface="Times New Roman" panose="02020603050405020304" pitchFamily="18" charset="0"/>
              </a:rPr>
              <a:t> 8+668’ de bulunan kontrolsüz flaşörlü hemzemin geçitte </a:t>
            </a:r>
            <a:r>
              <a:rPr lang="tr-TR" sz="2200" dirty="0" smtClean="0">
                <a:latin typeface="Times New Roman" panose="02020603050405020304" pitchFamily="18" charset="0"/>
                <a:cs typeface="Times New Roman" panose="02020603050405020304" pitchFamily="18" charset="0"/>
              </a:rPr>
              <a:t>50123069100 </a:t>
            </a:r>
            <a:r>
              <a:rPr lang="tr-TR" sz="2200" dirty="0">
                <a:latin typeface="Times New Roman" panose="02020603050405020304" pitchFamily="18" charset="0"/>
                <a:cs typeface="Times New Roman" panose="02020603050405020304" pitchFamily="18" charset="0"/>
              </a:rPr>
              <a:t>kimlik numaralı Şoför Ali </a:t>
            </a:r>
            <a:r>
              <a:rPr lang="tr-TR" sz="2200" dirty="0" smtClean="0">
                <a:latin typeface="Times New Roman" panose="02020603050405020304" pitchFamily="18" charset="0"/>
                <a:cs typeface="Times New Roman" panose="02020603050405020304" pitchFamily="18" charset="0"/>
              </a:rPr>
              <a:t>ÖZTÜRK </a:t>
            </a:r>
            <a:r>
              <a:rPr lang="tr-TR" sz="2200" dirty="0">
                <a:latin typeface="Times New Roman" panose="02020603050405020304" pitchFamily="18" charset="0"/>
                <a:cs typeface="Times New Roman" panose="02020603050405020304" pitchFamily="18" charset="0"/>
              </a:rPr>
              <a:t>yönetimindeki 42 ECL 51 plakalı belediye otobüsüne saat 18:00 sıralarında arka kısımdan çarparak otobüsü gabari dışına atması neticesinde geçit kazası meydana gelmiştir.</a:t>
            </a:r>
            <a:endParaRPr lang="tr-TR" sz="2200" dirty="0"/>
          </a:p>
        </p:txBody>
      </p:sp>
      <p:sp>
        <p:nvSpPr>
          <p:cNvPr id="3" name="Alt Başlık 2"/>
          <p:cNvSpPr>
            <a:spLocks noGrp="1"/>
          </p:cNvSpPr>
          <p:nvPr>
            <p:ph type="subTitle" idx="1"/>
          </p:nvPr>
        </p:nvSpPr>
        <p:spPr>
          <a:xfrm>
            <a:off x="755576" y="3284984"/>
            <a:ext cx="7560840" cy="3240360"/>
          </a:xfrm>
        </p:spPr>
        <p:txBody>
          <a:bodyPr/>
          <a:lstStyle/>
          <a:p>
            <a:endParaRPr lang="tr-TR"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140968"/>
            <a:ext cx="7703815" cy="3345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538" y="3140968"/>
            <a:ext cx="912943" cy="880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6912" y="4813945"/>
            <a:ext cx="1687653"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atlama 1 3"/>
          <p:cNvSpPr/>
          <p:nvPr/>
        </p:nvSpPr>
        <p:spPr>
          <a:xfrm>
            <a:off x="1522512" y="406634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Tree>
    <p:extLst>
      <p:ext uri="{BB962C8B-B14F-4D97-AF65-F5344CB8AC3E}">
        <p14:creationId xmlns:p14="http://schemas.microsoft.com/office/powerpoint/2010/main" val="1108592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332656"/>
            <a:ext cx="7340352" cy="3024336"/>
          </a:xfrm>
        </p:spPr>
        <p:txBody>
          <a:bodyPr/>
          <a:lstStyle/>
          <a:p>
            <a:endParaRPr lang="tr-TR" dirty="0"/>
          </a:p>
        </p:txBody>
      </p:sp>
      <p:sp>
        <p:nvSpPr>
          <p:cNvPr id="3" name="Alt Başlık 2"/>
          <p:cNvSpPr>
            <a:spLocks noGrp="1"/>
          </p:cNvSpPr>
          <p:nvPr>
            <p:ph type="subTitle" idx="1"/>
          </p:nvPr>
        </p:nvSpPr>
        <p:spPr>
          <a:xfrm>
            <a:off x="467544" y="5085184"/>
            <a:ext cx="7848872" cy="1054968"/>
          </a:xfrm>
        </p:spPr>
        <p:txBody>
          <a:bodyPr>
            <a:normAutofit fontScale="85000" lnSpcReduction="10000"/>
          </a:bodyPr>
          <a:lstStyle/>
          <a:p>
            <a:pPr algn="l"/>
            <a:r>
              <a:rPr lang="tr-TR" sz="2200" dirty="0" smtClean="0">
                <a:latin typeface="Times New Roman" panose="02020603050405020304" pitchFamily="18" charset="0"/>
                <a:cs typeface="Times New Roman" panose="02020603050405020304" pitchFamily="18" charset="0"/>
              </a:rPr>
              <a:t>	</a:t>
            </a:r>
            <a:r>
              <a:rPr lang="tr-TR" sz="2200" dirty="0" smtClean="0">
                <a:solidFill>
                  <a:schemeClr val="tx1"/>
                </a:solidFill>
                <a:latin typeface="Times New Roman" panose="02020603050405020304" pitchFamily="18" charset="0"/>
                <a:cs typeface="Times New Roman" panose="02020603050405020304" pitchFamily="18" charset="0"/>
              </a:rPr>
              <a:t>Olay </a:t>
            </a:r>
            <a:r>
              <a:rPr lang="tr-TR" sz="2200" dirty="0">
                <a:solidFill>
                  <a:schemeClr val="tx1"/>
                </a:solidFill>
                <a:latin typeface="Times New Roman" panose="02020603050405020304" pitchFamily="18" charset="0"/>
                <a:cs typeface="Times New Roman" panose="02020603050405020304" pitchFamily="18" charset="0"/>
              </a:rPr>
              <a:t>yerindeki geçitte </a:t>
            </a:r>
            <a:r>
              <a:rPr lang="tr-TR" sz="2200" dirty="0" smtClean="0">
                <a:solidFill>
                  <a:schemeClr val="tx1"/>
                </a:solidFill>
                <a:latin typeface="Times New Roman" panose="02020603050405020304" pitchFamily="18" charset="0"/>
                <a:cs typeface="Times New Roman" panose="02020603050405020304" pitchFamily="18" charset="0"/>
              </a:rPr>
              <a:t>trenin sürati  </a:t>
            </a:r>
            <a:r>
              <a:rPr lang="tr-TR" sz="2200" dirty="0">
                <a:solidFill>
                  <a:schemeClr val="tx1"/>
                </a:solidFill>
                <a:latin typeface="Times New Roman" panose="02020603050405020304" pitchFamily="18" charset="0"/>
                <a:cs typeface="Times New Roman" panose="02020603050405020304" pitchFamily="18" charset="0"/>
              </a:rPr>
              <a:t>15- 20 </a:t>
            </a:r>
            <a:r>
              <a:rPr lang="tr-TR" sz="2200" dirty="0" err="1">
                <a:solidFill>
                  <a:schemeClr val="tx1"/>
                </a:solidFill>
                <a:latin typeface="Times New Roman" panose="02020603050405020304" pitchFamily="18" charset="0"/>
                <a:cs typeface="Times New Roman" panose="02020603050405020304" pitchFamily="18" charset="0"/>
              </a:rPr>
              <a:t>klm</a:t>
            </a:r>
            <a:r>
              <a:rPr lang="tr-TR" sz="2200" dirty="0">
                <a:solidFill>
                  <a:schemeClr val="tx1"/>
                </a:solidFill>
                <a:latin typeface="Times New Roman" panose="02020603050405020304" pitchFamily="18" charset="0"/>
                <a:cs typeface="Times New Roman" panose="02020603050405020304" pitchFamily="18" charset="0"/>
              </a:rPr>
              <a:t> olup, hızının düşük olması nedeniyle tren araca çarpma sonrası 30 metre sonra durmuştur. </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2655"/>
            <a:ext cx="7560840" cy="439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ağ Ok 7"/>
          <p:cNvSpPr/>
          <p:nvPr/>
        </p:nvSpPr>
        <p:spPr>
          <a:xfrm>
            <a:off x="2486397" y="196570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89421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8"/>
            <a:ext cx="7772400" cy="3339803"/>
          </a:xfrm>
        </p:spPr>
        <p:txBody>
          <a:bodyPr/>
          <a:lstStyle/>
          <a:p>
            <a:endParaRPr lang="tr-TR" dirty="0"/>
          </a:p>
        </p:txBody>
      </p:sp>
      <p:sp>
        <p:nvSpPr>
          <p:cNvPr id="3" name="Alt Başlık 2"/>
          <p:cNvSpPr>
            <a:spLocks noGrp="1"/>
          </p:cNvSpPr>
          <p:nvPr>
            <p:ph type="subTitle" idx="1"/>
          </p:nvPr>
        </p:nvSpPr>
        <p:spPr>
          <a:xfrm>
            <a:off x="715972" y="3645024"/>
            <a:ext cx="7704856" cy="2880320"/>
          </a:xfrm>
        </p:spPr>
        <p:txBody>
          <a:bodyPr/>
          <a:lstStyle/>
          <a:p>
            <a:endParaRPr lang="tr-T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8640"/>
            <a:ext cx="784887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717032"/>
            <a:ext cx="7848872"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6125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5832648"/>
          </a:xfrm>
        </p:spPr>
        <p:txBody>
          <a:bodyPr>
            <a:normAutofit/>
          </a:bodyPr>
          <a:lstStyle/>
          <a:p>
            <a:pPr algn="just"/>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Olay nedeniyle tren yolcularında ölü bulunmadığı, yaralılar olduğu, makinistlerde herhangi bir sağlık problemi olmadığı, otobüs yolcularında ölü ve yaralılar olduğu bilgisine ulaşılmıştır. Olay sonrasında çevredeki vatandaşlar tarafından 112 acil yardım hattı aranarak bilgi verilmesi üzerine 18:05 de olay yerine intikal eden ambulans ekibi olay yeri </a:t>
            </a:r>
            <a:r>
              <a:rPr lang="tr-TR" sz="2000" dirty="0" err="1" smtClean="0">
                <a:latin typeface="Times New Roman" panose="02020603050405020304" pitchFamily="18" charset="0"/>
                <a:cs typeface="Times New Roman" panose="02020603050405020304" pitchFamily="18" charset="0"/>
              </a:rPr>
              <a:t>triajını</a:t>
            </a: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uygulayarak daha fazla ambulans talebinde </a:t>
            </a:r>
            <a:r>
              <a:rPr lang="tr-TR" sz="2000" dirty="0" smtClean="0">
                <a:latin typeface="Times New Roman" panose="02020603050405020304" pitchFamily="18" charset="0"/>
                <a:cs typeface="Times New Roman" panose="02020603050405020304" pitchFamily="18" charset="0"/>
              </a:rPr>
              <a:t>bulunmuş ve </a:t>
            </a:r>
            <a:r>
              <a:rPr lang="tr-TR" sz="2000" dirty="0">
                <a:latin typeface="Times New Roman" panose="02020603050405020304" pitchFamily="18" charset="0"/>
                <a:cs typeface="Times New Roman" panose="02020603050405020304" pitchFamily="18" charset="0"/>
              </a:rPr>
              <a:t>diğer </a:t>
            </a:r>
            <a:r>
              <a:rPr lang="tr-TR" sz="2000" dirty="0" smtClean="0">
                <a:latin typeface="Times New Roman" panose="02020603050405020304" pitchFamily="18" charset="0"/>
                <a:cs typeface="Times New Roman" panose="02020603050405020304" pitchFamily="18" charset="0"/>
              </a:rPr>
              <a:t>acil durum hizmet gruplarına haber vererek yerel çapta yardım istemiştir.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Olay yerine gelen belediye ve itfaiye ekipleri tarafından gerekli çalışmalar yapılarak otobüs içerisinde sıkışan yaralı 20 yolcu çıkarılarak sağlık personeli tarafından ilk müdahaleleri yapılmış ve Meram Eğitim ve Araştırma Hastanesine sevkleri gerçekleştirilmiştir. Otobüste hayatını kaybeden 5 yolcu ve şoförün  cesetleri otopsi yapılmak üzere Meram Eğitim ve Araştırma Hastanesi Morguna kaldırılmıştır. </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1710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332657"/>
            <a:ext cx="7772400" cy="864095"/>
          </a:xfrm>
        </p:spPr>
        <p:txBody>
          <a:bodyPr/>
          <a:lstStyle/>
          <a:p>
            <a:r>
              <a:rPr lang="tr-TR" dirty="0" smtClean="0"/>
              <a:t>OLAY YERİ YÖNETİMİ</a:t>
            </a:r>
            <a:endParaRPr lang="tr-TR" dirty="0"/>
          </a:p>
        </p:txBody>
      </p:sp>
      <p:sp>
        <p:nvSpPr>
          <p:cNvPr id="3" name="Alt Başlık 2"/>
          <p:cNvSpPr>
            <a:spLocks noGrp="1"/>
          </p:cNvSpPr>
          <p:nvPr>
            <p:ph type="subTitle" idx="1"/>
          </p:nvPr>
        </p:nvSpPr>
        <p:spPr>
          <a:xfrm>
            <a:off x="611560" y="1340768"/>
            <a:ext cx="7848872" cy="4298032"/>
          </a:xfrm>
        </p:spPr>
        <p:txBody>
          <a:bodyPr/>
          <a:lstStyle/>
          <a:p>
            <a:endParaRPr lang="tr-TR" dirty="0"/>
          </a:p>
        </p:txBody>
      </p:sp>
      <p:pic>
        <p:nvPicPr>
          <p:cNvPr id="6146" name="Picture 2" title="EKİPLERİN GELDİĞİ Y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337" y="1326547"/>
            <a:ext cx="8340725" cy="4725963"/>
          </a:xfrm>
          <a:prstGeom prst="rect">
            <a:avLst/>
          </a:prstGeom>
          <a:ln/>
        </p:spPr>
        <p:style>
          <a:lnRef idx="2">
            <a:schemeClr val="dk1"/>
          </a:lnRef>
          <a:fillRef idx="1">
            <a:schemeClr val="lt1"/>
          </a:fillRef>
          <a:effectRef idx="0">
            <a:schemeClr val="dk1"/>
          </a:effectRef>
          <a:fontRef idx="minor">
            <a:schemeClr val="dk1"/>
          </a:fontRef>
        </p:style>
      </p:pic>
      <p:sp>
        <p:nvSpPr>
          <p:cNvPr id="5" name="Oval 4"/>
          <p:cNvSpPr/>
          <p:nvPr/>
        </p:nvSpPr>
        <p:spPr>
          <a:xfrm>
            <a:off x="4509956" y="3553741"/>
            <a:ext cx="335734" cy="39684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10" name="Halka 9"/>
          <p:cNvSpPr/>
          <p:nvPr/>
        </p:nvSpPr>
        <p:spPr>
          <a:xfrm>
            <a:off x="3779912" y="3029186"/>
            <a:ext cx="1595858" cy="1551941"/>
          </a:xfrm>
          <a:prstGeom prst="donut">
            <a:avLst>
              <a:gd name="adj" fmla="val 0"/>
            </a:avLst>
          </a:prstGeom>
          <a:solidFill>
            <a:schemeClr val="bg1">
              <a:lumMod val="85000"/>
              <a:alpha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Halka 10"/>
          <p:cNvSpPr/>
          <p:nvPr/>
        </p:nvSpPr>
        <p:spPr>
          <a:xfrm>
            <a:off x="3521564" y="2813163"/>
            <a:ext cx="2124236" cy="2016224"/>
          </a:xfrm>
          <a:prstGeom prst="donut">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2"/>
              </a:solidFill>
            </a:endParaRPr>
          </a:p>
        </p:txBody>
      </p:sp>
      <p:sp>
        <p:nvSpPr>
          <p:cNvPr id="9" name="Sağ Ok 8"/>
          <p:cNvSpPr/>
          <p:nvPr/>
        </p:nvSpPr>
        <p:spPr>
          <a:xfrm>
            <a:off x="4067943" y="1602508"/>
            <a:ext cx="700757" cy="121158"/>
          </a:xfrm>
          <a:prstGeom prst="rightArrow">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Dikdörtgen 12"/>
          <p:cNvSpPr/>
          <p:nvPr/>
        </p:nvSpPr>
        <p:spPr>
          <a:xfrm>
            <a:off x="2339752" y="1844824"/>
            <a:ext cx="4032448" cy="323165"/>
          </a:xfrm>
          <a:prstGeom prst="rect">
            <a:avLst/>
          </a:prstGeom>
          <a:noFill/>
        </p:spPr>
        <p:txBody>
          <a:bodyPr wrap="square" lIns="91440" tIns="45720" rIns="91440" bIns="45720">
            <a:spAutoFit/>
          </a:bodyPr>
          <a:lstStyle/>
          <a:p>
            <a:pPr algn="ctr"/>
            <a:r>
              <a:rPr lang="tr-TR" sz="1200" cap="none"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EKİPLERİN</a:t>
            </a:r>
            <a:r>
              <a:rPr lang="tr-TR" sz="15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tr-TR" sz="1200" b="1" cap="none"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GELDİĞİ</a:t>
            </a:r>
            <a:r>
              <a:rPr lang="tr-TR" sz="1500" b="1" cap="none" spc="50" dirty="0" smtClean="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rPr>
              <a:t> </a:t>
            </a:r>
            <a:r>
              <a:rPr lang="tr-TR" sz="1200" b="1" cap="none"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YOL</a:t>
            </a:r>
            <a:endParaRPr lang="tr-TR" sz="1200" b="1" cap="none"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
        <p:nvSpPr>
          <p:cNvPr id="16" name="Yukarı Ok 15"/>
          <p:cNvSpPr/>
          <p:nvPr/>
        </p:nvSpPr>
        <p:spPr>
          <a:xfrm>
            <a:off x="5132785" y="2538482"/>
            <a:ext cx="276349" cy="648072"/>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4783040" y="2276872"/>
            <a:ext cx="1800314" cy="261610"/>
          </a:xfrm>
          <a:prstGeom prst="rect">
            <a:avLst/>
          </a:prstGeom>
          <a:solidFill>
            <a:schemeClr val="bg1"/>
          </a:solidFill>
          <a:ln>
            <a:solidFill>
              <a:schemeClr val="bg2"/>
            </a:solidFill>
          </a:ln>
        </p:spPr>
        <p:txBody>
          <a:bodyPr wrap="square" lIns="91440" tIns="45720" rIns="91440" bIns="45720">
            <a:spAutoFit/>
          </a:bodyPr>
          <a:lstStyle/>
          <a:p>
            <a:pPr algn="ctr"/>
            <a:r>
              <a:rPr lang="tr-TR" sz="11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GÜVENLİK KORİDORU</a:t>
            </a:r>
            <a:endParaRPr lang="tr-TR" sz="11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19" name="İkizkenar Üçgen 18"/>
          <p:cNvSpPr/>
          <p:nvPr/>
        </p:nvSpPr>
        <p:spPr>
          <a:xfrm rot="10800000">
            <a:off x="4067944" y="3428999"/>
            <a:ext cx="1080120" cy="941183"/>
          </a:xfrm>
          <a:prstGeom prst="triangle">
            <a:avLst>
              <a:gd name="adj" fmla="val 38917"/>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20" name="Sol Ok 19"/>
          <p:cNvSpPr/>
          <p:nvPr/>
        </p:nvSpPr>
        <p:spPr>
          <a:xfrm>
            <a:off x="3851920" y="3689529"/>
            <a:ext cx="658036" cy="27666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22" name="Dikdörtgen 21"/>
          <p:cNvSpPr/>
          <p:nvPr/>
        </p:nvSpPr>
        <p:spPr>
          <a:xfrm>
            <a:off x="1331640" y="3428999"/>
            <a:ext cx="2088232" cy="646331"/>
          </a:xfrm>
          <a:prstGeom prst="rect">
            <a:avLst/>
          </a:prstGeom>
          <a:noFill/>
          <a:ln>
            <a:solidFill>
              <a:schemeClr val="bg1"/>
            </a:solidFill>
            <a:prstDash val="solid"/>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tr-TR" b="1" dirty="0" smtClean="0">
                <a:ln>
                  <a:prstDash val="solid"/>
                </a:ln>
                <a:solidFill>
                  <a:schemeClr val="bg1"/>
                </a:solidFill>
                <a:effectLst>
                  <a:outerShdw blurRad="88000" dist="50800" dir="5040000" algn="tl">
                    <a:schemeClr val="accent4">
                      <a:tint val="80000"/>
                      <a:satMod val="250000"/>
                      <a:alpha val="45000"/>
                    </a:schemeClr>
                  </a:outerShdw>
                </a:effectLst>
              </a:rPr>
              <a:t>BRONZ/</a:t>
            </a:r>
            <a:r>
              <a:rPr lang="tr-TR" b="1" dirty="0" err="1" smtClean="0">
                <a:ln>
                  <a:prstDash val="solid"/>
                </a:ln>
                <a:solidFill>
                  <a:schemeClr val="bg1"/>
                </a:solidFill>
                <a:effectLst>
                  <a:outerShdw blurRad="88000" dist="50800" dir="5040000" algn="tl">
                    <a:schemeClr val="accent4">
                      <a:tint val="80000"/>
                      <a:satMod val="250000"/>
                      <a:alpha val="45000"/>
                    </a:schemeClr>
                  </a:outerShdw>
                </a:effectLst>
              </a:rPr>
              <a:t>SICAK:Amb</a:t>
            </a:r>
            <a:r>
              <a:rPr lang="tr-TR" b="1" dirty="0" smtClean="0">
                <a:ln>
                  <a:prstDash val="solid"/>
                </a:ln>
                <a:solidFill>
                  <a:schemeClr val="bg1"/>
                </a:solidFill>
                <a:effectLst>
                  <a:outerShdw blurRad="88000" dist="50800" dir="5040000" algn="tl">
                    <a:schemeClr val="accent4">
                      <a:tint val="80000"/>
                      <a:satMod val="250000"/>
                      <a:alpha val="45000"/>
                    </a:schemeClr>
                  </a:outerShdw>
                </a:effectLst>
              </a:rPr>
              <a:t>.,</a:t>
            </a:r>
            <a:r>
              <a:rPr lang="tr-TR" b="1" dirty="0" err="1" smtClean="0">
                <a:ln>
                  <a:prstDash val="solid"/>
                </a:ln>
                <a:solidFill>
                  <a:schemeClr val="bg1"/>
                </a:solidFill>
                <a:effectLst>
                  <a:outerShdw blurRad="88000" dist="50800" dir="5040000" algn="tl">
                    <a:schemeClr val="accent4">
                      <a:tint val="80000"/>
                      <a:satMod val="250000"/>
                      <a:alpha val="45000"/>
                    </a:schemeClr>
                  </a:outerShdw>
                </a:effectLst>
              </a:rPr>
              <a:t>polis,itfaiye</a:t>
            </a:r>
            <a:endParaRPr lang="tr-TR" b="1" cap="none" spc="0" dirty="0">
              <a:ln>
                <a:prstDash val="solid"/>
              </a:ln>
              <a:solidFill>
                <a:schemeClr val="bg1"/>
              </a:solidFill>
              <a:effectLst>
                <a:outerShdw blurRad="88000" dist="50800" dir="5040000" algn="tl">
                  <a:schemeClr val="accent4">
                    <a:tint val="80000"/>
                    <a:satMod val="250000"/>
                    <a:alpha val="45000"/>
                  </a:schemeClr>
                </a:outerShdw>
              </a:effectLst>
            </a:endParaRPr>
          </a:p>
        </p:txBody>
      </p:sp>
      <p:sp>
        <p:nvSpPr>
          <p:cNvPr id="23" name="Sağ Ok 22"/>
          <p:cNvSpPr/>
          <p:nvPr/>
        </p:nvSpPr>
        <p:spPr>
          <a:xfrm>
            <a:off x="5340492" y="3752163"/>
            <a:ext cx="671668" cy="21402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6012160" y="3428999"/>
            <a:ext cx="2592288" cy="800219"/>
          </a:xfrm>
          <a:prstGeom prst="rect">
            <a:avLst/>
          </a:prstGeom>
          <a:noFill/>
          <a:ln>
            <a:solidFill>
              <a:schemeClr val="bg1"/>
            </a:solidFill>
            <a:prstDash val="lgDash"/>
          </a:ln>
        </p:spPr>
        <p:txBody>
          <a:bodyPr wrap="square" lIns="91440" tIns="45720" rIns="91440" bIns="45720">
            <a:spAutoFit/>
          </a:bodyPr>
          <a:lstStyle/>
          <a:p>
            <a:pPr algn="ctr"/>
            <a:r>
              <a:rPr lang="tr-TR" sz="1400" b="1" dirty="0" smtClean="0">
                <a:ln w="1905"/>
                <a:solidFill>
                  <a:schemeClr val="bg1"/>
                </a:solidFill>
                <a:effectLst>
                  <a:innerShdw blurRad="69850" dist="43180" dir="5400000">
                    <a:srgbClr val="000000">
                      <a:alpha val="65000"/>
                    </a:srgbClr>
                  </a:innerShdw>
                </a:effectLst>
              </a:rPr>
              <a:t>GÜMÜŞ/</a:t>
            </a:r>
            <a:r>
              <a:rPr lang="tr-TR" sz="1400" b="1" dirty="0" err="1" smtClean="0">
                <a:ln w="1905"/>
                <a:solidFill>
                  <a:schemeClr val="bg1"/>
                </a:solidFill>
                <a:effectLst>
                  <a:innerShdw blurRad="69850" dist="43180" dir="5400000">
                    <a:srgbClr val="000000">
                      <a:alpha val="65000"/>
                    </a:srgbClr>
                  </a:innerShdw>
                </a:effectLst>
              </a:rPr>
              <a:t>ILIK:Ceset</a:t>
            </a:r>
            <a:r>
              <a:rPr lang="tr-TR" sz="1400" b="1" dirty="0" smtClean="0">
                <a:ln w="1905"/>
                <a:solidFill>
                  <a:schemeClr val="bg1"/>
                </a:solidFill>
                <a:effectLst>
                  <a:innerShdw blurRad="69850" dist="43180" dir="5400000">
                    <a:srgbClr val="000000">
                      <a:alpha val="65000"/>
                    </a:srgbClr>
                  </a:innerShdw>
                </a:effectLst>
              </a:rPr>
              <a:t> </a:t>
            </a:r>
            <a:r>
              <a:rPr lang="tr-TR" sz="1400" b="1" dirty="0" err="1" smtClean="0">
                <a:ln w="1905"/>
                <a:solidFill>
                  <a:schemeClr val="bg1"/>
                </a:solidFill>
                <a:effectLst>
                  <a:innerShdw blurRad="69850" dist="43180" dir="5400000">
                    <a:srgbClr val="000000">
                      <a:alpha val="65000"/>
                    </a:srgbClr>
                  </a:innerShdw>
                </a:effectLst>
              </a:rPr>
              <a:t>bekletme,triaj,olay</a:t>
            </a:r>
            <a:r>
              <a:rPr lang="tr-TR" sz="1400" b="1" dirty="0" smtClean="0">
                <a:ln w="1905"/>
                <a:solidFill>
                  <a:schemeClr val="bg1"/>
                </a:solidFill>
                <a:effectLst>
                  <a:innerShdw blurRad="69850" dist="43180" dir="5400000">
                    <a:srgbClr val="000000">
                      <a:alpha val="65000"/>
                    </a:srgbClr>
                  </a:innerShdw>
                </a:effectLst>
              </a:rPr>
              <a:t> </a:t>
            </a:r>
            <a:r>
              <a:rPr lang="tr-TR" sz="1400" b="1" dirty="0" err="1" smtClean="0">
                <a:ln w="1905"/>
                <a:solidFill>
                  <a:schemeClr val="bg1"/>
                </a:solidFill>
                <a:effectLst>
                  <a:innerShdw blurRad="69850" dist="43180" dir="5400000">
                    <a:srgbClr val="000000">
                      <a:alpha val="65000"/>
                    </a:srgbClr>
                  </a:innerShdw>
                </a:effectLst>
              </a:rPr>
              <a:t>kont.sağlık</a:t>
            </a:r>
            <a:r>
              <a:rPr lang="tr-TR" sz="1400" b="1" dirty="0" smtClean="0">
                <a:ln w="1905"/>
                <a:solidFill>
                  <a:schemeClr val="bg1"/>
                </a:solidFill>
                <a:effectLst>
                  <a:innerShdw blurRad="69850" dist="43180" dir="5400000">
                    <a:srgbClr val="000000">
                      <a:alpha val="65000"/>
                    </a:srgbClr>
                  </a:innerShdw>
                </a:effectLst>
              </a:rPr>
              <a:t> </a:t>
            </a:r>
            <a:r>
              <a:rPr lang="tr-TR" sz="1400" b="1" dirty="0" err="1" smtClean="0">
                <a:ln w="1905"/>
                <a:solidFill>
                  <a:schemeClr val="bg1"/>
                </a:solidFill>
                <a:effectLst>
                  <a:innerShdw blurRad="69850" dist="43180" dir="5400000">
                    <a:srgbClr val="000000">
                      <a:alpha val="65000"/>
                    </a:srgbClr>
                  </a:innerShdw>
                </a:effectLst>
              </a:rPr>
              <a:t>birimleri,amb.yük.nok</a:t>
            </a:r>
            <a:r>
              <a:rPr lang="tr-T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tr-TR"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6" name="Dikdörtgen 25"/>
          <p:cNvSpPr/>
          <p:nvPr/>
        </p:nvSpPr>
        <p:spPr>
          <a:xfrm>
            <a:off x="6583354" y="4210404"/>
            <a:ext cx="1275286" cy="3385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tr-TR" sz="1600" b="1" dirty="0" smtClean="0">
                <a:ln>
                  <a:prstDash val="solid"/>
                </a:ln>
                <a:solidFill>
                  <a:schemeClr val="bg1"/>
                </a:solidFill>
                <a:effectLst>
                  <a:outerShdw blurRad="88000" dist="50800" dir="5040000" algn="tl">
                    <a:schemeClr val="accent4">
                      <a:tint val="80000"/>
                      <a:satMod val="250000"/>
                      <a:alpha val="45000"/>
                    </a:schemeClr>
                  </a:outerShdw>
                </a:effectLst>
              </a:rPr>
              <a:t>DIŞ KORDON</a:t>
            </a:r>
            <a:endParaRPr lang="tr-TR" sz="1600" b="1" cap="none" spc="0" dirty="0">
              <a:ln>
                <a:prstDash val="solid"/>
              </a:ln>
              <a:solidFill>
                <a:schemeClr val="bg1"/>
              </a:solidFill>
              <a:effectLst>
                <a:outerShdw blurRad="88000" dist="50800" dir="5040000" algn="tl">
                  <a:schemeClr val="accent4">
                    <a:tint val="80000"/>
                    <a:satMod val="250000"/>
                    <a:alpha val="45000"/>
                  </a:schemeClr>
                </a:outerShdw>
              </a:effectLst>
            </a:endParaRPr>
          </a:p>
        </p:txBody>
      </p:sp>
      <p:sp>
        <p:nvSpPr>
          <p:cNvPr id="27" name="Dikdörtgen 26"/>
          <p:cNvSpPr/>
          <p:nvPr/>
        </p:nvSpPr>
        <p:spPr>
          <a:xfrm>
            <a:off x="1331640" y="4075329"/>
            <a:ext cx="2088232" cy="338554"/>
          </a:xfrm>
          <a:prstGeom prst="rect">
            <a:avLst/>
          </a:prstGeom>
          <a:noFill/>
        </p:spPr>
        <p:txBody>
          <a:bodyPr wrap="square" lIns="91440" tIns="45720" rIns="91440" bIns="45720">
            <a:spAutoFit/>
          </a:bodyPr>
          <a:lstStyle/>
          <a:p>
            <a:pPr algn="ctr"/>
            <a:r>
              <a:rPr lang="tr-TR" sz="1600" b="1" cap="none" spc="0" dirty="0" smtClean="0">
                <a:ln w="1905"/>
                <a:solidFill>
                  <a:schemeClr val="bg1"/>
                </a:solidFill>
                <a:effectLst>
                  <a:innerShdw blurRad="69850" dist="43180" dir="5400000">
                    <a:srgbClr val="000000">
                      <a:alpha val="65000"/>
                    </a:srgbClr>
                  </a:innerShdw>
                </a:effectLst>
              </a:rPr>
              <a:t>İÇ KORDON</a:t>
            </a:r>
            <a:endParaRPr lang="tr-TR" sz="1600" b="1" cap="none" spc="0" dirty="0">
              <a:ln w="1905"/>
              <a:solidFill>
                <a:schemeClr val="bg1"/>
              </a:solidFill>
              <a:effectLst>
                <a:innerShdw blurRad="69850" dist="43180" dir="5400000">
                  <a:srgbClr val="000000">
                    <a:alpha val="65000"/>
                  </a:srgbClr>
                </a:innerShdw>
              </a:effectLst>
            </a:endParaRPr>
          </a:p>
        </p:txBody>
      </p:sp>
      <p:sp>
        <p:nvSpPr>
          <p:cNvPr id="28" name="Aşağı Ok 27"/>
          <p:cNvSpPr/>
          <p:nvPr/>
        </p:nvSpPr>
        <p:spPr>
          <a:xfrm>
            <a:off x="4016428" y="4725144"/>
            <a:ext cx="164510" cy="59344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28"/>
          <p:cNvSpPr/>
          <p:nvPr/>
        </p:nvSpPr>
        <p:spPr>
          <a:xfrm>
            <a:off x="2627784" y="5318591"/>
            <a:ext cx="2747986" cy="523220"/>
          </a:xfrm>
          <a:prstGeom prst="rect">
            <a:avLst/>
          </a:prstGeom>
          <a:noFill/>
        </p:spPr>
        <p:txBody>
          <a:bodyPr wrap="square" lIns="91440" tIns="45720" rIns="91440" bIns="45720">
            <a:spAutoFit/>
          </a:bodyPr>
          <a:lstStyle/>
          <a:p>
            <a:pPr algn="ctr"/>
            <a:r>
              <a:rPr lang="tr-TR" sz="1400" b="1" cap="none" spc="0" dirty="0" smtClean="0">
                <a:ln w="1905"/>
                <a:solidFill>
                  <a:schemeClr val="bg1"/>
                </a:solidFill>
                <a:effectLst>
                  <a:innerShdw blurRad="69850" dist="43180" dir="5400000">
                    <a:srgbClr val="000000">
                      <a:alpha val="65000"/>
                    </a:srgbClr>
                  </a:innerShdw>
                </a:effectLst>
              </a:rPr>
              <a:t>ALTIN/</a:t>
            </a:r>
            <a:r>
              <a:rPr lang="tr-TR" sz="1400" b="1" cap="none" spc="0" dirty="0" err="1" smtClean="0">
                <a:ln w="1905"/>
                <a:solidFill>
                  <a:schemeClr val="bg1"/>
                </a:solidFill>
                <a:effectLst>
                  <a:innerShdw blurRad="69850" dist="43180" dir="5400000">
                    <a:srgbClr val="000000">
                      <a:alpha val="65000"/>
                    </a:srgbClr>
                  </a:innerShdw>
                </a:effectLst>
              </a:rPr>
              <a:t>SOĞUK:Geçici</a:t>
            </a:r>
            <a:r>
              <a:rPr lang="tr-TR" sz="1400" b="1" cap="none" spc="0" dirty="0" smtClean="0">
                <a:ln w="1905"/>
                <a:solidFill>
                  <a:schemeClr val="bg1"/>
                </a:solidFill>
                <a:effectLst>
                  <a:innerShdw blurRad="69850" dist="43180" dir="5400000">
                    <a:srgbClr val="000000">
                      <a:alpha val="65000"/>
                    </a:srgbClr>
                  </a:innerShdw>
                </a:effectLst>
              </a:rPr>
              <a:t> </a:t>
            </a:r>
            <a:r>
              <a:rPr lang="tr-TR" sz="1400" b="1" cap="none" spc="0" dirty="0" err="1" smtClean="0">
                <a:ln w="1905"/>
                <a:solidFill>
                  <a:schemeClr val="bg1"/>
                </a:solidFill>
                <a:effectLst>
                  <a:innerShdw blurRad="69850" dist="43180" dir="5400000">
                    <a:srgbClr val="000000">
                      <a:alpha val="65000"/>
                    </a:srgbClr>
                  </a:innerShdw>
                </a:effectLst>
              </a:rPr>
              <a:t>morg,hastane,stratejik</a:t>
            </a:r>
            <a:r>
              <a:rPr lang="tr-TR" sz="1400" b="1" cap="none" spc="0" dirty="0" smtClean="0">
                <a:ln w="1905"/>
                <a:solidFill>
                  <a:schemeClr val="bg1"/>
                </a:solidFill>
                <a:effectLst>
                  <a:innerShdw blurRad="69850" dist="43180" dir="5400000">
                    <a:srgbClr val="000000">
                      <a:alpha val="65000"/>
                    </a:srgbClr>
                  </a:innerShdw>
                </a:effectLst>
              </a:rPr>
              <a:t> </a:t>
            </a:r>
            <a:r>
              <a:rPr lang="tr-TR" sz="1400" b="1" cap="none" spc="0" dirty="0" err="1" smtClean="0">
                <a:ln w="1905"/>
                <a:solidFill>
                  <a:schemeClr val="bg1"/>
                </a:solidFill>
                <a:effectLst>
                  <a:innerShdw blurRad="69850" dist="43180" dir="5400000">
                    <a:srgbClr val="000000">
                      <a:alpha val="65000"/>
                    </a:srgbClr>
                  </a:innerShdw>
                </a:effectLst>
              </a:rPr>
              <a:t>koor.grubu</a:t>
            </a:r>
            <a:r>
              <a:rPr lang="tr-TR" sz="1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tr-TR" sz="1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21064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890666"/>
          </a:xfrm>
        </p:spPr>
        <p:txBody>
          <a:bodyPr>
            <a:normAutofit/>
          </a:bodyPr>
          <a:lstStyle/>
          <a:p>
            <a:pPr algn="just"/>
            <a:r>
              <a:rPr lang="tr-TR" sz="2700" dirty="0" smtClean="0">
                <a:latin typeface="Times New Roman" panose="02020603050405020304" pitchFamily="18" charset="0"/>
                <a:cs typeface="Times New Roman" panose="02020603050405020304" pitchFamily="18" charset="0"/>
              </a:rPr>
              <a:t/>
            </a:r>
            <a:br>
              <a:rPr lang="tr-TR" sz="2700" dirty="0" smtClean="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Tren </a:t>
            </a:r>
            <a:r>
              <a:rPr lang="tr-TR" sz="2200" dirty="0">
                <a:latin typeface="Times New Roman" panose="02020603050405020304" pitchFamily="18" charset="0"/>
                <a:cs typeface="Times New Roman" panose="02020603050405020304" pitchFamily="18" charset="0"/>
              </a:rPr>
              <a:t>yolcularında basit sıyrıklar olduğu ve genel durumlarının iyi olduğu sağlık personelinin muayenesinden sonra anlaşılmıştır</a:t>
            </a:r>
            <a:r>
              <a:rPr lang="tr-TR" sz="2200" dirty="0" smtClean="0">
                <a:latin typeface="Times New Roman" panose="02020603050405020304" pitchFamily="18" charset="0"/>
                <a:cs typeface="Times New Roman" panose="02020603050405020304" pitchFamily="18" charset="0"/>
              </a:rPr>
              <a:t>.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Olay yerine gelen savcının yapmış olduğu inceleme sonrasında hasar gören belediye otobüsü yoldan çekilmiş, görevli makinistler ifadelerine başvurulmak üzere emniyet görevlileri tarafından gözaltına alınmıştır. </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62416 treni temin eden 30007 DMU sette meydana gelen hasarın Konya Araç Bakım Depo Müdürlüğü ekipleri tarafından giderilmesinin ardından olay yerinden 20:15’ de hareket ederek 20 </a:t>
            </a:r>
            <a:r>
              <a:rPr lang="tr-TR" sz="2200" dirty="0" err="1" smtClean="0">
                <a:latin typeface="Times New Roman" panose="02020603050405020304" pitchFamily="18" charset="0"/>
                <a:cs typeface="Times New Roman" panose="02020603050405020304" pitchFamily="18" charset="0"/>
              </a:rPr>
              <a:t>klm</a:t>
            </a:r>
            <a:r>
              <a:rPr lang="tr-TR" sz="2200" dirty="0" smtClean="0">
                <a:latin typeface="Times New Roman" panose="02020603050405020304" pitchFamily="18" charset="0"/>
                <a:cs typeface="Times New Roman" panose="02020603050405020304" pitchFamily="18" charset="0"/>
              </a:rPr>
              <a:t> seyir şartıyla Konya Gara 20:55’ de gelişine müteakip olay nedeniyle tren trafiğine kapatılan Konya- </a:t>
            </a:r>
            <a:r>
              <a:rPr lang="tr-TR" sz="2200" dirty="0" err="1" smtClean="0">
                <a:latin typeface="Times New Roman" panose="02020603050405020304" pitchFamily="18" charset="0"/>
                <a:cs typeface="Times New Roman" panose="02020603050405020304" pitchFamily="18" charset="0"/>
              </a:rPr>
              <a:t>Kaşınhan</a:t>
            </a:r>
            <a:r>
              <a:rPr lang="tr-TR" sz="2200" dirty="0" smtClean="0">
                <a:latin typeface="Times New Roman" panose="02020603050405020304" pitchFamily="18" charset="0"/>
                <a:cs typeface="Times New Roman" panose="02020603050405020304" pitchFamily="18" charset="0"/>
              </a:rPr>
              <a:t> arası yol tren trafiğine açılmıştır.</a:t>
            </a:r>
            <a:br>
              <a:rPr lang="tr-TR" sz="2200" dirty="0" smtClean="0">
                <a:latin typeface="Times New Roman" panose="02020603050405020304" pitchFamily="18" charset="0"/>
                <a:cs typeface="Times New Roman" panose="02020603050405020304" pitchFamily="18" charset="0"/>
              </a:rPr>
            </a:br>
            <a:r>
              <a:rPr lang="tr-TR" sz="2200" dirty="0" smtClean="0">
                <a:latin typeface="Times New Roman" panose="02020603050405020304" pitchFamily="18" charset="0"/>
                <a:cs typeface="Times New Roman" panose="02020603050405020304" pitchFamily="18" charset="0"/>
              </a:rPr>
              <a:t>62416 trende seyahat etmekte olan 190 yolcu ve Karaman Garda 62419 trenle seyahat edecek 139 yolcunun otobüslerle aktarması yapılmıştır.</a:t>
            </a:r>
            <a:r>
              <a:rPr lang="tr-TR" sz="2000" dirty="0" smtClean="0">
                <a:latin typeface="Times New Roman" panose="02020603050405020304" pitchFamily="18" charset="0"/>
                <a:cs typeface="Times New Roman" panose="02020603050405020304" pitchFamily="18" charset="0"/>
              </a:rPr>
              <a:t>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t>
            </a:r>
            <a:endParaRPr lang="tr-TR" sz="2000" dirty="0"/>
          </a:p>
        </p:txBody>
      </p:sp>
    </p:spTree>
    <p:extLst>
      <p:ext uri="{BB962C8B-B14F-4D97-AF65-F5344CB8AC3E}">
        <p14:creationId xmlns:p14="http://schemas.microsoft.com/office/powerpoint/2010/main" val="1529971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74642"/>
          </a:xfrm>
        </p:spPr>
        <p:txBody>
          <a:bodyPr>
            <a:normAutofit/>
          </a:bodyPr>
          <a:lstStyle/>
          <a:p>
            <a:pPr algn="just"/>
            <a:r>
              <a:rPr lang="tr-TR" sz="2000" dirty="0" smtClean="0">
                <a:latin typeface="Times New Roman" panose="02020603050405020304" pitchFamily="18" charset="0"/>
                <a:cs typeface="Times New Roman" panose="02020603050405020304" pitchFamily="18" charset="0"/>
              </a:rPr>
              <a:t>Olay değerlendirmesine göre; olayın </a:t>
            </a:r>
            <a:r>
              <a:rPr lang="tr-TR" sz="2000" dirty="0">
                <a:latin typeface="Times New Roman" panose="02020603050405020304" pitchFamily="18" charset="0"/>
                <a:cs typeface="Times New Roman" panose="02020603050405020304" pitchFamily="18" charset="0"/>
              </a:rPr>
              <a:t>meydana geldiği hemzemin geçidin genişliği 12,40 metre olduğu, hemzemin geçitte </a:t>
            </a:r>
            <a:r>
              <a:rPr lang="tr-TR" sz="2000" dirty="0" smtClean="0">
                <a:latin typeface="Times New Roman" panose="02020603050405020304" pitchFamily="18" charset="0"/>
                <a:cs typeface="Times New Roman" panose="02020603050405020304" pitchFamily="18" charset="0"/>
              </a:rPr>
              <a:t>Dikkat </a:t>
            </a:r>
            <a:r>
              <a:rPr lang="tr-TR" sz="2000" dirty="0">
                <a:latin typeface="Times New Roman" panose="02020603050405020304" pitchFamily="18" charset="0"/>
                <a:cs typeface="Times New Roman" panose="02020603050405020304" pitchFamily="18" charset="0"/>
              </a:rPr>
              <a:t>Sürücü Kontrollü Geç, Dur, Trafik Levhaları, Trafik işaretlerinden fasılalı kırmızı ışık, Kontrolsüz Demiryolu Geçidi, Tek Hat Levhasının bulunduğu, ışığın faal vaziyette bulunduğu görülmüş olup</a:t>
            </a:r>
            <a:r>
              <a:rPr lang="tr-TR" sz="2000" dirty="0" smtClean="0">
                <a:latin typeface="Times New Roman" panose="02020603050405020304" pitchFamily="18" charset="0"/>
                <a:cs typeface="Times New Roman" panose="02020603050405020304" pitchFamily="18" charset="0"/>
              </a:rPr>
              <a:t>, trenin sürat kontrol bant kaydından anlaşıldığı üzere olay anında 15- 20 </a:t>
            </a:r>
            <a:r>
              <a:rPr lang="tr-TR" sz="2000" dirty="0" err="1" smtClean="0">
                <a:latin typeface="Times New Roman" panose="02020603050405020304" pitchFamily="18" charset="0"/>
                <a:cs typeface="Times New Roman" panose="02020603050405020304" pitchFamily="18" charset="0"/>
              </a:rPr>
              <a:t>klm</a:t>
            </a:r>
            <a:r>
              <a:rPr lang="tr-TR" sz="2000" dirty="0" smtClean="0">
                <a:latin typeface="Times New Roman" panose="02020603050405020304" pitchFamily="18" charset="0"/>
                <a:cs typeface="Times New Roman" panose="02020603050405020304" pitchFamily="18" charset="0"/>
              </a:rPr>
              <a:t> saat hızla seyrettiği, makinistlerin alınan ifadeleri ve görgü tanıklarının ifadelerine göre hemzemine yaklaşırken sürekli korna çalarak sürücüleri uyardıkları, kontrolsüz</a:t>
            </a:r>
            <a:r>
              <a:rPr lang="tr-TR" sz="2000" dirty="0">
                <a:latin typeface="Times New Roman" panose="02020603050405020304" pitchFamily="18" charset="0"/>
                <a:cs typeface="Times New Roman" panose="02020603050405020304" pitchFamily="18" charset="0"/>
              </a:rPr>
              <a:t>, flaşörlü bariyersiz hemzemin geçitten belediye otobüsü sürücüsü karayolu trafik kanun, yönetmelik ve işaretlerine aykırı hareket ederek hemzemini kontrol etmeden bilinçli olarak demiryolu hattına girerek geçit çarpışmasına sebebiyet verdiği anlaşılmıştır.</a:t>
            </a:r>
            <a:br>
              <a:rPr lang="tr-TR" sz="2000"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t>
            </a:r>
            <a:br>
              <a:rPr lang="tr-TR" dirty="0">
                <a:latin typeface="Times New Roman" panose="02020603050405020304" pitchFamily="18" charset="0"/>
                <a:cs typeface="Times New Roman" panose="02020603050405020304" pitchFamily="18" charset="0"/>
              </a:rPr>
            </a:br>
            <a:endParaRPr lang="tr-TR" dirty="0"/>
          </a:p>
        </p:txBody>
      </p:sp>
    </p:spTree>
    <p:extLst>
      <p:ext uri="{BB962C8B-B14F-4D97-AF65-F5344CB8AC3E}">
        <p14:creationId xmlns:p14="http://schemas.microsoft.com/office/powerpoint/2010/main" val="879477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5746650"/>
          </a:xfrm>
        </p:spPr>
        <p:txBody>
          <a:bodyPr spcCol="36000">
            <a:normAutofit fontScale="90000"/>
          </a:bodyPr>
          <a:lstStyle/>
          <a:p>
            <a:pPr algn="just"/>
            <a:r>
              <a:rPr lang="tr-TR" sz="2800" b="1" u="sng" dirty="0" smtClean="0">
                <a:latin typeface="Times New Roman" panose="02020603050405020304" pitchFamily="18" charset="0"/>
                <a:cs typeface="Times New Roman" panose="02020603050405020304" pitchFamily="18" charset="0"/>
              </a:rPr>
              <a:t>Bu tür üzücü hadiselerin önüne geçmek için;</a:t>
            </a:r>
            <a:br>
              <a:rPr lang="tr-TR" sz="2800" b="1" u="sng" dirty="0" smtClean="0">
                <a:latin typeface="Times New Roman" panose="02020603050405020304" pitchFamily="18" charset="0"/>
                <a:cs typeface="Times New Roman" panose="02020603050405020304" pitchFamily="18" charset="0"/>
              </a:rPr>
            </a:br>
            <a:r>
              <a:rPr lang="tr-TR" sz="2800" b="1" dirty="0" smtClean="0">
                <a:latin typeface="Times New Roman" panose="02020603050405020304" pitchFamily="18" charset="0"/>
                <a:cs typeface="Times New Roman" panose="02020603050405020304" pitchFamily="18" charset="0"/>
              </a:rPr>
              <a:t/>
            </a:r>
            <a:br>
              <a:rPr lang="tr-TR" sz="2800" b="1" dirty="0" smtClean="0">
                <a:latin typeface="Times New Roman" panose="02020603050405020304" pitchFamily="18" charset="0"/>
                <a:cs typeface="Times New Roman" panose="02020603050405020304" pitchFamily="18" charset="0"/>
              </a:rPr>
            </a:br>
            <a:r>
              <a:rPr lang="tr-TR" sz="2800" dirty="0" smtClean="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Can ve mal güvenliği ile trafik emniyetinin sağlanması ve </a:t>
            </a:r>
            <a:r>
              <a:rPr lang="tr-TR" sz="2800" dirty="0" smtClean="0">
                <a:latin typeface="Times New Roman" panose="02020603050405020304" pitchFamily="18" charset="0"/>
                <a:cs typeface="Times New Roman" panose="02020603050405020304" pitchFamily="18" charset="0"/>
              </a:rPr>
              <a:t>vatandaşlarımızın </a:t>
            </a:r>
            <a:r>
              <a:rPr lang="tr-TR" sz="2800" dirty="0">
                <a:latin typeface="Times New Roman" panose="02020603050405020304" pitchFamily="18" charset="0"/>
                <a:cs typeface="Times New Roman" panose="02020603050405020304" pitchFamily="18" charset="0"/>
              </a:rPr>
              <a:t>bilinçlendirilmesi amacıyla ilk ve orta dereceli okullardaki trafik derslerinde hemzemin </a:t>
            </a:r>
            <a:r>
              <a:rPr lang="tr-TR" sz="2800" dirty="0" smtClean="0">
                <a:latin typeface="Times New Roman" panose="02020603050405020304" pitchFamily="18" charset="0"/>
                <a:cs typeface="Times New Roman" panose="02020603050405020304" pitchFamily="18" charset="0"/>
              </a:rPr>
              <a:t>geçitler </a:t>
            </a:r>
            <a:r>
              <a:rPr lang="tr-TR" sz="2800" dirty="0">
                <a:latin typeface="Times New Roman" panose="02020603050405020304" pitchFamily="18" charset="0"/>
                <a:cs typeface="Times New Roman" panose="02020603050405020304" pitchFamily="18" charset="0"/>
              </a:rPr>
              <a:t>konusuna daha fazla dikkat çekecek </a:t>
            </a:r>
            <a:r>
              <a:rPr lang="tr-TR" sz="2800" dirty="0" smtClean="0">
                <a:latin typeface="Times New Roman" panose="02020603050405020304" pitchFamily="18" charset="0"/>
                <a:cs typeface="Times New Roman" panose="02020603050405020304" pitchFamily="18" charset="0"/>
              </a:rPr>
              <a:t>şekilde </a:t>
            </a:r>
            <a:r>
              <a:rPr lang="tr-TR" sz="2800" dirty="0">
                <a:latin typeface="Times New Roman" panose="02020603050405020304" pitchFamily="18" charset="0"/>
                <a:cs typeface="Times New Roman" panose="02020603050405020304" pitchFamily="18" charset="0"/>
              </a:rPr>
              <a:t>yer </a:t>
            </a:r>
            <a:r>
              <a:rPr lang="tr-TR" sz="2800" dirty="0" smtClean="0">
                <a:latin typeface="Times New Roman" panose="02020603050405020304" pitchFamily="18" charset="0"/>
                <a:cs typeface="Times New Roman" panose="02020603050405020304" pitchFamily="18" charset="0"/>
              </a:rPr>
              <a:t>verilmesi</a:t>
            </a:r>
            <a:r>
              <a:rPr lang="tr-TR" sz="2800" dirty="0">
                <a:latin typeface="Times New Roman" panose="02020603050405020304" pitchFamily="18" charset="0"/>
                <a:cs typeface="Times New Roman" panose="02020603050405020304" pitchFamily="18" charset="0"/>
              </a:rPr>
              <a:t/>
            </a:r>
            <a:br>
              <a:rPr lang="tr-TR" sz="2800" dirty="0">
                <a:latin typeface="Times New Roman" panose="02020603050405020304" pitchFamily="18" charset="0"/>
                <a:cs typeface="Times New Roman" panose="02020603050405020304" pitchFamily="18" charset="0"/>
              </a:rPr>
            </a:br>
            <a:r>
              <a:rPr lang="tr-TR" sz="2800" dirty="0" smtClean="0">
                <a:latin typeface="Times New Roman" panose="02020603050405020304" pitchFamily="18" charset="0"/>
                <a:cs typeface="Times New Roman" panose="02020603050405020304" pitchFamily="18" charset="0"/>
              </a:rPr>
              <a:t/>
            </a:r>
            <a:br>
              <a:rPr lang="tr-TR" sz="2800" dirty="0" smtClean="0">
                <a:latin typeface="Times New Roman" panose="02020603050405020304" pitchFamily="18" charset="0"/>
                <a:cs typeface="Times New Roman" panose="02020603050405020304" pitchFamily="18" charset="0"/>
              </a:rPr>
            </a:br>
            <a:r>
              <a:rPr lang="tr-TR" sz="2800" dirty="0" smtClean="0">
                <a:latin typeface="Times New Roman" panose="02020603050405020304" pitchFamily="18" charset="0"/>
                <a:cs typeface="Times New Roman" panose="02020603050405020304" pitchFamily="18" charset="0"/>
              </a:rPr>
              <a:t>*Sürücü </a:t>
            </a:r>
            <a:r>
              <a:rPr lang="tr-TR" sz="2800" dirty="0">
                <a:latin typeface="Times New Roman" panose="02020603050405020304" pitchFamily="18" charset="0"/>
                <a:cs typeface="Times New Roman" panose="02020603050405020304" pitchFamily="18" charset="0"/>
              </a:rPr>
              <a:t>kurslarındaki eğitimlerde demiryolu hemzemin geçitlerin kullanımı hakkında teorik eğitimlerin artırılması ve sınavlarda uygulama yapılmasının zorunlu hale getirilmesi, </a:t>
            </a:r>
            <a:r>
              <a:rPr lang="tr-TR" sz="2800" dirty="0" smtClean="0">
                <a:latin typeface="Times New Roman" panose="02020603050405020304" pitchFamily="18" charset="0"/>
                <a:cs typeface="Times New Roman" panose="02020603050405020304" pitchFamily="18" charset="0"/>
              </a:rPr>
              <a:t/>
            </a:r>
            <a:br>
              <a:rPr lang="tr-TR" sz="2800" dirty="0" smtClean="0">
                <a:latin typeface="Times New Roman" panose="02020603050405020304" pitchFamily="18" charset="0"/>
                <a:cs typeface="Times New Roman" panose="02020603050405020304" pitchFamily="18" charset="0"/>
              </a:rPr>
            </a:br>
            <a:r>
              <a:rPr lang="tr-TR" sz="2800" dirty="0" smtClean="0">
                <a:latin typeface="Times New Roman" panose="02020603050405020304" pitchFamily="18" charset="0"/>
                <a:cs typeface="Times New Roman" panose="02020603050405020304" pitchFamily="18" charset="0"/>
              </a:rPr>
              <a:t/>
            </a:r>
            <a:br>
              <a:rPr lang="tr-TR" sz="2800" dirty="0" smtClean="0">
                <a:latin typeface="Times New Roman" panose="02020603050405020304" pitchFamily="18" charset="0"/>
                <a:cs typeface="Times New Roman" panose="02020603050405020304" pitchFamily="18" charset="0"/>
              </a:rPr>
            </a:br>
            <a:r>
              <a:rPr lang="tr-TR" sz="2800" dirty="0" smtClean="0">
                <a:latin typeface="Times New Roman" panose="02020603050405020304" pitchFamily="18" charset="0"/>
                <a:cs typeface="Times New Roman" panose="02020603050405020304" pitchFamily="18" charset="0"/>
              </a:rPr>
              <a:t>*Demiryolu </a:t>
            </a:r>
            <a:r>
              <a:rPr lang="tr-TR" sz="2800" dirty="0">
                <a:latin typeface="Times New Roman" panose="02020603050405020304" pitchFamily="18" charset="0"/>
                <a:cs typeface="Times New Roman" panose="02020603050405020304" pitchFamily="18" charset="0"/>
              </a:rPr>
              <a:t>hemzemin geçitlerin kullanımı hakkında karayolu araç sürücülerini bilgilendirme amaçlı basın ve yayın </a:t>
            </a:r>
            <a:r>
              <a:rPr lang="tr-TR" sz="2800" dirty="0" smtClean="0">
                <a:latin typeface="Times New Roman" panose="02020603050405020304" pitchFamily="18" charset="0"/>
                <a:cs typeface="Times New Roman" panose="02020603050405020304" pitchFamily="18" charset="0"/>
              </a:rPr>
              <a:t>kuruluşlarında </a:t>
            </a:r>
            <a:r>
              <a:rPr lang="tr-TR" sz="2800" dirty="0">
                <a:latin typeface="Times New Roman" panose="02020603050405020304" pitchFamily="18" charset="0"/>
                <a:cs typeface="Times New Roman" panose="02020603050405020304" pitchFamily="18" charset="0"/>
              </a:rPr>
              <a:t>yayınlanmak üzere kamu spotları </a:t>
            </a:r>
            <a:r>
              <a:rPr lang="tr-TR" sz="2800" dirty="0" smtClean="0">
                <a:latin typeface="Times New Roman" panose="02020603050405020304" pitchFamily="18" charset="0"/>
                <a:cs typeface="Times New Roman" panose="02020603050405020304" pitchFamily="18" charset="0"/>
              </a:rPr>
              <a:t>hazırlanması,</a:t>
            </a:r>
            <a:br>
              <a:rPr lang="tr-TR" sz="2800" dirty="0" smtClean="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579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476672"/>
            <a:ext cx="7772400" cy="2448272"/>
          </a:xfrm>
        </p:spPr>
        <p:txBody>
          <a:bodyPr>
            <a:noAutofit/>
          </a:bodyPr>
          <a:lstStyle/>
          <a:p>
            <a:pPr algn="just"/>
            <a:r>
              <a:rPr lang="tr-TR" sz="2000" dirty="0" smtClean="0">
                <a:latin typeface="Times New Roman" panose="02020603050405020304" pitchFamily="18" charset="0"/>
                <a:cs typeface="Times New Roman" panose="02020603050405020304" pitchFamily="18" charset="0"/>
              </a:rPr>
              <a:t>*Trafik </a:t>
            </a:r>
            <a:r>
              <a:rPr lang="tr-TR" sz="2000" dirty="0">
                <a:latin typeface="Times New Roman" panose="02020603050405020304" pitchFamily="18" charset="0"/>
                <a:cs typeface="Times New Roman" panose="02020603050405020304" pitchFamily="18" charset="0"/>
              </a:rPr>
              <a:t>uygulamalarında konuyla ilgili eğitici el </a:t>
            </a:r>
            <a:r>
              <a:rPr lang="tr-TR" sz="2000" dirty="0" smtClean="0">
                <a:latin typeface="Times New Roman" panose="02020603050405020304" pitchFamily="18" charset="0"/>
                <a:cs typeface="Times New Roman" panose="02020603050405020304" pitchFamily="18" charset="0"/>
              </a:rPr>
              <a:t>broşürleri dağıtılması</a:t>
            </a:r>
            <a:r>
              <a:rPr lang="tr-TR" sz="2000" dirty="0">
                <a:latin typeface="Times New Roman" panose="02020603050405020304" pitchFamily="18" charset="0"/>
                <a:cs typeface="Times New Roman" panose="02020603050405020304" pitchFamily="18" charset="0"/>
              </a:rPr>
              <a:t>,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*Hemzemin geçitlerde kolluk trafik ekipleri tarafından denetimler yaptırılmak suretiyle karayolu sürücüleri için farkındalığı artırıcı çalışmalar yapılmasının uygun olacağı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*Mümkün olduğunca demiryolu geçitlerinin alt ve üst geçit olarak yapılmasının uygun olacağı düşünülmektedir.</a:t>
            </a:r>
            <a:endParaRPr lang="tr-TR" sz="2000" dirty="0"/>
          </a:p>
        </p:txBody>
      </p:sp>
      <p:sp>
        <p:nvSpPr>
          <p:cNvPr id="3" name="Alt Başlık 2"/>
          <p:cNvSpPr>
            <a:spLocks noGrp="1"/>
          </p:cNvSpPr>
          <p:nvPr>
            <p:ph type="subTitle" idx="1"/>
          </p:nvPr>
        </p:nvSpPr>
        <p:spPr>
          <a:xfrm>
            <a:off x="827584" y="3212976"/>
            <a:ext cx="7560840" cy="2736304"/>
          </a:xfrm>
        </p:spPr>
        <p:txBody>
          <a:bodyPr/>
          <a:lstStyle/>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068960"/>
            <a:ext cx="7776864"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3625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404665"/>
            <a:ext cx="7772400" cy="2304255"/>
          </a:xfrm>
        </p:spPr>
        <p:txBody>
          <a:bodyPr>
            <a:normAutofit/>
          </a:bodyPr>
          <a:lstStyle/>
          <a:p>
            <a:r>
              <a:rPr lang="tr-TR" sz="3200" dirty="0" smtClean="0">
                <a:latin typeface="Times New Roman" panose="02020603050405020304" pitchFamily="18" charset="0"/>
                <a:cs typeface="Times New Roman" panose="02020603050405020304" pitchFamily="18" charset="0"/>
              </a:rPr>
              <a:t>İÇİNDEKİLER</a:t>
            </a:r>
            <a:endParaRPr lang="tr-TR" sz="3200"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371600" y="2708920"/>
            <a:ext cx="6400800" cy="2929880"/>
          </a:xfrm>
        </p:spPr>
        <p:txBody>
          <a:bodyPr>
            <a:normAutofit/>
          </a:bodyPr>
          <a:lstStyle/>
          <a:p>
            <a:pPr marL="457200" indent="-457200" algn="just">
              <a:buFont typeface="Arial" panose="020B0604020202020204" pitchFamily="34" charset="0"/>
              <a:buChar char="•"/>
            </a:pPr>
            <a:r>
              <a:rPr lang="tr-TR" sz="2000" dirty="0" smtClean="0">
                <a:solidFill>
                  <a:schemeClr val="tx1"/>
                </a:solidFill>
                <a:latin typeface="Times New Roman" panose="02020603050405020304" pitchFamily="18" charset="0"/>
                <a:cs typeface="Times New Roman" panose="02020603050405020304" pitchFamily="18" charset="0"/>
              </a:rPr>
              <a:t>FİDANLIK HEMZEMİNİ HAKKINDA BİLGİ</a:t>
            </a:r>
          </a:p>
          <a:p>
            <a:pPr marL="457200" indent="-457200" algn="just">
              <a:buFont typeface="Arial" panose="020B0604020202020204" pitchFamily="34" charset="0"/>
              <a:buChar char="•"/>
            </a:pPr>
            <a:r>
              <a:rPr lang="tr-TR" sz="2000" dirty="0" smtClean="0">
                <a:solidFill>
                  <a:schemeClr val="tx1"/>
                </a:solidFill>
                <a:latin typeface="Times New Roman" panose="02020603050405020304" pitchFamily="18" charset="0"/>
                <a:cs typeface="Times New Roman" panose="02020603050405020304" pitchFamily="18" charset="0"/>
              </a:rPr>
              <a:t>HEMZEMİN GEÇİTLER HAKKINDA BİLGİ</a:t>
            </a:r>
          </a:p>
          <a:p>
            <a:pPr marL="457200" indent="-457200" algn="just">
              <a:buFont typeface="Arial" panose="020B0604020202020204" pitchFamily="34" charset="0"/>
              <a:buChar char="•"/>
            </a:pPr>
            <a:r>
              <a:rPr lang="tr-TR" sz="2000" dirty="0" smtClean="0">
                <a:solidFill>
                  <a:schemeClr val="tx1"/>
                </a:solidFill>
                <a:latin typeface="Times New Roman" panose="02020603050405020304" pitchFamily="18" charset="0"/>
                <a:cs typeface="Times New Roman" panose="02020603050405020304" pitchFamily="18" charset="0"/>
              </a:rPr>
              <a:t>SENARYO</a:t>
            </a:r>
          </a:p>
          <a:p>
            <a:pPr marL="457200" indent="-457200" algn="just">
              <a:buFont typeface="Arial" panose="020B0604020202020204" pitchFamily="34" charset="0"/>
              <a:buChar char="•"/>
            </a:pPr>
            <a:r>
              <a:rPr lang="tr-TR" sz="2000" dirty="0" smtClean="0">
                <a:solidFill>
                  <a:schemeClr val="tx1"/>
                </a:solidFill>
                <a:latin typeface="Times New Roman" panose="02020603050405020304" pitchFamily="18" charset="0"/>
                <a:cs typeface="Times New Roman" panose="02020603050405020304" pitchFamily="18" charset="0"/>
              </a:rPr>
              <a:t>OLAY YERİ DEĞERLEMESİ</a:t>
            </a:r>
          </a:p>
          <a:p>
            <a:pPr algn="just"/>
            <a:endParaRPr lang="tr-TR" dirty="0" smtClean="0"/>
          </a:p>
        </p:txBody>
      </p:sp>
    </p:spTree>
    <p:extLst>
      <p:ext uri="{BB962C8B-B14F-4D97-AF65-F5344CB8AC3E}">
        <p14:creationId xmlns:p14="http://schemas.microsoft.com/office/powerpoint/2010/main" val="3278658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72400" cy="1656183"/>
          </a:xfrm>
        </p:spPr>
        <p:txBody>
          <a:bodyPr/>
          <a:lstStyle/>
          <a:p>
            <a:r>
              <a:rPr lang="tr-TR" dirty="0" smtClean="0"/>
              <a:t>KAYNAKÇA</a:t>
            </a:r>
            <a:endParaRPr lang="tr-TR" dirty="0"/>
          </a:p>
        </p:txBody>
      </p:sp>
      <p:sp>
        <p:nvSpPr>
          <p:cNvPr id="3" name="Alt Başlık 2"/>
          <p:cNvSpPr>
            <a:spLocks noGrp="1"/>
          </p:cNvSpPr>
          <p:nvPr>
            <p:ph type="subTitle" idx="1"/>
          </p:nvPr>
        </p:nvSpPr>
        <p:spPr>
          <a:xfrm>
            <a:off x="1371600" y="2132856"/>
            <a:ext cx="6400800" cy="4032448"/>
          </a:xfrm>
        </p:spPr>
        <p:txBody>
          <a:bodyPr/>
          <a:lstStyle/>
          <a:p>
            <a:pPr marL="457200" indent="-457200" algn="just">
              <a:buFont typeface="Arial" panose="020B0604020202020204" pitchFamily="34" charset="0"/>
              <a:buChar char="•"/>
            </a:pPr>
            <a:r>
              <a:rPr lang="tr-TR" dirty="0" smtClean="0"/>
              <a:t>Demiryolu Hemzemin Geçitlerinde Alınacak Tedbirler ve Uygulama Esasları Hakkında Yönetmelik</a:t>
            </a:r>
          </a:p>
          <a:p>
            <a:pPr marL="457200" indent="-457200" algn="just">
              <a:buFont typeface="Arial" panose="020B0604020202020204" pitchFamily="34" charset="0"/>
              <a:buChar char="•"/>
            </a:pPr>
            <a:r>
              <a:rPr lang="tr-TR" dirty="0" smtClean="0"/>
              <a:t>Google </a:t>
            </a:r>
            <a:r>
              <a:rPr lang="tr-TR" dirty="0" err="1" smtClean="0"/>
              <a:t>Eart</a:t>
            </a:r>
            <a:r>
              <a:rPr lang="tr-TR" dirty="0" smtClean="0"/>
              <a:t> Uydu Görüntüleri</a:t>
            </a:r>
          </a:p>
          <a:p>
            <a:pPr marL="457200" indent="-457200" algn="just">
              <a:buFont typeface="Arial" panose="020B0604020202020204" pitchFamily="34" charset="0"/>
              <a:buChar char="•"/>
            </a:pPr>
            <a:r>
              <a:rPr lang="tr-TR" dirty="0" smtClean="0"/>
              <a:t>Google Görseller</a:t>
            </a:r>
            <a:endParaRPr lang="tr-TR" dirty="0"/>
          </a:p>
        </p:txBody>
      </p:sp>
    </p:spTree>
    <p:extLst>
      <p:ext uri="{BB962C8B-B14F-4D97-AF65-F5344CB8AC3E}">
        <p14:creationId xmlns:p14="http://schemas.microsoft.com/office/powerpoint/2010/main" val="2519931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861048"/>
            <a:ext cx="5486400" cy="864096"/>
          </a:xfrm>
        </p:spPr>
        <p:txBody>
          <a:bodyPr>
            <a:noAutofit/>
          </a:bodyPr>
          <a:lstStyle/>
          <a:p>
            <a:pPr algn="ctr"/>
            <a:r>
              <a:rPr lang="tr-TR" sz="2400" dirty="0" smtClean="0">
                <a:latin typeface="Times New Roman" panose="02020603050405020304" pitchFamily="18" charset="0"/>
                <a:cs typeface="Times New Roman" panose="02020603050405020304" pitchFamily="18" charset="0"/>
              </a:rPr>
              <a:t>AYBAHÇE MAHALLESİ FİDANLIK CADDESİ HEMZEMİN GEÇİDİ</a:t>
            </a:r>
            <a:endParaRPr lang="tr-TR" sz="2400" dirty="0">
              <a:latin typeface="Times New Roman" panose="02020603050405020304" pitchFamily="18" charset="0"/>
              <a:cs typeface="Times New Roman" panose="02020603050405020304" pitchFamily="18" charset="0"/>
            </a:endParaRPr>
          </a:p>
        </p:txBody>
      </p:sp>
      <p:sp>
        <p:nvSpPr>
          <p:cNvPr id="4" name="Metin Yer Tutucusu 3"/>
          <p:cNvSpPr>
            <a:spLocks noGrp="1"/>
          </p:cNvSpPr>
          <p:nvPr>
            <p:ph type="body" sz="half" idx="2"/>
          </p:nvPr>
        </p:nvSpPr>
        <p:spPr>
          <a:xfrm>
            <a:off x="755576" y="4941168"/>
            <a:ext cx="7632848" cy="1584176"/>
          </a:xfrm>
        </p:spPr>
        <p:txBody>
          <a:bodyPr>
            <a:noAutofit/>
          </a:bodyPr>
          <a:lstStyle/>
          <a:p>
            <a:pPr algn="just"/>
            <a:r>
              <a:rPr lang="tr-TR" sz="2000" dirty="0" smtClean="0">
                <a:latin typeface="Times New Roman" panose="02020603050405020304" pitchFamily="18" charset="0"/>
                <a:cs typeface="Times New Roman" panose="02020603050405020304" pitchFamily="18" charset="0"/>
              </a:rPr>
              <a:t>	Çok sayıda kazanın meydana geldiği Konya </a:t>
            </a:r>
            <a:r>
              <a:rPr lang="tr-TR" sz="2000" dirty="0">
                <a:latin typeface="Times New Roman" panose="02020603050405020304" pitchFamily="18" charset="0"/>
                <a:cs typeface="Times New Roman" panose="02020603050405020304" pitchFamily="18" charset="0"/>
              </a:rPr>
              <a:t>Merkez İlçesi Meram’ a bağlı </a:t>
            </a:r>
            <a:r>
              <a:rPr lang="tr-TR" sz="2000" dirty="0" err="1">
                <a:latin typeface="Times New Roman" panose="02020603050405020304" pitchFamily="18" charset="0"/>
                <a:cs typeface="Times New Roman" panose="02020603050405020304" pitchFamily="18" charset="0"/>
              </a:rPr>
              <a:t>Aybahçe</a:t>
            </a:r>
            <a:r>
              <a:rPr lang="tr-TR" sz="2000" dirty="0">
                <a:latin typeface="Times New Roman" panose="02020603050405020304" pitchFamily="18" charset="0"/>
                <a:cs typeface="Times New Roman" panose="02020603050405020304" pitchFamily="18" charset="0"/>
              </a:rPr>
              <a:t> Mahallesi Fidanlık Caddesi </a:t>
            </a:r>
            <a:r>
              <a:rPr lang="tr-TR" sz="2000" dirty="0" smtClean="0">
                <a:latin typeface="Times New Roman" panose="02020603050405020304" pitchFamily="18" charset="0"/>
                <a:cs typeface="Times New Roman" panose="02020603050405020304" pitchFamily="18" charset="0"/>
              </a:rPr>
              <a:t>serbest hemzemin </a:t>
            </a:r>
            <a:r>
              <a:rPr lang="tr-TR" sz="2000" dirty="0">
                <a:latin typeface="Times New Roman" panose="02020603050405020304" pitchFamily="18" charset="0"/>
                <a:cs typeface="Times New Roman" panose="02020603050405020304" pitchFamily="18" charset="0"/>
              </a:rPr>
              <a:t>geçidi </a:t>
            </a:r>
            <a:r>
              <a:rPr lang="tr-TR" sz="2000" dirty="0" smtClean="0">
                <a:latin typeface="Times New Roman" panose="02020603050405020304" pitchFamily="18" charset="0"/>
                <a:cs typeface="Times New Roman" panose="02020603050405020304" pitchFamily="18" charset="0"/>
              </a:rPr>
              <a:t>Konya- </a:t>
            </a:r>
            <a:r>
              <a:rPr lang="tr-TR" sz="2000" dirty="0">
                <a:latin typeface="Times New Roman" panose="02020603050405020304" pitchFamily="18" charset="0"/>
                <a:cs typeface="Times New Roman" panose="02020603050405020304" pitchFamily="18" charset="0"/>
              </a:rPr>
              <a:t>Karaman güzergahında bulunmakta olup, Konya- Karaman çift hat hızlı tren projesi kapsamında alt geçit </a:t>
            </a:r>
            <a:r>
              <a:rPr lang="tr-TR" sz="2000" dirty="0" smtClean="0">
                <a:latin typeface="Times New Roman" panose="02020603050405020304" pitchFamily="18" charset="0"/>
                <a:cs typeface="Times New Roman" panose="02020603050405020304" pitchFamily="18" charset="0"/>
              </a:rPr>
              <a:t>haline getirilmiştir. </a:t>
            </a:r>
            <a:endParaRPr lang="tr-TR" sz="2000" dirty="0"/>
          </a:p>
        </p:txBody>
      </p:sp>
      <p:pic>
        <p:nvPicPr>
          <p:cNvPr id="1027" name="Picture 3"/>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642" r="13642"/>
          <a:stretch>
            <a:fillRect/>
          </a:stretch>
        </p:blipFill>
        <p:spPr bwMode="auto">
          <a:xfrm>
            <a:off x="1691680" y="332656"/>
            <a:ext cx="5688632"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250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smtClean="0">
                <a:latin typeface="Times New Roman" panose="02020603050405020304" pitchFamily="18" charset="0"/>
                <a:cs typeface="Times New Roman" panose="02020603050405020304" pitchFamily="18" charset="0"/>
              </a:rPr>
              <a:t>HEMZEMİN GEÇİT</a:t>
            </a:r>
            <a:endParaRPr lang="tr-TR" sz="28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lIns="0" rIns="0">
            <a:normAutofit/>
          </a:bodyPr>
          <a:lstStyle/>
          <a:p>
            <a:pPr marL="0" indent="0" algn="just">
              <a:buNone/>
            </a:pPr>
            <a:r>
              <a:rPr lang="tr-TR" sz="2400" dirty="0" smtClean="0">
                <a:latin typeface="Times New Roman" panose="02020603050405020304" pitchFamily="18" charset="0"/>
                <a:cs typeface="Times New Roman" panose="02020603050405020304" pitchFamily="18" charset="0"/>
              </a:rPr>
              <a:t>Karayolu </a:t>
            </a:r>
            <a:r>
              <a:rPr lang="tr-TR" sz="2400" dirty="0">
                <a:latin typeface="Times New Roman" panose="02020603050405020304" pitchFamily="18" charset="0"/>
                <a:cs typeface="Times New Roman" panose="02020603050405020304" pitchFamily="18" charset="0"/>
              </a:rPr>
              <a:t>ile demiryolunun aynı seviyede kesiştiği bariyerli veya </a:t>
            </a:r>
            <a:r>
              <a:rPr lang="tr-TR" sz="2400" dirty="0" smtClean="0">
                <a:latin typeface="Times New Roman" panose="02020603050405020304" pitchFamily="18" charset="0"/>
                <a:cs typeface="Times New Roman" panose="02020603050405020304" pitchFamily="18" charset="0"/>
              </a:rPr>
              <a:t>bariyersiz geçitlere</a:t>
            </a:r>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“demiryolu geçidi</a:t>
            </a:r>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(hemzemin geçit)”</a:t>
            </a:r>
            <a:r>
              <a:rPr lang="tr-TR" sz="2400" dirty="0">
                <a:latin typeface="Times New Roman" panose="02020603050405020304" pitchFamily="18" charset="0"/>
                <a:cs typeface="Times New Roman" panose="02020603050405020304" pitchFamily="18" charset="0"/>
              </a:rPr>
              <a:t> denir</a:t>
            </a:r>
            <a:r>
              <a:rPr lang="tr-TR" sz="2400" dirty="0" smtClean="0">
                <a:latin typeface="Times New Roman" panose="02020603050405020304" pitchFamily="18" charset="0"/>
                <a:cs typeface="Times New Roman" panose="02020603050405020304" pitchFamily="18" charset="0"/>
              </a:rPr>
              <a:t>.</a:t>
            </a:r>
          </a:p>
          <a:p>
            <a:pPr marL="0" indent="0" algn="just">
              <a:buNone/>
            </a:pPr>
            <a:r>
              <a:rPr lang="tr-TR" sz="2400" dirty="0" smtClean="0">
                <a:latin typeface="Times New Roman" panose="02020603050405020304" pitchFamily="18" charset="0"/>
                <a:cs typeface="Times New Roman" panose="02020603050405020304" pitchFamily="18" charset="0"/>
              </a:rPr>
              <a:t>Demiryolu hemzemin geçitleri koruma sistemlerine göre aşağıdaki şekilde sınıflandırılır.</a:t>
            </a:r>
          </a:p>
          <a:p>
            <a:pPr marL="0" indent="0" algn="just">
              <a:buNone/>
            </a:pPr>
            <a:r>
              <a:rPr lang="tr-TR" sz="2400" dirty="0" smtClean="0">
                <a:latin typeface="Times New Roman" panose="02020603050405020304" pitchFamily="18" charset="0"/>
                <a:cs typeface="Times New Roman" panose="02020603050405020304" pitchFamily="18" charset="0"/>
              </a:rPr>
              <a:t>a)Bekçili bariyerli hemzemin geçitler</a:t>
            </a:r>
          </a:p>
          <a:p>
            <a:pPr marL="0" indent="0" algn="just">
              <a:buNone/>
            </a:pPr>
            <a:r>
              <a:rPr lang="tr-TR" sz="2400" dirty="0" smtClean="0">
                <a:latin typeface="Times New Roman" panose="02020603050405020304" pitchFamily="18" charset="0"/>
                <a:cs typeface="Times New Roman" panose="02020603050405020304" pitchFamily="18" charset="0"/>
              </a:rPr>
              <a:t>b)Flaşörlü, </a:t>
            </a:r>
            <a:r>
              <a:rPr lang="tr-TR" sz="2400" dirty="0" err="1" smtClean="0">
                <a:latin typeface="Times New Roman" panose="02020603050405020304" pitchFamily="18" charset="0"/>
                <a:cs typeface="Times New Roman" panose="02020603050405020304" pitchFamily="18" charset="0"/>
              </a:rPr>
              <a:t>çanlı</a:t>
            </a:r>
            <a:r>
              <a:rPr lang="tr-TR" sz="2400" dirty="0" smtClean="0">
                <a:latin typeface="Times New Roman" panose="02020603050405020304" pitchFamily="18" charset="0"/>
                <a:cs typeface="Times New Roman" panose="02020603050405020304" pitchFamily="18" charset="0"/>
              </a:rPr>
              <a:t> ve otomatik bariyer sistemli hemzemin geçitler</a:t>
            </a:r>
          </a:p>
          <a:p>
            <a:pPr marL="0" indent="0" algn="just">
              <a:buNone/>
            </a:pPr>
            <a:r>
              <a:rPr lang="tr-TR" sz="2400" dirty="0" smtClean="0">
                <a:latin typeface="Times New Roman" panose="02020603050405020304" pitchFamily="18" charset="0"/>
                <a:cs typeface="Times New Roman" panose="02020603050405020304" pitchFamily="18" charset="0"/>
              </a:rPr>
              <a:t>c)Çapraz, dur, lokomotif ve yaklaşım işaret levhaları bulunan, mekanik veya otomatik koruma sistemleri olmayan serbest hemzemin geçitler.</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7527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ctrTitle"/>
          </p:nvPr>
        </p:nvSpPr>
        <p:spPr>
          <a:xfrm>
            <a:off x="755576" y="332656"/>
            <a:ext cx="7776864" cy="1296145"/>
          </a:xfrm>
        </p:spPr>
        <p:txBody>
          <a:bodyPr>
            <a:noAutofit/>
          </a:bodyPr>
          <a:lstStyle/>
          <a:p>
            <a:pPr algn="l"/>
            <a:r>
              <a:rPr lang="tr-TR" sz="2400" b="1" u="sng" dirty="0" smtClean="0">
                <a:latin typeface="Times New Roman" panose="02020603050405020304" pitchFamily="18" charset="0"/>
                <a:cs typeface="Times New Roman" panose="02020603050405020304" pitchFamily="18" charset="0"/>
              </a:rPr>
              <a:t/>
            </a:r>
            <a:br>
              <a:rPr lang="tr-TR" sz="2400" b="1" u="sng" dirty="0" smtClean="0">
                <a:latin typeface="Times New Roman" panose="02020603050405020304" pitchFamily="18" charset="0"/>
                <a:cs typeface="Times New Roman" panose="02020603050405020304" pitchFamily="18" charset="0"/>
              </a:rPr>
            </a:br>
            <a:r>
              <a:rPr lang="tr-TR" sz="2400" b="1" u="sng" dirty="0" smtClean="0">
                <a:latin typeface="Times New Roman" panose="02020603050405020304" pitchFamily="18" charset="0"/>
                <a:cs typeface="Times New Roman" panose="02020603050405020304" pitchFamily="18" charset="0"/>
              </a:rPr>
              <a:t>Tren Hızı </a:t>
            </a:r>
            <a:r>
              <a:rPr lang="tr-TR" sz="2400" b="1" u="sng" dirty="0">
                <a:latin typeface="Times New Roman" panose="02020603050405020304" pitchFamily="18" charset="0"/>
                <a:cs typeface="Times New Roman" panose="02020603050405020304" pitchFamily="18" charset="0"/>
              </a:rPr>
              <a:t>ve </a:t>
            </a:r>
            <a:r>
              <a:rPr lang="tr-TR" sz="2400" b="1" u="sng" dirty="0" smtClean="0">
                <a:latin typeface="Times New Roman" panose="02020603050405020304" pitchFamily="18" charset="0"/>
                <a:cs typeface="Times New Roman" panose="02020603050405020304" pitchFamily="18" charset="0"/>
              </a:rPr>
              <a:t>Trafik </a:t>
            </a:r>
            <a:r>
              <a:rPr lang="tr-TR" sz="2400" b="1" u="sng" dirty="0">
                <a:latin typeface="Times New Roman" panose="02020603050405020304" pitchFamily="18" charset="0"/>
                <a:cs typeface="Times New Roman" panose="02020603050405020304" pitchFamily="18" charset="0"/>
              </a:rPr>
              <a:t>Y</a:t>
            </a:r>
            <a:r>
              <a:rPr lang="tr-TR" sz="2400" b="1" u="sng" dirty="0" smtClean="0">
                <a:latin typeface="Times New Roman" panose="02020603050405020304" pitchFamily="18" charset="0"/>
                <a:cs typeface="Times New Roman" panose="02020603050405020304" pitchFamily="18" charset="0"/>
              </a:rPr>
              <a:t>oğunluğuna Göre Tesis Edilecek Demiryolu Hemzemin </a:t>
            </a:r>
            <a:r>
              <a:rPr lang="tr-TR" sz="2400" b="1" u="sng" dirty="0">
                <a:latin typeface="Times New Roman" panose="02020603050405020304" pitchFamily="18" charset="0"/>
                <a:cs typeface="Times New Roman" panose="02020603050405020304" pitchFamily="18" charset="0"/>
              </a:rPr>
              <a:t>G</a:t>
            </a:r>
            <a:r>
              <a:rPr lang="tr-TR" sz="2400" b="1" u="sng" dirty="0" smtClean="0">
                <a:latin typeface="Times New Roman" panose="02020603050405020304" pitchFamily="18" charset="0"/>
                <a:cs typeface="Times New Roman" panose="02020603050405020304" pitchFamily="18" charset="0"/>
              </a:rPr>
              <a:t>eçit Koruma Sistemleri  Aşağıda Belirtilmiştir.</a:t>
            </a:r>
            <a:r>
              <a:rPr lang="tr-TR" sz="2400" b="1" u="sng" dirty="0">
                <a:latin typeface="Times New Roman" panose="02020603050405020304" pitchFamily="18" charset="0"/>
                <a:cs typeface="Times New Roman" panose="02020603050405020304" pitchFamily="18" charset="0"/>
              </a:rPr>
              <a:t/>
            </a:r>
            <a:br>
              <a:rPr lang="tr-TR" sz="2400" b="1" u="sng"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4" name="Alt Başlık 3"/>
          <p:cNvSpPr>
            <a:spLocks noGrp="1"/>
          </p:cNvSpPr>
          <p:nvPr>
            <p:ph type="subTitle" idx="1"/>
          </p:nvPr>
        </p:nvSpPr>
        <p:spPr>
          <a:xfrm>
            <a:off x="755576" y="1484784"/>
            <a:ext cx="7704856" cy="4968552"/>
          </a:xfrm>
        </p:spPr>
        <p:txBody>
          <a:bodyPr>
            <a:noAutofit/>
          </a:bodyPr>
          <a:lstStyle/>
          <a:p>
            <a:pPr marL="342900" indent="-342900" algn="just">
              <a:buAutoNum type="alphaLcParenR"/>
            </a:pPr>
            <a:endParaRPr lang="tr-TR" sz="1800" b="1" dirty="0" smtClean="0">
              <a:solidFill>
                <a:schemeClr val="tx1"/>
              </a:solidFill>
              <a:latin typeface="Times New Roman" panose="02020603050405020304" pitchFamily="18" charset="0"/>
              <a:cs typeface="Times New Roman" panose="02020603050405020304" pitchFamily="18" charset="0"/>
            </a:endParaRPr>
          </a:p>
          <a:p>
            <a:pPr marL="342900" indent="-342900" algn="just">
              <a:buAutoNum type="alphaLcParenR"/>
            </a:pPr>
            <a:r>
              <a:rPr lang="tr-TR" sz="2000" dirty="0" smtClean="0">
                <a:solidFill>
                  <a:schemeClr val="tx1"/>
                </a:solidFill>
                <a:latin typeface="Times New Roman" panose="02020603050405020304" pitchFamily="18" charset="0"/>
                <a:cs typeface="Times New Roman" panose="02020603050405020304" pitchFamily="18" charset="0"/>
              </a:rPr>
              <a:t>Tren hızlarının en fazla 120 km/saat, seyir momentinin ( Demiryolu hemzemin geçidinden son bir yılda geçen tren sayısının yıllık ortalama günlük değeri ile karayolu araç sayısının yıllık ortalama günlük  trafik değerinin çarpımıyla elde edilen sayı) 3,000’ e kadar olduğu konvansiyonel hatlarda ( Ana merkez ile çevre yerleşim yerleri arasında kısa mesafelere çalıştırılan bölgesel tren veya ekspres tren hatlarıdır. Türkiye de en çok kullanılan tren hatlarıdır. ) trafik işaretlerine sahip demiryolu hemzemin geçitler serbest olarak açılabilir.</a:t>
            </a:r>
          </a:p>
          <a:p>
            <a:pPr algn="l"/>
            <a:r>
              <a:rPr lang="tr-TR" sz="2000" dirty="0" smtClean="0">
                <a:solidFill>
                  <a:schemeClr val="tx1"/>
                </a:solidFill>
                <a:latin typeface="Times New Roman" panose="02020603050405020304" pitchFamily="18" charset="0"/>
                <a:cs typeface="Times New Roman" panose="02020603050405020304" pitchFamily="18" charset="0"/>
              </a:rPr>
              <a:t>b</a:t>
            </a:r>
            <a:r>
              <a:rPr lang="tr-TR" sz="2000" dirty="0">
                <a:solidFill>
                  <a:schemeClr val="tx1"/>
                </a:solidFill>
                <a:latin typeface="Times New Roman" panose="02020603050405020304" pitchFamily="18" charset="0"/>
                <a:cs typeface="Times New Roman" panose="02020603050405020304" pitchFamily="18" charset="0"/>
              </a:rPr>
              <a:t>) Tren hızlarının en fazla 160 km/saat, seyir momentinin 30.000’e kadar olduğu konvansiyonel hatlardaki geçitlerde flâşör, çan ve bariyerden oluşan otomatik veya bekçili </a:t>
            </a:r>
            <a:r>
              <a:rPr lang="tr-TR" sz="2000" dirty="0" smtClean="0">
                <a:solidFill>
                  <a:schemeClr val="tx1"/>
                </a:solidFill>
                <a:latin typeface="Times New Roman" panose="02020603050405020304" pitchFamily="18" charset="0"/>
                <a:cs typeface="Times New Roman" panose="02020603050405020304" pitchFamily="18" charset="0"/>
              </a:rPr>
              <a:t> bariyer </a:t>
            </a:r>
            <a:r>
              <a:rPr lang="tr-TR" sz="2000" dirty="0">
                <a:solidFill>
                  <a:schemeClr val="tx1"/>
                </a:solidFill>
                <a:latin typeface="Times New Roman" panose="02020603050405020304" pitchFamily="18" charset="0"/>
                <a:cs typeface="Times New Roman" panose="02020603050405020304" pitchFamily="18" charset="0"/>
              </a:rPr>
              <a:t>sistemi kurulur.</a:t>
            </a:r>
          </a:p>
          <a:p>
            <a:pPr marL="342900" indent="-342900" algn="l">
              <a:buFont typeface="Arial" charset="0"/>
              <a:buChar char="•"/>
            </a:pPr>
            <a:r>
              <a:rPr lang="tr-TR" sz="2000" dirty="0" smtClean="0">
                <a:solidFill>
                  <a:schemeClr val="tx1"/>
                </a:solidFill>
                <a:latin typeface="Times New Roman" panose="02020603050405020304" pitchFamily="18" charset="0"/>
                <a:cs typeface="Times New Roman" panose="02020603050405020304" pitchFamily="18" charset="0"/>
              </a:rPr>
              <a:t>Seyir </a:t>
            </a:r>
            <a:r>
              <a:rPr lang="tr-TR" sz="2000" dirty="0">
                <a:solidFill>
                  <a:schemeClr val="tx1"/>
                </a:solidFill>
                <a:latin typeface="Times New Roman" panose="02020603050405020304" pitchFamily="18" charset="0"/>
                <a:cs typeface="Times New Roman" panose="02020603050405020304" pitchFamily="18" charset="0"/>
              </a:rPr>
              <a:t>momenti 30.000 katsayısını geçen hatlarda hemzemin </a:t>
            </a:r>
            <a:r>
              <a:rPr lang="tr-TR" sz="2000" dirty="0" smtClean="0">
                <a:solidFill>
                  <a:schemeClr val="tx1"/>
                </a:solidFill>
                <a:latin typeface="Times New Roman" panose="02020603050405020304" pitchFamily="18" charset="0"/>
                <a:cs typeface="Times New Roman" panose="02020603050405020304" pitchFamily="18" charset="0"/>
              </a:rPr>
              <a:t>geçit açılamaz</a:t>
            </a:r>
            <a:r>
              <a:rPr lang="tr-TR" sz="2000" dirty="0">
                <a:solidFill>
                  <a:schemeClr val="tx1"/>
                </a:solidFill>
                <a:latin typeface="Times New Roman" panose="02020603050405020304" pitchFamily="18" charset="0"/>
                <a:cs typeface="Times New Roman" panose="02020603050405020304" pitchFamily="18" charset="0"/>
              </a:rPr>
              <a:t>, alt veya üst geçit yapılır</a:t>
            </a:r>
            <a:r>
              <a:rPr lang="tr-TR" sz="2000" dirty="0" smtClean="0">
                <a:solidFill>
                  <a:schemeClr val="tx1"/>
                </a:solidFill>
                <a:latin typeface="Times New Roman" panose="02020603050405020304" pitchFamily="18" charset="0"/>
                <a:cs typeface="Times New Roman" panose="02020603050405020304" pitchFamily="18" charset="0"/>
              </a:rPr>
              <a:t>.</a:t>
            </a:r>
          </a:p>
          <a:p>
            <a:pPr marL="342900" indent="-342900" algn="l">
              <a:buFont typeface="Arial" charset="0"/>
              <a:buChar char="•"/>
            </a:pPr>
            <a:endParaRPr lang="tr-TR" sz="2000" b="1" dirty="0">
              <a:solidFill>
                <a:schemeClr val="tx1"/>
              </a:solidFill>
              <a:latin typeface="Times New Roman" panose="02020603050405020304" pitchFamily="18" charset="0"/>
              <a:cs typeface="Times New Roman" panose="02020603050405020304" pitchFamily="18" charset="0"/>
            </a:endParaRPr>
          </a:p>
          <a:p>
            <a:endParaRPr lang="tr-TR" sz="1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999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60649"/>
            <a:ext cx="7702624" cy="1008111"/>
          </a:xfrm>
        </p:spPr>
        <p:txBody>
          <a:bodyPr>
            <a:normAutofit/>
          </a:bodyPr>
          <a:lstStyle/>
          <a:p>
            <a:r>
              <a:rPr lang="tr-TR" sz="2800" dirty="0" smtClean="0">
                <a:latin typeface="Times New Roman" panose="02020603050405020304" pitchFamily="18" charset="0"/>
                <a:cs typeface="Times New Roman" panose="02020603050405020304" pitchFamily="18" charset="0"/>
              </a:rPr>
              <a:t>Demiryolu Hemzemin Geçitlerinde Uygulanacak Genel Fiziki Standartlar</a:t>
            </a:r>
            <a:endParaRPr lang="tr-TR" sz="2800"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323528" y="1196752"/>
            <a:ext cx="8496944" cy="5328592"/>
          </a:xfrm>
        </p:spPr>
        <p:txBody>
          <a:bodyPr>
            <a:noAutofit/>
          </a:bodyPr>
          <a:lstStyle/>
          <a:p>
            <a:pPr marL="514350" indent="-514350" algn="just">
              <a:buAutoNum type="alphaLcParenR"/>
            </a:pPr>
            <a:r>
              <a:rPr lang="tr-TR" sz="1800" dirty="0" smtClean="0">
                <a:solidFill>
                  <a:schemeClr val="tx1"/>
                </a:solidFill>
                <a:latin typeface="Times New Roman" panose="02020603050405020304" pitchFamily="18" charset="0"/>
                <a:cs typeface="Times New Roman" panose="02020603050405020304" pitchFamily="18" charset="0"/>
              </a:rPr>
              <a:t>Demiryolu hemzemin geçitlerinin her iki yanına, karayolundan görülecek şekilde Demiryolu Acil İhbar Hattı telefonlarının numaraları konulur.</a:t>
            </a:r>
          </a:p>
          <a:p>
            <a:pPr marL="514350" indent="-514350" algn="just">
              <a:buAutoNum type="alphaLcParenR"/>
            </a:pPr>
            <a:r>
              <a:rPr lang="tr-TR" sz="1800" dirty="0" smtClean="0">
                <a:solidFill>
                  <a:schemeClr val="tx1"/>
                </a:solidFill>
                <a:latin typeface="Times New Roman" panose="02020603050405020304" pitchFamily="18" charset="0"/>
                <a:cs typeface="Times New Roman" panose="02020603050405020304" pitchFamily="18" charset="0"/>
              </a:rPr>
              <a:t>Demiryolu hemzemin geçitlerde ray üst seviyesi ile demiryolu hattının sağ ve solundaki 50’ şer metrelik taşıt yolu aynı seviyededir.</a:t>
            </a:r>
          </a:p>
          <a:p>
            <a:pPr marL="514350" indent="-514350" algn="just">
              <a:buAutoNum type="alphaLcParenR"/>
            </a:pPr>
            <a:r>
              <a:rPr lang="tr-TR" sz="1800" dirty="0" smtClean="0">
                <a:solidFill>
                  <a:schemeClr val="tx1"/>
                </a:solidFill>
                <a:latin typeface="Times New Roman" panose="02020603050405020304" pitchFamily="18" charset="0"/>
                <a:cs typeface="Times New Roman" panose="02020603050405020304" pitchFamily="18" charset="0"/>
              </a:rPr>
              <a:t>Tüm demiryolu hemzemin geçitlerde karayolu araçlarının demiryolu gabari sahasına  ( demiryolunda </a:t>
            </a:r>
            <a:r>
              <a:rPr lang="tr-TR" sz="1800" dirty="0">
                <a:solidFill>
                  <a:schemeClr val="tx1"/>
                </a:solidFill>
                <a:latin typeface="Times New Roman" panose="02020603050405020304" pitchFamily="18" charset="0"/>
                <a:cs typeface="Times New Roman" panose="02020603050405020304" pitchFamily="18" charset="0"/>
              </a:rPr>
              <a:t>çeken ve çekilen araçların serbestçe geçebilmesi için demiryolunun iki yanında ve üstünde bırakılan boşluğa gabari denir</a:t>
            </a:r>
            <a:r>
              <a:rPr lang="tr-TR" sz="1800" dirty="0" smtClean="0">
                <a:solidFill>
                  <a:schemeClr val="tx1"/>
                </a:solidFill>
                <a:latin typeface="Times New Roman" panose="02020603050405020304" pitchFamily="18" charset="0"/>
                <a:cs typeface="Times New Roman" panose="02020603050405020304" pitchFamily="18" charset="0"/>
              </a:rPr>
              <a:t>.)tehlikeli şekilde yaklaşılmasını önlemek için en yakın raydan itibaren 5 metre mesafede karayoluna «DUR» çizgisi çizilir ve «DUR» levhası konulur.</a:t>
            </a:r>
          </a:p>
          <a:p>
            <a:pPr marL="514350" indent="-514350" algn="just">
              <a:buAutoNum type="alphaLcParenR"/>
            </a:pPr>
            <a:r>
              <a:rPr lang="tr-TR" sz="1800" dirty="0" smtClean="0">
                <a:solidFill>
                  <a:schemeClr val="tx1"/>
                </a:solidFill>
                <a:latin typeface="Times New Roman" panose="02020603050405020304" pitchFamily="18" charset="0"/>
                <a:cs typeface="Times New Roman" panose="02020603050405020304" pitchFamily="18" charset="0"/>
              </a:rPr>
              <a:t>Ana taşıt yoluna bağlı tali yol üzerindeki demiryolu hemzemin geçitlerde, araç sonlarının taşıt yolu veya demiryolu üzerinde tehlike yaratmaması için, geçide bağlı taşıt yolu uzunluğunun güvenlik çizgisinden itibaren mesafesi en az 30 metredir.</a:t>
            </a:r>
          </a:p>
          <a:p>
            <a:pPr marL="514350" indent="-514350" algn="just">
              <a:buAutoNum type="alphaLcParenR"/>
            </a:pPr>
            <a:r>
              <a:rPr lang="tr-TR" sz="1800" dirty="0" smtClean="0">
                <a:solidFill>
                  <a:schemeClr val="tx1"/>
                </a:solidFill>
                <a:latin typeface="Times New Roman" panose="02020603050405020304" pitchFamily="18" charset="0"/>
                <a:cs typeface="Times New Roman" panose="02020603050405020304" pitchFamily="18" charset="0"/>
              </a:rPr>
              <a:t>Demiryolu  hemzemin geçitlerin zemini, karayolu vasıtalarının rahatça geçeceği şekilde kauçuk  veya </a:t>
            </a:r>
            <a:r>
              <a:rPr lang="tr-TR" sz="1800" dirty="0" err="1" smtClean="0">
                <a:solidFill>
                  <a:schemeClr val="tx1"/>
                </a:solidFill>
                <a:latin typeface="Times New Roman" panose="02020603050405020304" pitchFamily="18" charset="0"/>
                <a:cs typeface="Times New Roman" panose="02020603050405020304" pitchFamily="18" charset="0"/>
              </a:rPr>
              <a:t>kompozit</a:t>
            </a:r>
            <a:r>
              <a:rPr lang="tr-TR" sz="1800" dirty="0" smtClean="0">
                <a:solidFill>
                  <a:schemeClr val="tx1"/>
                </a:solidFill>
                <a:latin typeface="Times New Roman" panose="02020603050405020304" pitchFamily="18" charset="0"/>
                <a:cs typeface="Times New Roman" panose="02020603050405020304" pitchFamily="18" charset="0"/>
              </a:rPr>
              <a:t> malzeme  ile kaplanır.</a:t>
            </a:r>
          </a:p>
          <a:p>
            <a:pPr marL="514350" indent="-514350" algn="just">
              <a:buAutoNum type="alphaLcParenR"/>
            </a:pPr>
            <a:r>
              <a:rPr lang="tr-TR" sz="1800" dirty="0" smtClean="0">
                <a:solidFill>
                  <a:schemeClr val="tx1"/>
                </a:solidFill>
                <a:latin typeface="Times New Roman" panose="02020603050405020304" pitchFamily="18" charset="0"/>
                <a:cs typeface="Times New Roman" panose="02020603050405020304" pitchFamily="18" charset="0"/>
              </a:rPr>
              <a:t>Demiryolu hemzemin geçitlere 750 metre mesafede demiryolunun kenarına «DİKKAT HEMZEMİN GEÇİT DÜDÜK ÇAL» levhası konulur.</a:t>
            </a:r>
            <a:r>
              <a:rPr lang="tr-TR" sz="1800" dirty="0">
                <a:solidFill>
                  <a:schemeClr val="tx1"/>
                </a:solidFill>
                <a:latin typeface="Times New Roman" panose="02020603050405020304" pitchFamily="18" charset="0"/>
                <a:cs typeface="Times New Roman" panose="02020603050405020304" pitchFamily="18" charset="0"/>
              </a:rPr>
              <a:t/>
            </a:r>
            <a:br>
              <a:rPr lang="tr-TR" sz="1800" dirty="0">
                <a:solidFill>
                  <a:schemeClr val="tx1"/>
                </a:solidFill>
                <a:latin typeface="Times New Roman" panose="02020603050405020304" pitchFamily="18" charset="0"/>
                <a:cs typeface="Times New Roman" panose="02020603050405020304" pitchFamily="18" charset="0"/>
              </a:rPr>
            </a:br>
            <a:r>
              <a:rPr lang="tr-TR" sz="1800" dirty="0">
                <a:solidFill>
                  <a:schemeClr val="tx1"/>
                </a:solidFill>
                <a:latin typeface="Times New Roman" panose="02020603050405020304" pitchFamily="18" charset="0"/>
                <a:cs typeface="Times New Roman" panose="02020603050405020304" pitchFamily="18" charset="0"/>
              </a:rPr>
              <a:t/>
            </a:r>
            <a:br>
              <a:rPr lang="tr-TR" sz="1800" dirty="0">
                <a:solidFill>
                  <a:schemeClr val="tx1"/>
                </a:solidFill>
                <a:latin typeface="Times New Roman" panose="02020603050405020304" pitchFamily="18" charset="0"/>
                <a:cs typeface="Times New Roman" panose="02020603050405020304" pitchFamily="18" charset="0"/>
              </a:rPr>
            </a:br>
            <a:endParaRPr lang="tr-TR"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466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259632" y="404664"/>
            <a:ext cx="6620272" cy="3051770"/>
          </a:xfrm>
        </p:spPr>
        <p:txBody>
          <a:bodyPr/>
          <a:lstStyle/>
          <a:p>
            <a:endParaRPr lang="tr-TR" dirty="0"/>
          </a:p>
        </p:txBody>
      </p:sp>
      <p:sp>
        <p:nvSpPr>
          <p:cNvPr id="3" name="Alt Başlık 2"/>
          <p:cNvSpPr>
            <a:spLocks noGrp="1"/>
          </p:cNvSpPr>
          <p:nvPr>
            <p:ph type="subTitle" idx="1"/>
          </p:nvPr>
        </p:nvSpPr>
        <p:spPr/>
        <p:txBody>
          <a:bodyPr/>
          <a:lstStyle/>
          <a:p>
            <a:r>
              <a:rPr lang="tr-TR" dirty="0" smtClean="0"/>
              <a:t>Bekçili Bariyerli Hemzemin Geçit</a:t>
            </a:r>
            <a:endParaRPr lang="tr-TR" dirty="0"/>
          </a:p>
        </p:txBody>
      </p:sp>
      <p:pic>
        <p:nvPicPr>
          <p:cNvPr id="4" name="Picture 2" descr="Fotoğraf açıklaması yok."/>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a:stretch>
            <a:fillRect/>
          </a:stretch>
        </p:blipFill>
        <p:spPr bwMode="auto">
          <a:xfrm>
            <a:off x="1187624" y="260648"/>
            <a:ext cx="6768752"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524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404665"/>
            <a:ext cx="7772400" cy="3195786"/>
          </a:xfrm>
        </p:spPr>
        <p:txBody>
          <a:bodyPr/>
          <a:lstStyle/>
          <a:p>
            <a:endParaRPr lang="tr-TR" dirty="0"/>
          </a:p>
        </p:txBody>
      </p:sp>
      <p:sp>
        <p:nvSpPr>
          <p:cNvPr id="3" name="Alt Başlık 2"/>
          <p:cNvSpPr>
            <a:spLocks noGrp="1"/>
          </p:cNvSpPr>
          <p:nvPr>
            <p:ph type="subTitle" idx="1"/>
          </p:nvPr>
        </p:nvSpPr>
        <p:spPr>
          <a:xfrm>
            <a:off x="1371600" y="4509120"/>
            <a:ext cx="6656784" cy="2160240"/>
          </a:xfrm>
        </p:spPr>
        <p:txBody>
          <a:bodyPr/>
          <a:lstStyle/>
          <a:p>
            <a:r>
              <a:rPr lang="tr-TR" dirty="0" smtClean="0"/>
              <a:t>Otomatik Bariyerli Hemzemin Geçit</a:t>
            </a:r>
            <a:endParaRPr lang="tr-TR" dirty="0"/>
          </a:p>
        </p:txBody>
      </p:sp>
      <p:pic>
        <p:nvPicPr>
          <p:cNvPr id="4" name="Picture 2" descr="Otomatik Bariyerli Hemzemin Geçit Kontrol Sistemi - YouTub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7920880"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753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ctrTitle"/>
          </p:nvPr>
        </p:nvSpPr>
        <p:spPr>
          <a:xfrm>
            <a:off x="685800" y="260649"/>
            <a:ext cx="7772400" cy="3339802"/>
          </a:xfrm>
        </p:spPr>
        <p:txBody>
          <a:bodyPr/>
          <a:lstStyle/>
          <a:p>
            <a:endParaRPr lang="tr-TR" dirty="0"/>
          </a:p>
        </p:txBody>
      </p:sp>
      <p:sp>
        <p:nvSpPr>
          <p:cNvPr id="7" name="Alt Başlık 6"/>
          <p:cNvSpPr>
            <a:spLocks noGrp="1"/>
          </p:cNvSpPr>
          <p:nvPr>
            <p:ph type="subTitle" idx="1"/>
          </p:nvPr>
        </p:nvSpPr>
        <p:spPr>
          <a:xfrm>
            <a:off x="539552" y="3933056"/>
            <a:ext cx="8064896" cy="2376264"/>
          </a:xfrm>
        </p:spPr>
        <p:txBody>
          <a:bodyPr>
            <a:noAutofit/>
          </a:bodyPr>
          <a:lstStyle/>
          <a:p>
            <a:pPr algn="just"/>
            <a:r>
              <a:rPr lang="tr-TR" sz="2400" b="1" dirty="0" smtClean="0">
                <a:solidFill>
                  <a:schemeClr val="tx1"/>
                </a:solidFill>
                <a:latin typeface="Times New Roman" panose="02020603050405020304" pitchFamily="18" charset="0"/>
                <a:cs typeface="Times New Roman" panose="02020603050405020304" pitchFamily="18" charset="0"/>
              </a:rPr>
              <a:t>Serbest Hemzemin Geçit</a:t>
            </a:r>
          </a:p>
          <a:p>
            <a:pPr algn="just"/>
            <a:r>
              <a:rPr lang="tr-TR" sz="2400" dirty="0" smtClean="0">
                <a:solidFill>
                  <a:schemeClr val="tx1"/>
                </a:solidFill>
                <a:latin typeface="Times New Roman" panose="02020603050405020304" pitchFamily="18" charset="0"/>
                <a:cs typeface="Times New Roman" panose="02020603050405020304" pitchFamily="18" charset="0"/>
              </a:rPr>
              <a:t>Bariyersiz </a:t>
            </a:r>
            <a:r>
              <a:rPr lang="tr-TR" sz="2400" dirty="0">
                <a:solidFill>
                  <a:schemeClr val="tx1"/>
                </a:solidFill>
                <a:latin typeface="Times New Roman" panose="02020603050405020304" pitchFamily="18" charset="0"/>
                <a:cs typeface="Times New Roman" panose="02020603050405020304" pitchFamily="18" charset="0"/>
              </a:rPr>
              <a:t>ve Bekçisiz bir hemzemin geçidin varlığı, karayolundan geçenlere çapraz geçit işareti ile bildirilir. Çapraz işaret TCDD İşaret Yönetmeliğine uygun olarak hazırlanır. Karayolu vasıtalarının seyir yönüne göre yolun sağ tarafına dikilir</a:t>
            </a:r>
            <a:r>
              <a:rPr lang="tr-TR" sz="2400" dirty="0" smtClean="0">
                <a:solidFill>
                  <a:schemeClr val="tx1"/>
                </a:solidFill>
                <a:latin typeface="Times New Roman" panose="02020603050405020304" pitchFamily="18" charset="0"/>
                <a:cs typeface="Times New Roman" panose="02020603050405020304" pitchFamily="18" charset="0"/>
              </a:rPr>
              <a:t>.</a:t>
            </a:r>
            <a:r>
              <a:rPr lang="tr-TR" sz="2400" dirty="0">
                <a:solidFill>
                  <a:schemeClr val="tx1"/>
                </a:solidFill>
                <a:latin typeface="Times New Roman" panose="02020603050405020304" pitchFamily="18" charset="0"/>
                <a:cs typeface="Times New Roman" panose="02020603050405020304" pitchFamily="18" charset="0"/>
              </a:rPr>
              <a:t>  </a:t>
            </a:r>
            <a:endParaRPr lang="tr-TR" sz="2400" dirty="0" smtClean="0">
              <a:solidFill>
                <a:schemeClr val="tx1"/>
              </a:solidFill>
              <a:latin typeface="Times New Roman" panose="02020603050405020304" pitchFamily="18" charset="0"/>
              <a:cs typeface="Times New Roman" panose="02020603050405020304" pitchFamily="18" charset="0"/>
            </a:endParaRPr>
          </a:p>
          <a:p>
            <a:pPr algn="just"/>
            <a:endParaRPr lang="tr-TR" sz="1600" dirty="0">
              <a:solidFill>
                <a:schemeClr val="tx1"/>
              </a:solidFill>
              <a:latin typeface="Times New Roman" panose="02020603050405020304" pitchFamily="18" charset="0"/>
              <a:cs typeface="Times New Roman" panose="02020603050405020304" pitchFamily="18" charset="0"/>
            </a:endParaRPr>
          </a:p>
          <a:p>
            <a:pPr algn="just"/>
            <a:endParaRPr lang="tr-TR" sz="1600" dirty="0" smtClean="0">
              <a:solidFill>
                <a:schemeClr val="tx1"/>
              </a:solidFill>
              <a:latin typeface="Times New Roman" panose="02020603050405020304" pitchFamily="18" charset="0"/>
              <a:cs typeface="Times New Roman" panose="02020603050405020304" pitchFamily="18" charset="0"/>
            </a:endParaRPr>
          </a:p>
          <a:p>
            <a:pPr algn="just"/>
            <a:endParaRPr lang="tr-TR" sz="1600" dirty="0">
              <a:solidFill>
                <a:schemeClr val="tx1"/>
              </a:solidFill>
              <a:latin typeface="Times New Roman" panose="02020603050405020304" pitchFamily="18" charset="0"/>
              <a:cs typeface="Times New Roman" panose="02020603050405020304" pitchFamily="18" charset="0"/>
            </a:endParaRPr>
          </a:p>
          <a:p>
            <a:pPr algn="just"/>
            <a:endParaRPr lang="tr-TR" sz="1600" dirty="0" smtClean="0">
              <a:solidFill>
                <a:schemeClr val="tx1"/>
              </a:solidFill>
              <a:latin typeface="Times New Roman" panose="02020603050405020304" pitchFamily="18" charset="0"/>
              <a:cs typeface="Times New Roman" panose="02020603050405020304" pitchFamily="18" charset="0"/>
            </a:endParaRPr>
          </a:p>
          <a:p>
            <a:pPr algn="just"/>
            <a:endParaRPr lang="tr-TR" sz="1600" dirty="0">
              <a:solidFill>
                <a:schemeClr val="tx1"/>
              </a:solidFill>
              <a:latin typeface="Times New Roman" panose="02020603050405020304" pitchFamily="18" charset="0"/>
              <a:cs typeface="Times New Roman" panose="02020603050405020304" pitchFamily="18" charset="0"/>
            </a:endParaRPr>
          </a:p>
          <a:p>
            <a:pPr algn="just"/>
            <a:endParaRPr lang="tr-TR" sz="1600" dirty="0" smtClean="0">
              <a:solidFill>
                <a:schemeClr val="tx1"/>
              </a:solidFill>
              <a:latin typeface="Times New Roman" panose="02020603050405020304" pitchFamily="18" charset="0"/>
              <a:cs typeface="Times New Roman" panose="02020603050405020304" pitchFamily="18" charset="0"/>
            </a:endParaRPr>
          </a:p>
          <a:p>
            <a:pPr algn="just"/>
            <a:endParaRPr lang="tr-TR" sz="1600" dirty="0">
              <a:solidFill>
                <a:schemeClr val="tx1"/>
              </a:solidFill>
              <a:latin typeface="Times New Roman" panose="02020603050405020304" pitchFamily="18" charset="0"/>
              <a:cs typeface="Times New Roman" panose="02020603050405020304" pitchFamily="18" charset="0"/>
            </a:endParaRPr>
          </a:p>
          <a:p>
            <a:pPr algn="just"/>
            <a:endParaRPr lang="tr-TR" sz="1600" dirty="0" smtClean="0">
              <a:solidFill>
                <a:schemeClr val="tx1"/>
              </a:solidFill>
              <a:latin typeface="Times New Roman" panose="02020603050405020304" pitchFamily="18" charset="0"/>
              <a:cs typeface="Times New Roman" panose="02020603050405020304" pitchFamily="18" charset="0"/>
            </a:endParaRPr>
          </a:p>
          <a:p>
            <a:pPr algn="just"/>
            <a:endParaRPr lang="tr-TR" sz="1600" dirty="0">
              <a:solidFill>
                <a:schemeClr val="tx1"/>
              </a:solidFill>
              <a:latin typeface="Times New Roman" panose="02020603050405020304" pitchFamily="18" charset="0"/>
              <a:cs typeface="Times New Roman" panose="02020603050405020304" pitchFamily="18" charset="0"/>
            </a:endParaRPr>
          </a:p>
          <a:p>
            <a:pPr algn="just"/>
            <a:endParaRPr lang="tr-TR" sz="1600" dirty="0">
              <a:solidFill>
                <a:schemeClr val="tx1"/>
              </a:solidFill>
              <a:latin typeface="Times New Roman" panose="02020603050405020304" pitchFamily="18" charset="0"/>
              <a:cs typeface="Times New Roman" panose="02020603050405020304" pitchFamily="18" charset="0"/>
            </a:endParaRPr>
          </a:p>
        </p:txBody>
      </p:sp>
      <p:sp>
        <p:nvSpPr>
          <p:cNvPr id="2" name="Alt Başlık 1"/>
          <p:cNvSpPr>
            <a:spLocks noGrp="1"/>
          </p:cNvSpPr>
          <p:nvPr>
            <p:ph type="subTitle" idx="1"/>
          </p:nvPr>
        </p:nvSpPr>
        <p:spPr>
          <a:xfrm>
            <a:off x="539552" y="3886200"/>
            <a:ext cx="8064896" cy="2423120"/>
          </a:xfrm>
        </p:spPr>
        <p:txBody>
          <a:bodyPr/>
          <a:lstStyle/>
          <a:p>
            <a:endParaRPr lang="tr-TR" dirty="0" smtClean="0"/>
          </a:p>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918" y="260648"/>
            <a:ext cx="7854521"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372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786</TotalTime>
  <Words>608</Words>
  <Application>Microsoft Office PowerPoint</Application>
  <PresentationFormat>On-screen Show (4:3)</PresentationFormat>
  <Paragraphs>60</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Ofis Teması</vt:lpstr>
      <vt:lpstr>OLAY YERİ YÖNETİMİ</vt:lpstr>
      <vt:lpstr>İÇİNDEKİLER</vt:lpstr>
      <vt:lpstr>AYBAHÇE MAHALLESİ FİDANLIK CADDESİ HEMZEMİN GEÇİDİ</vt:lpstr>
      <vt:lpstr>HEMZEMİN GEÇİT</vt:lpstr>
      <vt:lpstr> Tren Hızı ve Trafik Yoğunluğuna Göre Tesis Edilecek Demiryolu Hemzemin Geçit Koruma Sistemleri  Aşağıda Belirtilmiştir.  </vt:lpstr>
      <vt:lpstr>Demiryolu Hemzemin Geçitlerinde Uygulanacak Genel Fiziki Standartlar</vt:lpstr>
      <vt:lpstr>PowerPoint Presentation</vt:lpstr>
      <vt:lpstr>PowerPoint Presentation</vt:lpstr>
      <vt:lpstr>PowerPoint Presentation</vt:lpstr>
      <vt:lpstr>*Bariyer ve geçit bekçisi olmayan hemzemin geçitlerden yayalar ve karayolu taşıt araçları, demiryoluna 5 metre mesafede durarak kendi emniyetlerini kendileri sağlamak ve Karayolu Trafik Kanunun 76 ıncı ve Karayolu Trafik Yönetmeliğinin 164 üncü maddelerine uygun olarak geçmek mecburiyetindedirler. Bu hemzemin geçitlerde geçiş esnasında meydana gelecek kaza ve zararlardan TCDD sorumlu tutulamaz.   *Bariyersiz olan bu hemzemin geçitler, karayolu üzerinde ve demiryolundan belirli bir mesafede ve ışık karayoluna doğru olmak üzere, geçidin her iki tarafında yanar-söner kırmızı ışıklarla teçhiz edilmiştir.  * Tren, bariyersiz ve bekçisiz olan hemzemin geçide belirli bir mesafede yaklaşıldığında, hat üzerinde bulunan bir elektrikli devre faaliyete geçer ve karayolu vasıtalarına trenin geçide yaklaşmakta olduğunu ikaz etmek üzere, hemzemin geçidin iki tarafındaki kırmızı ışıklar yanıp-sönmeye başlar ve bu yanıp-sönme tren hemzemin geçidi terk edinceye kadar devam eder.  * Ayrıca hemzemin geçide yaklaşan makinist düdük çalarak, hemzemin geçitten geçmeye çalışan karayolu vasıtalarını uyarır. </vt:lpstr>
      <vt:lpstr>SENARYO 20.04.2015 tarihinde Konya-Karaman-Konya seferini yapmak üzere Konya Gardan 17:40 da vaktinde hareket eden 62416 sefer sayılı DMU tren seti Konya- Kaşınhan arasında seyir halindeyken klm 8+668’ de bulunan kontrolsüz flaşörlü hemzemin geçitte 50123069100 kimlik numaralı Şoför Ali ÖZTÜRK yönetimindeki 42 ECL 51 plakalı belediye otobüsüne saat 18:00 sıralarında arka kısımdan çarparak otobüsü gabari dışına atması neticesinde geçit kazası meydana gelmiştir.</vt:lpstr>
      <vt:lpstr>PowerPoint Presentation</vt:lpstr>
      <vt:lpstr>PowerPoint Presentation</vt:lpstr>
      <vt:lpstr>  Olay nedeniyle tren yolcularında ölü bulunmadığı, yaralılar olduğu, makinistlerde herhangi bir sağlık problemi olmadığı, otobüs yolcularında ölü ve yaralılar olduğu bilgisine ulaşılmıştır. Olay sonrasında çevredeki vatandaşlar tarafından 112 acil yardım hattı aranarak bilgi verilmesi üzerine 18:05 de olay yerine intikal eden ambulans ekibi olay yeri triajını uygulayarak daha fazla ambulans talebinde bulunmuş ve diğer acil durum hizmet gruplarına haber vererek yerel çapta yardım istemiştir.  Olay yerine gelen belediye ve itfaiye ekipleri tarafından gerekli çalışmalar yapılarak otobüs içerisinde sıkışan yaralı 20 yolcu çıkarılarak sağlık personeli tarafından ilk müdahaleleri yapılmış ve Meram Eğitim ve Araştırma Hastanesine sevkleri gerçekleştirilmiştir. Otobüste hayatını kaybeden 5 yolcu ve şoförün  cesetleri otopsi yapılmak üzere Meram Eğitim ve Araştırma Hastanesi Morguna kaldırılmıştır. </vt:lpstr>
      <vt:lpstr>OLAY YERİ YÖNETİMİ</vt:lpstr>
      <vt:lpstr>  Tren yolcularında basit sıyrıklar olduğu ve genel durumlarının iyi olduğu sağlık personelinin muayenesinden sonra anlaşılmıştır.  Olay yerine gelen savcının yapmış olduğu inceleme sonrasında hasar gören belediye otobüsü yoldan çekilmiş, görevli makinistler ifadelerine başvurulmak üzere emniyet görevlileri tarafından gözaltına alınmıştır.  62416 treni temin eden 30007 DMU sette meydana gelen hasarın Konya Araç Bakım Depo Müdürlüğü ekipleri tarafından giderilmesinin ardından olay yerinden 20:15’ de hareket ederek 20 klm seyir şartıyla Konya Gara 20:55’ de gelişine müteakip olay nedeniyle tren trafiğine kapatılan Konya- Kaşınhan arası yol tren trafiğine açılmıştır. 62416 trende seyahat etmekte olan 190 yolcu ve Karaman Garda 62419 trenle seyahat edecek 139 yolcunun otobüslerle aktarması yapılmıştır.   </vt:lpstr>
      <vt:lpstr>Olay değerlendirmesine göre; olayın meydana geldiği hemzemin geçidin genişliği 12,40 metre olduğu, hemzemin geçitte Dikkat Sürücü Kontrollü Geç, Dur, Trafik Levhaları, Trafik işaretlerinden fasılalı kırmızı ışık, Kontrolsüz Demiryolu Geçidi, Tek Hat Levhasının bulunduğu, ışığın faal vaziyette bulunduğu görülmüş olup, trenin sürat kontrol bant kaydından anlaşıldığı üzere olay anında 15- 20 klm saat hızla seyrettiği, makinistlerin alınan ifadeleri ve görgü tanıklarının ifadelerine göre hemzemine yaklaşırken sürekli korna çalarak sürücüleri uyardıkları, kontrolsüz, flaşörlü bariyersiz hemzemin geçitten belediye otobüsü sürücüsü karayolu trafik kanun, yönetmelik ve işaretlerine aykırı hareket ederek hemzemini kontrol etmeden bilinçli olarak demiryolu hattına girerek geçit çarpışmasına sebebiyet verdiği anlaşılmıştır.   </vt:lpstr>
      <vt:lpstr>Bu tür üzücü hadiselerin önüne geçmek için;  * Can ve mal güvenliği ile trafik emniyetinin sağlanması ve vatandaşlarımızın bilinçlendirilmesi amacıyla ilk ve orta dereceli okullardaki trafik derslerinde hemzemin geçitler konusuna daha fazla dikkat çekecek şekilde yer verilmesi  *Sürücü kurslarındaki eğitimlerde demiryolu hemzemin geçitlerin kullanımı hakkında teorik eğitimlerin artırılması ve sınavlarda uygulama yapılmasının zorunlu hale getirilmesi,   *Demiryolu hemzemin geçitlerin kullanımı hakkında karayolu araç sürücülerini bilgilendirme amaçlı basın ve yayın kuruluşlarında yayınlanmak üzere kamu spotları hazırlanması, </vt:lpstr>
      <vt:lpstr>*Trafik uygulamalarında konuyla ilgili eğitici el broşürleri dağıtılması,   *Hemzemin geçitlerde kolluk trafik ekipleri tarafından denetimler yaptırılmak suretiyle karayolu sürücüleri için farkındalığı artırıcı çalışmalar yapılmasının uygun olacağı   *Mümkün olduğunca demiryolu geçitlerinin alt ve üst geçit olarak yapılmasının uygun olacağı düşünülmektedir.</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OLAY YERİ YÖNETİMİ</dc:title>
  <dc:creator>a b</dc:creator>
  <cp:lastModifiedBy>a b</cp:lastModifiedBy>
  <cp:revision>73</cp:revision>
  <dcterms:modified xsi:type="dcterms:W3CDTF">2020-05-10T21:05:49Z</dcterms:modified>
</cp:coreProperties>
</file>