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21"/>
  </p:notesMasterIdLst>
  <p:sldIdLst>
    <p:sldId id="256" r:id="rId2"/>
    <p:sldId id="258" r:id="rId3"/>
    <p:sldId id="320" r:id="rId4"/>
    <p:sldId id="333" r:id="rId5"/>
    <p:sldId id="334" r:id="rId6"/>
    <p:sldId id="335" r:id="rId7"/>
    <p:sldId id="336" r:id="rId8"/>
    <p:sldId id="337" r:id="rId9"/>
    <p:sldId id="338" r:id="rId10"/>
    <p:sldId id="339" r:id="rId11"/>
    <p:sldId id="357" r:id="rId12"/>
    <p:sldId id="358" r:id="rId13"/>
    <p:sldId id="359" r:id="rId14"/>
    <p:sldId id="360" r:id="rId15"/>
    <p:sldId id="361" r:id="rId16"/>
    <p:sldId id="377" r:id="rId17"/>
    <p:sldId id="378" r:id="rId18"/>
    <p:sldId id="380" r:id="rId19"/>
    <p:sldId id="3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32"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0499E-C485-46E7-872B-679FD6597752}" type="datetimeFigureOut">
              <a:rPr lang="tr-TR" smtClean="0"/>
              <a:t>11.05.2020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B62DC-6718-4749-A800-34F57CA60BDD}" type="slidenum">
              <a:rPr lang="tr-TR" smtClean="0"/>
              <a:t>‹#›</a:t>
            </a:fld>
            <a:endParaRPr lang="tr-TR"/>
          </a:p>
        </p:txBody>
      </p:sp>
    </p:spTree>
    <p:extLst>
      <p:ext uri="{BB962C8B-B14F-4D97-AF65-F5344CB8AC3E}">
        <p14:creationId xmlns:p14="http://schemas.microsoft.com/office/powerpoint/2010/main" val="68302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smtClean="0"/>
          </a:p>
        </p:txBody>
      </p:sp>
      <p:sp>
        <p:nvSpPr>
          <p:cNvPr id="8192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D348D47E-181D-4D62-844F-0CE36898CD2D}" type="slidenum">
              <a:rPr lang="tr-TR" altLang="tr-TR">
                <a:latin typeface="Calibri" panose="020F0502020204030204" pitchFamily="34" charset="0"/>
              </a:rPr>
              <a:pPr/>
              <a:t>15</a:t>
            </a:fld>
            <a:endParaRPr lang="tr-TR" altLang="tr-TR">
              <a:latin typeface="Calibri" panose="020F0502020204030204" pitchFamily="34" charset="0"/>
            </a:endParaRPr>
          </a:p>
        </p:txBody>
      </p:sp>
    </p:spTree>
    <p:extLst>
      <p:ext uri="{BB962C8B-B14F-4D97-AF65-F5344CB8AC3E}">
        <p14:creationId xmlns:p14="http://schemas.microsoft.com/office/powerpoint/2010/main" val="21006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smtClean="0"/>
          </a:p>
        </p:txBody>
      </p:sp>
      <p:sp>
        <p:nvSpPr>
          <p:cNvPr id="8909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fld id="{56C83CBA-CFD9-41EF-9363-A6D497F40242}" type="slidenum">
              <a:rPr lang="tr-TR" altLang="tr-TR">
                <a:latin typeface="Calibri" panose="020F0502020204030204" pitchFamily="34" charset="0"/>
              </a:rPr>
              <a:pPr/>
              <a:t>19</a:t>
            </a:fld>
            <a:endParaRPr lang="tr-TR" altLang="tr-TR">
              <a:latin typeface="Calibri" panose="020F0502020204030204" pitchFamily="34" charset="0"/>
            </a:endParaRPr>
          </a:p>
        </p:txBody>
      </p:sp>
    </p:spTree>
    <p:extLst>
      <p:ext uri="{BB962C8B-B14F-4D97-AF65-F5344CB8AC3E}">
        <p14:creationId xmlns:p14="http://schemas.microsoft.com/office/powerpoint/2010/main" val="1824690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925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6542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124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7060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93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012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008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52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2075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25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9871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49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36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5430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35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9950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5/11/2020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430752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144063" y="1871131"/>
            <a:ext cx="1912337" cy="1149531"/>
          </a:xfrm>
          <a:prstGeom prst="rect">
            <a:avLst/>
          </a:prstGeom>
        </p:spPr>
      </p:pic>
      <p:sp>
        <p:nvSpPr>
          <p:cNvPr id="2" name="Unvan 1"/>
          <p:cNvSpPr>
            <a:spLocks noGrp="1"/>
          </p:cNvSpPr>
          <p:nvPr>
            <p:ph type="ctrTitle"/>
          </p:nvPr>
        </p:nvSpPr>
        <p:spPr>
          <a:xfrm>
            <a:off x="2606673" y="1871131"/>
            <a:ext cx="6815669" cy="1515533"/>
          </a:xfrm>
        </p:spPr>
        <p:txBody>
          <a:bodyPr/>
          <a:lstStyle/>
          <a:p>
            <a:r>
              <a:rPr lang="tr-TR" sz="2400" b="1" dirty="0" smtClean="0"/>
              <a:t>COG 338 SİYASİ COĞRAFYA</a:t>
            </a:r>
            <a:endParaRPr lang="tr-TR" sz="2400" b="1" dirty="0"/>
          </a:p>
        </p:txBody>
      </p:sp>
      <p:sp>
        <p:nvSpPr>
          <p:cNvPr id="3" name="Alt Başlık 2"/>
          <p:cNvSpPr>
            <a:spLocks noGrp="1"/>
          </p:cNvSpPr>
          <p:nvPr>
            <p:ph type="subTitle" idx="1"/>
          </p:nvPr>
        </p:nvSpPr>
        <p:spPr/>
        <p:txBody>
          <a:bodyPr>
            <a:normAutofit lnSpcReduction="10000"/>
          </a:bodyPr>
          <a:lstStyle/>
          <a:p>
            <a:r>
              <a:rPr lang="tr-TR" dirty="0" err="1" smtClean="0"/>
              <a:t>Doç.Dr</a:t>
            </a:r>
            <a:r>
              <a:rPr lang="tr-TR" dirty="0" smtClean="0"/>
              <a:t>. Mutlu Yılmaz</a:t>
            </a:r>
          </a:p>
          <a:p>
            <a:r>
              <a:rPr lang="tr-TR" dirty="0" smtClean="0"/>
              <a:t>Anlara Üniversitesi Dil ve Tarih-Coğrafya Fakültesi</a:t>
            </a:r>
          </a:p>
          <a:p>
            <a:r>
              <a:rPr lang="tr-TR" dirty="0" smtClean="0"/>
              <a:t>Coğrafya Bölümü</a:t>
            </a:r>
            <a:endParaRPr lang="tr-TR" dirty="0"/>
          </a:p>
        </p:txBody>
      </p:sp>
    </p:spTree>
    <p:extLst>
      <p:ext uri="{BB962C8B-B14F-4D97-AF65-F5344CB8AC3E}">
        <p14:creationId xmlns:p14="http://schemas.microsoft.com/office/powerpoint/2010/main" val="2521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3440" y="711926"/>
            <a:ext cx="5956663" cy="5293757"/>
          </a:xfrm>
          <a:prstGeom prst="rect">
            <a:avLst/>
          </a:prstGeom>
        </p:spPr>
        <p:txBody>
          <a:bodyPr wrap="square">
            <a:spAutoFit/>
          </a:bodyPr>
          <a:lstStyle/>
          <a:p>
            <a:endParaRPr lang="tr-TR" b="1" dirty="0" smtClean="0">
              <a:latin typeface="Times New Roman" pitchFamily="18" charset="0"/>
              <a:cs typeface="Times New Roman" pitchFamily="18" charset="0"/>
            </a:endParaRPr>
          </a:p>
          <a:p>
            <a:r>
              <a:rPr lang="tr-TR" sz="2000" b="1" dirty="0" smtClean="0">
                <a:cs typeface="Times New Roman" pitchFamily="18" charset="0"/>
              </a:rPr>
              <a:t>DENİZ HAKİMİYETİ TEORİSİ</a:t>
            </a:r>
          </a:p>
          <a:p>
            <a:endParaRPr lang="tr-TR" sz="2000" b="1" dirty="0">
              <a:cs typeface="Times New Roman" pitchFamily="18" charset="0"/>
            </a:endParaRPr>
          </a:p>
          <a:p>
            <a:pPr>
              <a:spcAft>
                <a:spcPts val="0"/>
              </a:spcAft>
              <a:buNone/>
              <a:defRPr/>
            </a:pPr>
            <a:r>
              <a:rPr lang="tr-TR" sz="2000" dirty="0">
                <a:cs typeface="Times New Roman" pitchFamily="18" charset="0"/>
              </a:rPr>
              <a:t>ABD’li bir amiral olan </a:t>
            </a:r>
            <a:r>
              <a:rPr lang="tr-TR" sz="2000" dirty="0" err="1">
                <a:cs typeface="Times New Roman" pitchFamily="18" charset="0"/>
              </a:rPr>
              <a:t>Alfred</a:t>
            </a:r>
            <a:r>
              <a:rPr lang="tr-TR" sz="2000" dirty="0">
                <a:cs typeface="Times New Roman" pitchFamily="18" charset="0"/>
              </a:rPr>
              <a:t> </a:t>
            </a:r>
            <a:r>
              <a:rPr lang="tr-TR" sz="2000" dirty="0" err="1" smtClean="0">
                <a:cs typeface="Times New Roman" pitchFamily="18" charset="0"/>
              </a:rPr>
              <a:t>Thayer</a:t>
            </a:r>
            <a:r>
              <a:rPr lang="tr-TR" sz="2000" dirty="0" smtClean="0">
                <a:cs typeface="Times New Roman" pitchFamily="18" charset="0"/>
              </a:rPr>
              <a:t> Mahan’ın 1890 yılında yazdığı  </a:t>
            </a:r>
            <a:r>
              <a:rPr lang="tr-TR" sz="2000" i="1" dirty="0" smtClean="0">
                <a:cs typeface="Times New Roman" pitchFamily="18" charset="0"/>
              </a:rPr>
              <a:t>Deniz Gücünün Tarih Üzerindeki Etkisi</a:t>
            </a:r>
            <a:r>
              <a:rPr lang="tr-TR" sz="2000" dirty="0" smtClean="0">
                <a:cs typeface="Times New Roman" pitchFamily="18" charset="0"/>
              </a:rPr>
              <a:t> adlı kitap ile Avrupa tarihinden özelliklede İngiltere örneğinden yola çıkarak deniz yollarını etkin şekilde kullanan ve bu şekilde deniz aşırı sömürgelere sahip olan devletlerin dünya siyasetinde önemli rol oynayacağı iddia etmiştir. Mahan’ın dünya genelinde deniz saldırılarının gücünü başarıyla geliştirmenin önemine ilişkin yazıları  </a:t>
            </a:r>
            <a:r>
              <a:rPr lang="tr-TR" sz="2000" dirty="0" err="1" smtClean="0">
                <a:cs typeface="Times New Roman" pitchFamily="18" charset="0"/>
              </a:rPr>
              <a:t>ABD’nın</a:t>
            </a:r>
            <a:r>
              <a:rPr lang="tr-TR" sz="2000" dirty="0" smtClean="0">
                <a:cs typeface="Times New Roman" pitchFamily="18" charset="0"/>
              </a:rPr>
              <a:t> </a:t>
            </a:r>
            <a:r>
              <a:rPr lang="tr-TR" sz="2000" dirty="0">
                <a:cs typeface="Times New Roman" pitchFamily="18" charset="0"/>
              </a:rPr>
              <a:t> </a:t>
            </a:r>
            <a:r>
              <a:rPr lang="tr-TR" sz="2000" dirty="0" smtClean="0">
                <a:cs typeface="Times New Roman" pitchFamily="18" charset="0"/>
              </a:rPr>
              <a:t>günümüzde süper güç olmasındaki etkenlerden biri olarak görülür. </a:t>
            </a:r>
          </a:p>
          <a:p>
            <a:pPr>
              <a:defRPr/>
            </a:pPr>
            <a:r>
              <a:rPr lang="tr-TR" altLang="tr-TR" sz="2000" dirty="0">
                <a:latin typeface="+mj-lt"/>
                <a:cs typeface="Times New Roman" panose="02020603050405020304" pitchFamily="18" charset="0"/>
              </a:rPr>
              <a:t>Mahan’a göre, dünya hakimiyeti için deniz harekatı kara harekatından daha kolay ve güçlüdür. Deniz hakimiyetini </a:t>
            </a:r>
            <a:r>
              <a:rPr lang="tr-TR" altLang="tr-TR" sz="2000" dirty="0" err="1">
                <a:latin typeface="+mj-lt"/>
                <a:cs typeface="Times New Roman" panose="02020603050405020304" pitchFamily="18" charset="0"/>
              </a:rPr>
              <a:t>Anglo</a:t>
            </a:r>
            <a:r>
              <a:rPr lang="tr-TR" altLang="tr-TR" sz="2000" dirty="0">
                <a:latin typeface="+mj-lt"/>
                <a:cs typeface="Times New Roman" panose="02020603050405020304" pitchFamily="18" charset="0"/>
              </a:rPr>
              <a:t>-Amerika kullanabilir ve Avrasya’yı denizden kuşatıp egemenlik altına alabilir</a:t>
            </a:r>
            <a:r>
              <a:rPr lang="tr-TR" altLang="tr-TR" sz="2000" dirty="0" smtClean="0">
                <a:latin typeface="Times New Roman" panose="02020603050405020304" pitchFamily="18" charset="0"/>
                <a:cs typeface="Times New Roman" panose="02020603050405020304" pitchFamily="18" charset="0"/>
              </a:rPr>
              <a:t>.</a:t>
            </a:r>
            <a:endParaRPr lang="tr-TR" dirty="0"/>
          </a:p>
        </p:txBody>
      </p:sp>
      <p:pic>
        <p:nvPicPr>
          <p:cNvPr id="3" name="Resim 2"/>
          <p:cNvPicPr>
            <a:picLocks noChangeAspect="1"/>
          </p:cNvPicPr>
          <p:nvPr/>
        </p:nvPicPr>
        <p:blipFill>
          <a:blip r:embed="rId2"/>
          <a:stretch>
            <a:fillRect/>
          </a:stretch>
        </p:blipFill>
        <p:spPr>
          <a:xfrm>
            <a:off x="7677769" y="1174613"/>
            <a:ext cx="3298222" cy="4651651"/>
          </a:xfrm>
          <a:prstGeom prst="rect">
            <a:avLst/>
          </a:prstGeom>
        </p:spPr>
      </p:pic>
    </p:spTree>
    <p:extLst>
      <p:ext uri="{BB962C8B-B14F-4D97-AF65-F5344CB8AC3E}">
        <p14:creationId xmlns:p14="http://schemas.microsoft.com/office/powerpoint/2010/main" val="263656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01188" y="739286"/>
            <a:ext cx="10415452" cy="5632311"/>
          </a:xfrm>
          <a:prstGeom prst="rect">
            <a:avLst/>
          </a:prstGeom>
        </p:spPr>
        <p:txBody>
          <a:bodyPr wrap="square">
            <a:spAutoFit/>
          </a:bodyPr>
          <a:lstStyle/>
          <a:p>
            <a:pPr>
              <a:spcAft>
                <a:spcPts val="0"/>
              </a:spcAft>
              <a:buNone/>
              <a:defRPr/>
            </a:pPr>
            <a:r>
              <a:rPr lang="tr-TR" sz="2000" dirty="0" smtClean="0">
                <a:cs typeface="Times New Roman" pitchFamily="18" charset="0"/>
              </a:rPr>
              <a:t>Mahan’a göre bir </a:t>
            </a:r>
            <a:r>
              <a:rPr lang="tr-TR" sz="2000" dirty="0">
                <a:cs typeface="Times New Roman" pitchFamily="18" charset="0"/>
              </a:rPr>
              <a:t>ülkenin deniz gücü oluşturmasını etkileyen faktörler;</a:t>
            </a:r>
          </a:p>
          <a:p>
            <a:pPr marL="285750" indent="-285750">
              <a:spcAft>
                <a:spcPts val="0"/>
              </a:spcAft>
              <a:buFont typeface="Arial" panose="020B0604020202020204" pitchFamily="34" charset="0"/>
              <a:buChar char="•"/>
              <a:defRPr/>
            </a:pPr>
            <a:r>
              <a:rPr lang="tr-TR" sz="2000" dirty="0"/>
              <a:t>Bir devletin denizle olan coğrafi ilişkisi, denize olan coğrafi konumu,</a:t>
            </a:r>
          </a:p>
          <a:p>
            <a:pPr marL="285750" indent="-285750">
              <a:spcAft>
                <a:spcPts val="0"/>
              </a:spcAft>
              <a:buFont typeface="Arial" panose="020B0604020202020204" pitchFamily="34" charset="0"/>
              <a:buChar char="•"/>
              <a:defRPr/>
            </a:pPr>
            <a:r>
              <a:rPr lang="tr-TR" sz="2000" dirty="0"/>
              <a:t>Devlet toprağının okyanuslarla olan ilişkisinin, kıyı uzunluğunun ve korunaklı limanlarının derinliği ve sayısının fiziksel nitelikleri,</a:t>
            </a:r>
          </a:p>
          <a:p>
            <a:pPr marL="285750" indent="-285750">
              <a:spcAft>
                <a:spcPts val="0"/>
              </a:spcAft>
              <a:buFont typeface="Arial" panose="020B0604020202020204" pitchFamily="34" charset="0"/>
              <a:buChar char="•"/>
              <a:defRPr/>
            </a:pPr>
            <a:r>
              <a:rPr lang="tr-TR" sz="2000" dirty="0"/>
              <a:t>Devlet toprağının genişlemesi ve genişleyen kısmının fiziki ve beşeri coğrafya ile olan ilişkisi,</a:t>
            </a:r>
          </a:p>
          <a:p>
            <a:pPr marL="285750" indent="-285750">
              <a:spcAft>
                <a:spcPts val="0"/>
              </a:spcAft>
              <a:buFont typeface="Arial" panose="020B0604020202020204" pitchFamily="34" charset="0"/>
              <a:buChar char="•"/>
              <a:defRPr/>
            </a:pPr>
            <a:r>
              <a:rPr lang="tr-TR" sz="2000" dirty="0"/>
              <a:t>Nüfus,</a:t>
            </a:r>
          </a:p>
          <a:p>
            <a:pPr marL="285750" indent="-285750">
              <a:spcAft>
                <a:spcPts val="0"/>
              </a:spcAft>
              <a:buFont typeface="Arial" panose="020B0604020202020204" pitchFamily="34" charset="0"/>
              <a:buChar char="•"/>
              <a:defRPr/>
            </a:pPr>
            <a:r>
              <a:rPr lang="tr-TR" sz="2000" dirty="0"/>
              <a:t>Milli karaktere sahip bir ticarete yönelik temayülün mevcudiyeti veya yokluğu,</a:t>
            </a:r>
          </a:p>
          <a:p>
            <a:pPr marL="285750" indent="-285750">
              <a:spcAft>
                <a:spcPts val="0"/>
              </a:spcAft>
              <a:buFont typeface="Arial" panose="020B0604020202020204" pitchFamily="34" charset="0"/>
              <a:buChar char="•"/>
              <a:defRPr/>
            </a:pPr>
            <a:r>
              <a:rPr lang="tr-TR" sz="2000" dirty="0"/>
              <a:t>Despotik devletler (Portekiz, İspanya) ile demokratik devletler (İngiltere, ABD) arasındaki farkların gösterdiği gibi, hükümetin karakterinin önemidir</a:t>
            </a:r>
            <a:r>
              <a:rPr lang="tr-TR" sz="2000" dirty="0" smtClean="0"/>
              <a:t>.</a:t>
            </a:r>
          </a:p>
          <a:p>
            <a:pPr>
              <a:spcAft>
                <a:spcPts val="0"/>
              </a:spcAft>
              <a:buNone/>
              <a:defRPr/>
            </a:pPr>
            <a:r>
              <a:rPr lang="tr-TR" sz="2000" dirty="0" smtClean="0">
                <a:cs typeface="Times New Roman" pitchFamily="18" charset="0"/>
              </a:rPr>
              <a:t>Mahan’ın </a:t>
            </a:r>
            <a:r>
              <a:rPr lang="tr-TR" sz="2000" dirty="0">
                <a:cs typeface="Times New Roman" pitchFamily="18" charset="0"/>
              </a:rPr>
              <a:t>eserleri, hem ABD'de hem de İngiltere, Japonya ve Almanya'da büyük ilgi görmüştür. Eserleri tercüme edilerek harp okullarında okutulmuştur. Onun </a:t>
            </a:r>
            <a:r>
              <a:rPr lang="tr-TR" sz="2000" dirty="0" smtClean="0">
                <a:cs typeface="Times New Roman" pitchFamily="18" charset="0"/>
              </a:rPr>
              <a:t>İngiltere’nin donanması sayesinde uzak bölgelerde hakimiyet kurması </a:t>
            </a:r>
            <a:r>
              <a:rPr lang="tr-TR" sz="2000" b="1" i="1" dirty="0" smtClean="0">
                <a:cs typeface="Times New Roman" pitchFamily="18" charset="0"/>
              </a:rPr>
              <a:t>“Denizlere </a:t>
            </a:r>
            <a:r>
              <a:rPr lang="tr-TR" sz="2000" b="1" i="1" dirty="0">
                <a:cs typeface="Times New Roman" pitchFamily="18" charset="0"/>
              </a:rPr>
              <a:t>hâkim olan dünyaya hâkim olur" </a:t>
            </a:r>
            <a:r>
              <a:rPr lang="tr-TR" sz="2000" dirty="0" smtClean="0">
                <a:cs typeface="Times New Roman" pitchFamily="18" charset="0"/>
              </a:rPr>
              <a:t>tezini güçlendirmiştir. İngiltere’nin binlerce </a:t>
            </a:r>
            <a:r>
              <a:rPr lang="tr-TR" sz="2000" dirty="0">
                <a:cs typeface="Times New Roman" pitchFamily="18" charset="0"/>
              </a:rPr>
              <a:t>kilometre uzaklıktaki sömürgeleri koruyabilmesi, onların merkezi idareden kopmasını engellemesi ve ticaret yollarını koruyabilmesi için donanma hayati </a:t>
            </a:r>
            <a:r>
              <a:rPr lang="tr-TR" sz="2000" dirty="0" smtClean="0">
                <a:cs typeface="Times New Roman" pitchFamily="18" charset="0"/>
              </a:rPr>
              <a:t>öneme sahipti. Bunu </a:t>
            </a:r>
            <a:r>
              <a:rPr lang="tr-TR" sz="2000" dirty="0">
                <a:cs typeface="Times New Roman" pitchFamily="18" charset="0"/>
              </a:rPr>
              <a:t>gerçekleştirirken güçlü bir donanmaya ve donanmanın ikmal yapabileceği deniz üsleri gerekmekteydi. </a:t>
            </a:r>
            <a:r>
              <a:rPr lang="tr-TR" sz="2000" dirty="0" smtClean="0">
                <a:cs typeface="Times New Roman" pitchFamily="18" charset="0"/>
              </a:rPr>
              <a:t>      </a:t>
            </a:r>
            <a:r>
              <a:rPr lang="tr-TR" sz="2000" dirty="0">
                <a:cs typeface="Times New Roman" pitchFamily="18" charset="0"/>
              </a:rPr>
              <a:t>İngiltere, Cebelitarık'ta, Malta'da Kıbrıs'ta önemli deniz üslerine sahipti. Bunun yanı sıra, Avustralya, Yeni Zelanda, Hindistan, Güney Afrika gibi aynı zamanda deniz üssü olarak kullanılan </a:t>
            </a:r>
            <a:r>
              <a:rPr lang="tr-TR" sz="2000" dirty="0" smtClean="0">
                <a:cs typeface="Times New Roman" pitchFamily="18" charset="0"/>
              </a:rPr>
              <a:t>sömürgeleri bulunuyordu.</a:t>
            </a:r>
            <a:endParaRPr lang="tr-TR" sz="2000" i="1" dirty="0">
              <a:cs typeface="Times New Roman" pitchFamily="18" charset="0"/>
            </a:endParaRPr>
          </a:p>
        </p:txBody>
      </p:sp>
    </p:spTree>
    <p:extLst>
      <p:ext uri="{BB962C8B-B14F-4D97-AF65-F5344CB8AC3E}">
        <p14:creationId xmlns:p14="http://schemas.microsoft.com/office/powerpoint/2010/main" val="40581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4698" y="739285"/>
            <a:ext cx="4955176" cy="5324535"/>
          </a:xfrm>
          <a:prstGeom prst="rect">
            <a:avLst/>
          </a:prstGeom>
        </p:spPr>
        <p:txBody>
          <a:bodyPr wrap="square">
            <a:spAutoFit/>
          </a:bodyPr>
          <a:lstStyle/>
          <a:p>
            <a:pPr algn="just">
              <a:buFont typeface="Wingdings 2" panose="05020102010507070707" pitchFamily="18" charset="2"/>
              <a:buNone/>
            </a:pPr>
            <a:r>
              <a:rPr lang="tr-TR" altLang="tr-TR" sz="2000" dirty="0">
                <a:latin typeface="Times New Roman" panose="02020603050405020304" pitchFamily="18" charset="0"/>
                <a:cs typeface="Times New Roman" panose="02020603050405020304" pitchFamily="18" charset="0"/>
              </a:rPr>
              <a:t> </a:t>
            </a:r>
            <a:r>
              <a:rPr lang="tr-TR" altLang="tr-TR" sz="2000" dirty="0" err="1" smtClean="0">
                <a:latin typeface="Times New Roman" panose="02020603050405020304" pitchFamily="18" charset="0"/>
                <a:cs typeface="Times New Roman" panose="02020603050405020304" pitchFamily="18" charset="0"/>
              </a:rPr>
              <a:t>Mahan’a</a:t>
            </a:r>
            <a:r>
              <a:rPr lang="tr-TR" altLang="tr-TR" sz="2000" dirty="0" smtClean="0">
                <a:latin typeface="Times New Roman" panose="02020603050405020304" pitchFamily="18" charset="0"/>
                <a:cs typeface="Times New Roman" panose="02020603050405020304" pitchFamily="18" charset="0"/>
              </a:rPr>
              <a:t> göre denizde </a:t>
            </a:r>
            <a:r>
              <a:rPr lang="tr-TR" altLang="tr-TR" sz="2000" dirty="0">
                <a:latin typeface="Times New Roman" panose="02020603050405020304" pitchFamily="18" charset="0"/>
                <a:cs typeface="Times New Roman" panose="02020603050405020304" pitchFamily="18" charset="0"/>
              </a:rPr>
              <a:t>hareket etmek karada hareket etmekten daha </a:t>
            </a:r>
            <a:r>
              <a:rPr lang="tr-TR" altLang="tr-TR" sz="2000" dirty="0" smtClean="0">
                <a:latin typeface="Times New Roman" panose="02020603050405020304" pitchFamily="18" charset="0"/>
                <a:cs typeface="Times New Roman" panose="02020603050405020304" pitchFamily="18" charset="0"/>
              </a:rPr>
              <a:t>kolaydı ve ulaşılmak istenilen toprak </a:t>
            </a:r>
            <a:r>
              <a:rPr lang="tr-TR" altLang="tr-TR" sz="2000" dirty="0">
                <a:latin typeface="Times New Roman" panose="02020603050405020304" pitchFamily="18" charset="0"/>
                <a:cs typeface="Times New Roman" panose="02020603050405020304" pitchFamily="18" charset="0"/>
              </a:rPr>
              <a:t>kütleleri okyanuslarla çevriliydi</a:t>
            </a:r>
            <a:r>
              <a:rPr lang="tr-TR" altLang="tr-TR" sz="2000" dirty="0" smtClean="0">
                <a:latin typeface="Times New Roman" panose="02020603050405020304" pitchFamily="18" charset="0"/>
                <a:cs typeface="Times New Roman" panose="02020603050405020304" pitchFamily="18" charset="0"/>
              </a:rPr>
              <a:t>. Okyanuslara </a:t>
            </a:r>
            <a:r>
              <a:rPr lang="tr-TR" altLang="tr-TR" sz="2000" dirty="0">
                <a:latin typeface="Times New Roman" panose="02020603050405020304" pitchFamily="18" charset="0"/>
                <a:cs typeface="Times New Roman" panose="02020603050405020304" pitchFamily="18" charset="0"/>
              </a:rPr>
              <a:t>ulaşımı olan devletler büyük güç statüsüne ulaşma </a:t>
            </a:r>
            <a:r>
              <a:rPr lang="tr-TR" altLang="tr-TR" sz="2000" dirty="0" smtClean="0">
                <a:latin typeface="Times New Roman" panose="02020603050405020304" pitchFamily="18" charset="0"/>
                <a:cs typeface="Times New Roman" panose="02020603050405020304" pitchFamily="18" charset="0"/>
              </a:rPr>
              <a:t> potansiyeline </a:t>
            </a:r>
            <a:r>
              <a:rPr lang="tr-TR" altLang="tr-TR" sz="2000" dirty="0">
                <a:latin typeface="Times New Roman" panose="02020603050405020304" pitchFamily="18" charset="0"/>
                <a:cs typeface="Times New Roman" panose="02020603050405020304" pitchFamily="18" charset="0"/>
              </a:rPr>
              <a:t>karaya sıkışmış devletlere göre daha fazla sahiptiler</a:t>
            </a:r>
            <a:r>
              <a:rPr lang="tr-TR" altLang="tr-TR" sz="2000" dirty="0" smtClean="0">
                <a:latin typeface="Times New Roman" panose="02020603050405020304" pitchFamily="18" charset="0"/>
                <a:cs typeface="Times New Roman" panose="02020603050405020304" pitchFamily="18" charset="0"/>
              </a:rPr>
              <a:t>. </a:t>
            </a:r>
            <a:r>
              <a:rPr lang="tr-TR" altLang="tr-TR" sz="2000" dirty="0" err="1" smtClean="0">
                <a:latin typeface="Times New Roman" panose="02020603050405020304" pitchFamily="18" charset="0"/>
                <a:cs typeface="Times New Roman" panose="02020603050405020304" pitchFamily="18" charset="0"/>
              </a:rPr>
              <a:t>Mahan</a:t>
            </a: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kara egemenliğine de önem vermesine </a:t>
            </a:r>
            <a:r>
              <a:rPr lang="tr-TR" altLang="tr-TR" sz="2000" dirty="0" smtClean="0">
                <a:latin typeface="Times New Roman" panose="02020603050405020304" pitchFamily="18" charset="0"/>
                <a:cs typeface="Times New Roman" panose="02020603050405020304" pitchFamily="18" charset="0"/>
              </a:rPr>
              <a:t>karşın deniz </a:t>
            </a:r>
            <a:r>
              <a:rPr lang="tr-TR" altLang="tr-TR" sz="2000" dirty="0">
                <a:latin typeface="Times New Roman" panose="02020603050405020304" pitchFamily="18" charset="0"/>
                <a:cs typeface="Times New Roman" panose="02020603050405020304" pitchFamily="18" charset="0"/>
              </a:rPr>
              <a:t>egemenliğinin daha etkin bir faktör olduğunu ve bir gün ABD’nin bu üstünlüğü elinde bulundurmasından dolayı dünyaya egemen olacağı görüşünü daha 1900’lerin başında savunmuştur.</a:t>
            </a:r>
          </a:p>
          <a:p>
            <a:pPr algn="just">
              <a:buFont typeface="Wingdings 2" panose="05020102010507070707" pitchFamily="18" charset="2"/>
              <a:buNone/>
            </a:pPr>
            <a:r>
              <a:rPr lang="tr-TR" altLang="tr-TR" sz="2000" dirty="0" smtClean="0">
                <a:latin typeface="Times New Roman" panose="02020603050405020304" pitchFamily="18" charset="0"/>
                <a:cs typeface="Times New Roman" panose="02020603050405020304" pitchFamily="18" charset="0"/>
              </a:rPr>
              <a:t>Bu </a:t>
            </a:r>
            <a:r>
              <a:rPr lang="tr-TR" altLang="tr-TR" sz="2000" dirty="0">
                <a:latin typeface="Times New Roman" panose="02020603050405020304" pitchFamily="18" charset="0"/>
                <a:cs typeface="Times New Roman" panose="02020603050405020304" pitchFamily="18" charset="0"/>
              </a:rPr>
              <a:t>teori kavrandığında ABD elebaşılığındaki emperyalizmin su yollarına egemenliği ve açık denizlerdeki hakimiyetinin esas nedeni olan deniz gücüne verdiği önemin sebebi </a:t>
            </a:r>
            <a:r>
              <a:rPr lang="tr-TR" altLang="tr-TR" sz="2000" dirty="0" smtClean="0">
                <a:latin typeface="Times New Roman" panose="02020603050405020304" pitchFamily="18" charset="0"/>
                <a:cs typeface="Times New Roman" panose="02020603050405020304" pitchFamily="18" charset="0"/>
              </a:rPr>
              <a:t>ortaya çıkar.   </a:t>
            </a:r>
            <a:endParaRPr lang="tr-TR" sz="2000" dirty="0"/>
          </a:p>
        </p:txBody>
      </p:sp>
      <p:pic>
        <p:nvPicPr>
          <p:cNvPr id="3" name="Resim 2"/>
          <p:cNvPicPr>
            <a:picLocks noChangeAspect="1"/>
          </p:cNvPicPr>
          <p:nvPr/>
        </p:nvPicPr>
        <p:blipFill>
          <a:blip r:embed="rId2"/>
          <a:stretch>
            <a:fillRect/>
          </a:stretch>
        </p:blipFill>
        <p:spPr>
          <a:xfrm>
            <a:off x="6393228" y="2182234"/>
            <a:ext cx="5026548" cy="2981950"/>
          </a:xfrm>
          <a:prstGeom prst="rect">
            <a:avLst/>
          </a:prstGeom>
        </p:spPr>
      </p:pic>
    </p:spTree>
    <p:extLst>
      <p:ext uri="{BB962C8B-B14F-4D97-AF65-F5344CB8AC3E}">
        <p14:creationId xmlns:p14="http://schemas.microsoft.com/office/powerpoint/2010/main" val="1388112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6983" y="1008413"/>
            <a:ext cx="5399314" cy="4401205"/>
          </a:xfrm>
          <a:prstGeom prst="rect">
            <a:avLst/>
          </a:prstGeom>
        </p:spPr>
        <p:txBody>
          <a:bodyPr wrap="square">
            <a:spAutoFit/>
          </a:bodyPr>
          <a:lstStyle/>
          <a:p>
            <a:pPr algn="just">
              <a:buFont typeface="Wingdings 2" panose="05020102010507070707" pitchFamily="18" charset="2"/>
              <a:buNone/>
            </a:pPr>
            <a:endParaRPr lang="tr-TR" altLang="tr-TR" sz="2000" dirty="0" smtClean="0">
              <a:latin typeface="+mj-lt"/>
              <a:cs typeface="Times New Roman" panose="02020603050405020304" pitchFamily="18" charset="0"/>
            </a:endParaRPr>
          </a:p>
          <a:p>
            <a:pPr algn="just">
              <a:buFont typeface="Wingdings 2" panose="05020102010507070707" pitchFamily="18" charset="2"/>
              <a:buNone/>
            </a:pPr>
            <a:r>
              <a:rPr lang="tr-TR" altLang="tr-TR" sz="2000" dirty="0" smtClean="0">
                <a:latin typeface="+mj-lt"/>
                <a:cs typeface="Times New Roman" panose="02020603050405020304" pitchFamily="18" charset="0"/>
              </a:rPr>
              <a:t>Günümüzde </a:t>
            </a:r>
            <a:r>
              <a:rPr lang="tr-TR" altLang="tr-TR" sz="2000" dirty="0">
                <a:latin typeface="+mj-lt"/>
                <a:cs typeface="Times New Roman" panose="02020603050405020304" pitchFamily="18" charset="0"/>
              </a:rPr>
              <a:t>de, ABD hala dünyanın pek çok bölgesinde üs bulundurmaktadır, sahip olduğu "yüzer üsler" olarak nitelendirebileceğimiz 15 civarındaki nükleer tahrikli uçak gemisi ve 50 civarındaki nükleer tahrikli denizaltı vasıtasıyla denizlerde önemli bir hâkimiyet kurmuştur ve bu üstünlüğünü I. ve II. Körfez Savaşları ile Afganistan </a:t>
            </a:r>
            <a:r>
              <a:rPr lang="tr-TR" altLang="tr-TR" sz="2000" dirty="0" err="1">
                <a:latin typeface="+mj-lt"/>
                <a:cs typeface="Times New Roman" panose="02020603050405020304" pitchFamily="18" charset="0"/>
              </a:rPr>
              <a:t>Harekâtı’nda</a:t>
            </a:r>
            <a:r>
              <a:rPr lang="tr-TR" altLang="tr-TR" sz="2000" dirty="0">
                <a:latin typeface="+mj-lt"/>
                <a:cs typeface="Times New Roman" panose="02020603050405020304" pitchFamily="18" charset="0"/>
              </a:rPr>
              <a:t> çok başarılı bir şekilde kullanmıştır. Küresel bir güç haline gelebilmek için </a:t>
            </a:r>
            <a:r>
              <a:rPr lang="tr-TR" altLang="tr-TR" sz="2000" b="1" i="1" dirty="0">
                <a:latin typeface="+mj-lt"/>
                <a:cs typeface="Times New Roman" panose="02020603050405020304" pitchFamily="18" charset="0"/>
              </a:rPr>
              <a:t>"</a:t>
            </a:r>
            <a:r>
              <a:rPr lang="tr-TR" altLang="tr-TR" sz="2000" b="1" i="1" dirty="0" err="1">
                <a:latin typeface="+mj-lt"/>
                <a:cs typeface="Times New Roman" panose="02020603050405020304" pitchFamily="18" charset="0"/>
              </a:rPr>
              <a:t>power</a:t>
            </a:r>
            <a:r>
              <a:rPr lang="tr-TR" altLang="tr-TR" sz="2000" b="1" i="1" dirty="0">
                <a:latin typeface="+mj-lt"/>
                <a:cs typeface="Times New Roman" panose="02020603050405020304" pitchFamily="18" charset="0"/>
              </a:rPr>
              <a:t> </a:t>
            </a:r>
            <a:r>
              <a:rPr lang="tr-TR" altLang="tr-TR" sz="2000" b="1" i="1" dirty="0" err="1">
                <a:latin typeface="+mj-lt"/>
                <a:cs typeface="Times New Roman" panose="02020603050405020304" pitchFamily="18" charset="0"/>
              </a:rPr>
              <a:t>projection</a:t>
            </a:r>
            <a:r>
              <a:rPr lang="tr-TR" altLang="tr-TR" sz="2000" b="1" i="1" dirty="0">
                <a:latin typeface="+mj-lt"/>
                <a:cs typeface="Times New Roman" panose="02020603050405020304" pitchFamily="18" charset="0"/>
              </a:rPr>
              <a:t> </a:t>
            </a:r>
            <a:r>
              <a:rPr lang="tr-TR" altLang="tr-TR" sz="2000" b="1" i="1" dirty="0" err="1">
                <a:latin typeface="+mj-lt"/>
                <a:cs typeface="Times New Roman" panose="02020603050405020304" pitchFamily="18" charset="0"/>
              </a:rPr>
              <a:t>capacity</a:t>
            </a:r>
            <a:r>
              <a:rPr lang="tr-TR" altLang="tr-TR" sz="2000" b="1" i="1" dirty="0">
                <a:latin typeface="+mj-lt"/>
                <a:cs typeface="Times New Roman" panose="02020603050405020304" pitchFamily="18" charset="0"/>
              </a:rPr>
              <a:t>" (güç yansıtma kapasitesi) </a:t>
            </a:r>
            <a:r>
              <a:rPr lang="tr-TR" altLang="tr-TR" sz="2000" dirty="0">
                <a:latin typeface="+mj-lt"/>
                <a:cs typeface="Times New Roman" panose="02020603050405020304" pitchFamily="18" charset="0"/>
              </a:rPr>
              <a:t>büyük önem taşımaktadır ve sahip olduğu askeri güçle ABD en azından şu an için rakipsizdir. </a:t>
            </a:r>
            <a:br>
              <a:rPr lang="tr-TR" altLang="tr-TR" sz="2000" dirty="0">
                <a:latin typeface="+mj-lt"/>
                <a:cs typeface="Times New Roman" panose="02020603050405020304" pitchFamily="18" charset="0"/>
              </a:rPr>
            </a:br>
            <a:endParaRPr lang="tr-TR" altLang="tr-TR" sz="2000" dirty="0">
              <a:latin typeface="+mj-lt"/>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flipH="1">
            <a:off x="6723016" y="1704546"/>
            <a:ext cx="4532587" cy="3286746"/>
          </a:xfrm>
          <a:prstGeom prst="rect">
            <a:avLst/>
          </a:prstGeom>
        </p:spPr>
      </p:pic>
    </p:spTree>
    <p:extLst>
      <p:ext uri="{BB962C8B-B14F-4D97-AF65-F5344CB8AC3E}">
        <p14:creationId xmlns:p14="http://schemas.microsoft.com/office/powerpoint/2010/main" val="3847010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2480" y="1053736"/>
            <a:ext cx="6104709" cy="5016758"/>
          </a:xfrm>
          <a:prstGeom prst="rect">
            <a:avLst/>
          </a:prstGeom>
        </p:spPr>
        <p:txBody>
          <a:bodyPr wrap="square">
            <a:spAutoFit/>
          </a:bodyPr>
          <a:lstStyle/>
          <a:p>
            <a:pPr>
              <a:buFont typeface="Wingdings 2" panose="05020102010507070707" pitchFamily="18" charset="2"/>
              <a:buNone/>
            </a:pPr>
            <a:r>
              <a:rPr lang="tr-TR" altLang="tr-TR" sz="2000" b="1" dirty="0" err="1" smtClean="0">
                <a:latin typeface="+mj-lt"/>
                <a:cs typeface="Times New Roman" panose="02020603050405020304" pitchFamily="18" charset="0"/>
              </a:rPr>
              <a:t>Mahan’ın</a:t>
            </a:r>
            <a:r>
              <a:rPr lang="tr-TR" altLang="tr-TR" sz="2000" b="1" dirty="0" smtClean="0">
                <a:latin typeface="+mj-lt"/>
                <a:cs typeface="Times New Roman" panose="02020603050405020304" pitchFamily="18" charset="0"/>
              </a:rPr>
              <a:t> hakimiyet teorisi ve Türkiye:</a:t>
            </a:r>
            <a:r>
              <a:rPr lang="tr-TR" altLang="tr-TR" sz="2000" dirty="0">
                <a:latin typeface="+mj-lt"/>
                <a:cs typeface="Times New Roman" panose="02020603050405020304" pitchFamily="18" charset="0"/>
              </a:rPr>
              <a:t/>
            </a:r>
            <a:br>
              <a:rPr lang="tr-TR" altLang="tr-TR" sz="2000" dirty="0">
                <a:latin typeface="+mj-lt"/>
                <a:cs typeface="Times New Roman" panose="02020603050405020304" pitchFamily="18" charset="0"/>
              </a:rPr>
            </a:br>
            <a:r>
              <a:rPr lang="tr-TR" altLang="tr-TR" sz="2000" dirty="0" err="1">
                <a:latin typeface="+mj-lt"/>
                <a:cs typeface="Times New Roman" panose="02020603050405020304" pitchFamily="18" charset="0"/>
              </a:rPr>
              <a:t>Alfred</a:t>
            </a:r>
            <a:r>
              <a:rPr lang="tr-TR" altLang="tr-TR" sz="2000" dirty="0">
                <a:latin typeface="+mj-lt"/>
                <a:cs typeface="Times New Roman" panose="02020603050405020304" pitchFamily="18" charset="0"/>
              </a:rPr>
              <a:t> </a:t>
            </a:r>
            <a:r>
              <a:rPr lang="tr-TR" altLang="tr-TR" sz="2000" dirty="0" err="1">
                <a:latin typeface="+mj-lt"/>
                <a:cs typeface="Times New Roman" panose="02020603050405020304" pitchFamily="18" charset="0"/>
              </a:rPr>
              <a:t>Mahan</a:t>
            </a:r>
            <a:r>
              <a:rPr lang="tr-TR" altLang="tr-TR" sz="2000" dirty="0">
                <a:latin typeface="+mj-lt"/>
                <a:cs typeface="Times New Roman" panose="02020603050405020304" pitchFamily="18" charset="0"/>
              </a:rPr>
              <a:t> deniz hakimiyetinin dünya hakimiyetinin anahtarı olduğu fikrindeydi. Çünkü ona göre sular karalara göre çok daha serbestti. </a:t>
            </a:r>
          </a:p>
          <a:p>
            <a:pPr>
              <a:buFont typeface="Wingdings 2" panose="05020102010507070707" pitchFamily="18" charset="2"/>
              <a:buNone/>
            </a:pPr>
            <a:r>
              <a:rPr lang="tr-TR" altLang="tr-TR" sz="2000" dirty="0" smtClean="0">
                <a:latin typeface="+mj-lt"/>
                <a:cs typeface="Times New Roman" panose="02020603050405020304" pitchFamily="18" charset="0"/>
              </a:rPr>
              <a:t>Güçlü </a:t>
            </a:r>
            <a:r>
              <a:rPr lang="tr-TR" altLang="tr-TR" sz="2000" dirty="0">
                <a:latin typeface="+mj-lt"/>
                <a:cs typeface="Times New Roman" panose="02020603050405020304" pitchFamily="18" charset="0"/>
              </a:rPr>
              <a:t>bir deniz kuvveti güçlü bir birliğin aynası olabilir, bu sayede dünya hakimiyeti sağlanabilirdi. Gerek kenar kuşak gerekse kara hakimiyet teorilerine baktığımızda; konumu, yüzölçümü ve imkanlarıyla Rusya’nın her iki teoride de en ön sıralarda olduğunu görüyoruz. </a:t>
            </a:r>
          </a:p>
          <a:p>
            <a:pPr>
              <a:buFont typeface="Wingdings 2" panose="05020102010507070707" pitchFamily="18" charset="2"/>
              <a:buNone/>
            </a:pPr>
            <a:r>
              <a:rPr lang="tr-TR" altLang="tr-TR" sz="2000" dirty="0" smtClean="0">
                <a:latin typeface="+mj-lt"/>
                <a:cs typeface="Times New Roman" panose="02020603050405020304" pitchFamily="18" charset="0"/>
              </a:rPr>
              <a:t>Bunun </a:t>
            </a:r>
            <a:r>
              <a:rPr lang="tr-TR" altLang="tr-TR" sz="2000" dirty="0">
                <a:latin typeface="+mj-lt"/>
                <a:cs typeface="Times New Roman" panose="02020603050405020304" pitchFamily="18" charset="0"/>
              </a:rPr>
              <a:t>yanında deniz hakimiyeti olmadan dünya dengesinde cılız bir politika izlediğine tarihin şahit olduğu </a:t>
            </a:r>
            <a:r>
              <a:rPr lang="tr-TR" altLang="tr-TR" sz="2000" i="1" dirty="0">
                <a:latin typeface="+mj-lt"/>
                <a:cs typeface="Times New Roman" panose="02020603050405020304" pitchFamily="18" charset="0"/>
              </a:rPr>
              <a:t>Rusya için sıcak denizlere inmek her şeydir. </a:t>
            </a:r>
            <a:r>
              <a:rPr lang="tr-TR" altLang="tr-TR" sz="2000" dirty="0" smtClean="0">
                <a:latin typeface="+mj-lt"/>
                <a:cs typeface="Times New Roman" panose="02020603050405020304" pitchFamily="18" charset="0"/>
              </a:rPr>
              <a:t>Bu </a:t>
            </a:r>
            <a:r>
              <a:rPr lang="tr-TR" altLang="tr-TR" sz="2000" dirty="0">
                <a:latin typeface="+mj-lt"/>
                <a:cs typeface="Times New Roman" panose="02020603050405020304" pitchFamily="18" charset="0"/>
              </a:rPr>
              <a:t>noktada ise Türkiye bölgede önemli bir güç unsuru durumundadır</a:t>
            </a:r>
            <a:r>
              <a:rPr lang="tr-TR" altLang="tr-TR" sz="2000" dirty="0" smtClean="0">
                <a:latin typeface="+mj-lt"/>
                <a:cs typeface="Times New Roman" panose="02020603050405020304" pitchFamily="18" charset="0"/>
              </a:rPr>
              <a:t>. Dünya </a:t>
            </a:r>
            <a:r>
              <a:rPr lang="tr-TR" altLang="tr-TR" sz="2000" dirty="0">
                <a:latin typeface="+mj-lt"/>
                <a:cs typeface="Times New Roman" panose="02020603050405020304" pitchFamily="18" charset="0"/>
              </a:rPr>
              <a:t>denizlerine hakim olabilen güçlü olacağı varsayımıdır. Boğazlara sahip olması nedeniyle Türkiye'nin konumu bu teori açısından oldukça büyük </a:t>
            </a:r>
            <a:r>
              <a:rPr lang="tr-TR" altLang="tr-TR" sz="2000" dirty="0" smtClean="0">
                <a:latin typeface="+mj-lt"/>
                <a:cs typeface="Times New Roman" panose="02020603050405020304" pitchFamily="18" charset="0"/>
              </a:rPr>
              <a:t>önem taşımaktadır</a:t>
            </a:r>
            <a:r>
              <a:rPr lang="tr-TR" altLang="tr-TR" sz="2000" dirty="0">
                <a:latin typeface="+mj-lt"/>
                <a:cs typeface="Times New Roman" panose="02020603050405020304" pitchFamily="18" charset="0"/>
              </a:rPr>
              <a:t>.</a:t>
            </a:r>
          </a:p>
        </p:txBody>
      </p:sp>
      <p:pic>
        <p:nvPicPr>
          <p:cNvPr id="3" name="Resim 2"/>
          <p:cNvPicPr>
            <a:picLocks noChangeAspect="1"/>
          </p:cNvPicPr>
          <p:nvPr/>
        </p:nvPicPr>
        <p:blipFill>
          <a:blip r:embed="rId2"/>
          <a:stretch>
            <a:fillRect/>
          </a:stretch>
        </p:blipFill>
        <p:spPr>
          <a:xfrm>
            <a:off x="7550875" y="1186543"/>
            <a:ext cx="3362053" cy="4482737"/>
          </a:xfrm>
          <a:prstGeom prst="rect">
            <a:avLst/>
          </a:prstGeom>
        </p:spPr>
      </p:pic>
    </p:spTree>
    <p:extLst>
      <p:ext uri="{BB962C8B-B14F-4D97-AF65-F5344CB8AC3E}">
        <p14:creationId xmlns:p14="http://schemas.microsoft.com/office/powerpoint/2010/main" val="763766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2 İçerik Yer Tutucusu"/>
          <p:cNvSpPr>
            <a:spLocks noGrp="1"/>
          </p:cNvSpPr>
          <p:nvPr>
            <p:ph idx="4294967295"/>
          </p:nvPr>
        </p:nvSpPr>
        <p:spPr>
          <a:xfrm>
            <a:off x="1341120" y="775063"/>
            <a:ext cx="9570720" cy="5146766"/>
          </a:xfrm>
        </p:spPr>
        <p:txBody>
          <a:bodyPr>
            <a:normAutofit/>
          </a:bodyPr>
          <a:lstStyle/>
          <a:p>
            <a:pPr>
              <a:buFont typeface="Wingdings 2" panose="05020102010507070707" pitchFamily="18" charset="2"/>
              <a:buNone/>
            </a:pPr>
            <a:r>
              <a:rPr lang="tr-TR" altLang="tr-TR" sz="2000" dirty="0">
                <a:latin typeface="Times New Roman" panose="02020603050405020304" pitchFamily="18" charset="0"/>
                <a:cs typeface="Times New Roman" panose="02020603050405020304" pitchFamily="18" charset="0"/>
              </a:rPr>
              <a:t>   </a:t>
            </a:r>
            <a:r>
              <a:rPr lang="tr-TR" altLang="tr-TR" sz="2000" b="1" dirty="0" smtClean="0">
                <a:latin typeface="+mj-lt"/>
                <a:cs typeface="Times New Roman" panose="02020603050405020304" pitchFamily="18" charset="0"/>
              </a:rPr>
              <a:t>Kenar Kuşak Teorisi  </a:t>
            </a:r>
            <a:endParaRPr lang="tr-TR" altLang="tr-TR" sz="2000" b="1" dirty="0">
              <a:latin typeface="+mj-lt"/>
              <a:cs typeface="Times New Roman" panose="02020603050405020304" pitchFamily="18" charset="0"/>
            </a:endParaRPr>
          </a:p>
          <a:p>
            <a:pPr>
              <a:buFont typeface="Wingdings 2" panose="05020102010507070707" pitchFamily="18" charset="2"/>
              <a:buNone/>
            </a:pPr>
            <a:r>
              <a:rPr lang="tr-TR" altLang="tr-TR" sz="2000" dirty="0" smtClean="0">
                <a:latin typeface="+mj-lt"/>
                <a:cs typeface="Times New Roman" panose="02020603050405020304" pitchFamily="18" charset="0"/>
              </a:rPr>
              <a:t>	</a:t>
            </a:r>
            <a:r>
              <a:rPr lang="tr-TR" altLang="tr-TR" sz="2000" dirty="0" err="1" smtClean="0">
                <a:latin typeface="+mj-lt"/>
                <a:cs typeface="Times New Roman" panose="02020603050405020304" pitchFamily="18" charset="0"/>
              </a:rPr>
              <a:t>Nicholas</a:t>
            </a:r>
            <a:r>
              <a:rPr lang="tr-TR" altLang="tr-TR" sz="2000" dirty="0" smtClean="0">
                <a:latin typeface="+mj-lt"/>
                <a:cs typeface="Times New Roman" panose="02020603050405020304" pitchFamily="18" charset="0"/>
              </a:rPr>
              <a:t> J. Spykman’ın görüşleri ABD’nin II. Dünya Savaşı sonrasında uygulamış olduğu stratejilerde çok önemli olmuştur. </a:t>
            </a:r>
            <a:r>
              <a:rPr lang="tr-TR" altLang="tr-TR" sz="2000" dirty="0" err="1" smtClean="0">
                <a:latin typeface="+mj-lt"/>
                <a:cs typeface="Times New Roman" panose="02020603050405020304" pitchFamily="18" charset="0"/>
              </a:rPr>
              <a:t>Spykman</a:t>
            </a:r>
            <a:r>
              <a:rPr lang="tr-TR" altLang="tr-TR" sz="2000" dirty="0">
                <a:latin typeface="+mj-lt"/>
                <a:cs typeface="Times New Roman" panose="02020603050405020304" pitchFamily="18" charset="0"/>
              </a:rPr>
              <a:t> </a:t>
            </a:r>
            <a:r>
              <a:rPr lang="tr-TR" altLang="tr-TR" sz="2000" dirty="0" smtClean="0">
                <a:latin typeface="+mj-lt"/>
                <a:cs typeface="Times New Roman" panose="02020603050405020304" pitchFamily="18" charset="0"/>
              </a:rPr>
              <a:t>dünyanın kalbi olarak adlandırılan bölgeyi değil, bu bölgeyi çevreleyen ve kenar kuşak (</a:t>
            </a:r>
            <a:r>
              <a:rPr lang="tr-TR" altLang="tr-TR" sz="2000" dirty="0" err="1" smtClean="0">
                <a:latin typeface="+mj-lt"/>
                <a:cs typeface="Times New Roman" panose="02020603050405020304" pitchFamily="18" charset="0"/>
              </a:rPr>
              <a:t>rimland</a:t>
            </a:r>
            <a:r>
              <a:rPr lang="tr-TR" altLang="tr-TR" sz="2000" dirty="0" smtClean="0">
                <a:latin typeface="+mj-lt"/>
                <a:cs typeface="Times New Roman" panose="02020603050405020304" pitchFamily="18" charset="0"/>
              </a:rPr>
              <a:t>) olarak adlandırılan bölgenin kontrol edilmesinin önemi üzerine vurgu yapmıştır. Böylece Avrasya'nın kontrolünün sağlanabileceğini iddia etmiştir. Çünkü Avrasya'yı </a:t>
            </a:r>
            <a:r>
              <a:rPr lang="tr-TR" altLang="tr-TR" sz="2000" dirty="0">
                <a:latin typeface="+mj-lt"/>
                <a:cs typeface="Times New Roman" panose="02020603050405020304" pitchFamily="18" charset="0"/>
              </a:rPr>
              <a:t>yani Dünyanın Kalbini, kenar kuşak çevrelemektedir. Kenar Kuşak; Doğu Avrupa'nın sahil ülkelerini, Ortadoğu ülkelerini, Hindistan ve Çin'i kapsar</a:t>
            </a:r>
            <a:r>
              <a:rPr lang="tr-TR" altLang="tr-TR" sz="2000" dirty="0" smtClean="0">
                <a:latin typeface="+mj-lt"/>
                <a:cs typeface="Times New Roman" panose="02020603050405020304" pitchFamily="18" charset="0"/>
              </a:rPr>
              <a:t>. Bu </a:t>
            </a:r>
            <a:r>
              <a:rPr lang="tr-TR" altLang="tr-TR" sz="2000" dirty="0">
                <a:latin typeface="+mj-lt"/>
                <a:cs typeface="Times New Roman" panose="02020603050405020304" pitchFamily="18" charset="0"/>
              </a:rPr>
              <a:t>ülkelerin önemli özelliği, kendilerini hem karada hem de denizde savunmak durumunda olmalarıdır. </a:t>
            </a:r>
            <a:endParaRPr lang="tr-TR" altLang="tr-TR" sz="2000" dirty="0" smtClean="0">
              <a:latin typeface="+mj-lt"/>
              <a:cs typeface="Times New Roman" panose="02020603050405020304" pitchFamily="18" charset="0"/>
            </a:endParaRPr>
          </a:p>
          <a:p>
            <a:pPr>
              <a:spcAft>
                <a:spcPts val="0"/>
              </a:spcAft>
              <a:buNone/>
              <a:defRPr/>
            </a:pPr>
            <a:r>
              <a:rPr lang="tr-TR" sz="2000" dirty="0">
                <a:latin typeface="+mj-lt"/>
              </a:rPr>
              <a:t> </a:t>
            </a:r>
            <a:r>
              <a:rPr lang="tr-TR" sz="2000" dirty="0" smtClean="0">
                <a:latin typeface="+mj-lt"/>
              </a:rPr>
              <a:t>	</a:t>
            </a:r>
            <a:r>
              <a:rPr lang="tr-TR" sz="2000" dirty="0" err="1" smtClean="0">
                <a:latin typeface="+mj-lt"/>
                <a:cs typeface="Times New Roman" pitchFamily="18" charset="0"/>
              </a:rPr>
              <a:t>Spykman'a</a:t>
            </a:r>
            <a:r>
              <a:rPr lang="tr-TR" sz="2000" dirty="0" smtClean="0">
                <a:latin typeface="+mj-lt"/>
                <a:cs typeface="Times New Roman" pitchFamily="18" charset="0"/>
              </a:rPr>
              <a:t> </a:t>
            </a:r>
            <a:r>
              <a:rPr lang="tr-TR" sz="2000" dirty="0">
                <a:latin typeface="+mj-lt"/>
                <a:cs typeface="Times New Roman" pitchFamily="18" charset="0"/>
              </a:rPr>
              <a:t>göre, dünyanın kuzey yarıküresinde yer alan ülkeler tarih boyunca dünya siyasetinde daha etkili olmuşlardır. Ona göre, ABD çok önemli bir güçtür. Atlantik'in karşı kıyısında ise en önemli merkez Avrasya'nın bir yarımadası olan Avrupa'dır</a:t>
            </a:r>
            <a:r>
              <a:rPr lang="tr-TR" sz="2000" dirty="0" smtClean="0">
                <a:latin typeface="+mj-lt"/>
                <a:cs typeface="Times New Roman" pitchFamily="18" charset="0"/>
              </a:rPr>
              <a:t>. ABD'nin izolasyon </a:t>
            </a:r>
            <a:r>
              <a:rPr lang="tr-TR" sz="2000" dirty="0">
                <a:latin typeface="+mj-lt"/>
                <a:cs typeface="Times New Roman" pitchFamily="18" charset="0"/>
              </a:rPr>
              <a:t>siyasetini terk etmesi gerektiğini ve İngiltere ile yakın ilişki kurması gerektiğini </a:t>
            </a:r>
            <a:r>
              <a:rPr lang="tr-TR" sz="2000" dirty="0" smtClean="0">
                <a:latin typeface="+mj-lt"/>
                <a:cs typeface="Times New Roman" pitchFamily="18" charset="0"/>
              </a:rPr>
              <a:t>belirtir. Bu</a:t>
            </a:r>
            <a:r>
              <a:rPr lang="tr-TR" sz="2000" dirty="0">
                <a:latin typeface="+mj-lt"/>
                <a:cs typeface="Times New Roman" pitchFamily="18" charset="0"/>
              </a:rPr>
              <a:t>, günümüzdeki ABD-İngiltere stratejik ortaklık ilişkisini de açıklar niteliktedir. </a:t>
            </a:r>
          </a:p>
          <a:p>
            <a:pPr>
              <a:spcAft>
                <a:spcPts val="0"/>
              </a:spcAft>
              <a:buNone/>
              <a:defRPr/>
            </a:pPr>
            <a:r>
              <a:rPr lang="tr-TR" sz="2000" dirty="0">
                <a:latin typeface="+mj-lt"/>
                <a:cs typeface="Times New Roman" pitchFamily="18" charset="0"/>
              </a:rPr>
              <a:t>   </a:t>
            </a:r>
            <a:endParaRPr lang="tr-TR" altLang="tr-TR" sz="2000" dirty="0">
              <a:latin typeface="+mj-lt"/>
              <a:cs typeface="Times New Roman" panose="02020603050405020304" pitchFamily="18" charset="0"/>
            </a:endParaRPr>
          </a:p>
        </p:txBody>
      </p:sp>
    </p:spTree>
    <p:extLst>
      <p:ext uri="{BB962C8B-B14F-4D97-AF65-F5344CB8AC3E}">
        <p14:creationId xmlns:p14="http://schemas.microsoft.com/office/powerpoint/2010/main" val="2078562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84069" y="999198"/>
            <a:ext cx="3474720" cy="4524315"/>
          </a:xfrm>
          <a:prstGeom prst="rect">
            <a:avLst/>
          </a:prstGeom>
        </p:spPr>
        <p:txBody>
          <a:bodyPr wrap="square">
            <a:spAutoFit/>
          </a:bodyPr>
          <a:lstStyle/>
          <a:p>
            <a:pPr>
              <a:spcAft>
                <a:spcPts val="0"/>
              </a:spcAft>
              <a:buNone/>
              <a:defRPr/>
            </a:pPr>
            <a:r>
              <a:rPr lang="tr-TR" dirty="0">
                <a:latin typeface="+mj-lt"/>
                <a:cs typeface="Times New Roman" pitchFamily="18" charset="0"/>
              </a:rPr>
              <a:t>Spykman'in teorisi, II. Dünya Savaşı'ndan sonra yani Soğuk Savaş döneminde Sovyetler Birliği'ne karşı izlenen siyasetin temelini oluşturmuştur. Bu siyaset </a:t>
            </a:r>
            <a:r>
              <a:rPr lang="tr-TR" b="1" i="1" dirty="0">
                <a:latin typeface="+mj-lt"/>
                <a:cs typeface="Times New Roman" pitchFamily="18" charset="0"/>
              </a:rPr>
              <a:t>"çevreleme" </a:t>
            </a:r>
            <a:r>
              <a:rPr lang="tr-TR" dirty="0">
                <a:latin typeface="+mj-lt"/>
                <a:cs typeface="Times New Roman" pitchFamily="18" charset="0"/>
              </a:rPr>
              <a:t>siyasetidir. </a:t>
            </a:r>
            <a:endParaRPr lang="tr-TR" dirty="0" smtClean="0">
              <a:latin typeface="+mj-lt"/>
              <a:cs typeface="Times New Roman" pitchFamily="18" charset="0"/>
            </a:endParaRPr>
          </a:p>
          <a:p>
            <a:pPr>
              <a:defRPr/>
            </a:pPr>
            <a:r>
              <a:rPr lang="tr-TR" dirty="0">
                <a:latin typeface="+mj-lt"/>
                <a:cs typeface="Times New Roman" pitchFamily="18" charset="0"/>
              </a:rPr>
              <a:t>Soğuk Savaş döneminde </a:t>
            </a:r>
            <a:r>
              <a:rPr lang="tr-TR" dirty="0" err="1">
                <a:latin typeface="+mj-lt"/>
                <a:cs typeface="Times New Roman" pitchFamily="18" charset="0"/>
              </a:rPr>
              <a:t>Heartland</a:t>
            </a:r>
            <a:r>
              <a:rPr lang="tr-TR" dirty="0">
                <a:latin typeface="+mj-lt"/>
                <a:cs typeface="Times New Roman" pitchFamily="18" charset="0"/>
              </a:rPr>
              <a:t> ve Doğu Avrupa'nın hakimi Sovyetler Birliği idi. Kendisini "</a:t>
            </a:r>
            <a:r>
              <a:rPr lang="tr-TR" b="1" i="1" dirty="0">
                <a:latin typeface="+mj-lt"/>
                <a:cs typeface="Times New Roman" pitchFamily="18" charset="0"/>
              </a:rPr>
              <a:t>Hür Dünya" </a:t>
            </a:r>
            <a:r>
              <a:rPr lang="tr-TR" dirty="0">
                <a:latin typeface="+mj-lt"/>
                <a:cs typeface="Times New Roman" pitchFamily="18" charset="0"/>
              </a:rPr>
              <a:t>olarak niteleyen Batı Bloku ise, Demir </a:t>
            </a:r>
            <a:r>
              <a:rPr lang="tr-TR" dirty="0" err="1">
                <a:latin typeface="+mj-lt"/>
                <a:cs typeface="Times New Roman" pitchFamily="18" charset="0"/>
              </a:rPr>
              <a:t>Perde'nin</a:t>
            </a:r>
            <a:r>
              <a:rPr lang="tr-TR" dirty="0">
                <a:latin typeface="+mj-lt"/>
                <a:cs typeface="Times New Roman" pitchFamily="18" charset="0"/>
              </a:rPr>
              <a:t> genişlemesini engellemek için ABD'nin öncülüğünde NATO ittifakını kurdu. 1952 yılında Türkiye ve Yunanistan da bu ittifaka dahil oldu.</a:t>
            </a:r>
          </a:p>
          <a:p>
            <a:pPr>
              <a:spcAft>
                <a:spcPts val="0"/>
              </a:spcAft>
              <a:buNone/>
              <a:defRPr/>
            </a:pPr>
            <a:endParaRPr lang="tr-TR" dirty="0">
              <a:latin typeface="Times New Roman" pitchFamily="18" charset="0"/>
              <a:cs typeface="Times New Roman" pitchFamily="18" charset="0"/>
            </a:endParaRPr>
          </a:p>
        </p:txBody>
      </p:sp>
      <p:pic>
        <p:nvPicPr>
          <p:cNvPr id="4" name="Resim 3"/>
          <p:cNvPicPr>
            <a:picLocks noChangeAspect="1"/>
          </p:cNvPicPr>
          <p:nvPr/>
        </p:nvPicPr>
        <p:blipFill>
          <a:blip r:embed="rId2"/>
          <a:stretch>
            <a:fillRect/>
          </a:stretch>
        </p:blipFill>
        <p:spPr>
          <a:xfrm>
            <a:off x="4785360" y="1264722"/>
            <a:ext cx="6645216" cy="4572396"/>
          </a:xfrm>
          <a:prstGeom prst="rect">
            <a:avLst/>
          </a:prstGeom>
        </p:spPr>
      </p:pic>
    </p:spTree>
    <p:extLst>
      <p:ext uri="{BB962C8B-B14F-4D97-AF65-F5344CB8AC3E}">
        <p14:creationId xmlns:p14="http://schemas.microsoft.com/office/powerpoint/2010/main" val="263099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23108" y="748937"/>
            <a:ext cx="6278881" cy="5539978"/>
          </a:xfrm>
          <a:prstGeom prst="rect">
            <a:avLst/>
          </a:prstGeom>
        </p:spPr>
        <p:txBody>
          <a:bodyPr wrap="square">
            <a:spAutoFit/>
          </a:bodyPr>
          <a:lstStyle/>
          <a:p>
            <a:pPr fontAlgn="auto">
              <a:spcAft>
                <a:spcPts val="0"/>
              </a:spcAft>
              <a:buNone/>
              <a:defRPr/>
            </a:pPr>
            <a:endParaRPr lang="tr-TR" dirty="0" smtClean="0"/>
          </a:p>
          <a:p>
            <a:pPr fontAlgn="auto">
              <a:spcAft>
                <a:spcPts val="0"/>
              </a:spcAft>
              <a:buNone/>
              <a:defRPr/>
            </a:pPr>
            <a:endParaRPr lang="tr-TR" dirty="0"/>
          </a:p>
          <a:p>
            <a:pPr fontAlgn="auto">
              <a:spcAft>
                <a:spcPts val="0"/>
              </a:spcAft>
              <a:buNone/>
              <a:defRPr/>
            </a:pPr>
            <a:r>
              <a:rPr lang="tr-TR" dirty="0" smtClean="0"/>
              <a:t> </a:t>
            </a:r>
            <a:r>
              <a:rPr lang="tr-TR" sz="2000" dirty="0">
                <a:cs typeface="Times New Roman" pitchFamily="18" charset="0"/>
              </a:rPr>
              <a:t>Bu dönemde çevreleme siyasetinin kanıtını oluşturan iki önemli sıcak savaş yaşanmıştır. Bunlardan birisi Kore Savaşı, diğeri de Vietnam Savaşı'dır. II. Dünya Savaşı'ndan sonra komünist bir rejimin kurulduğu Kuzey Kore'nin Amerikan yanlısı Güney Kore'ye saldırması ile başlayan savaş 1953 yılında sona </a:t>
            </a:r>
            <a:r>
              <a:rPr lang="tr-TR" sz="2000" dirty="0" smtClean="0">
                <a:cs typeface="Times New Roman" pitchFamily="18" charset="0"/>
              </a:rPr>
              <a:t>ermiştir. Savaştan </a:t>
            </a:r>
            <a:r>
              <a:rPr lang="tr-TR" sz="2000" dirty="0">
                <a:cs typeface="Times New Roman" pitchFamily="18" charset="0"/>
              </a:rPr>
              <a:t>önce de sınır olan 38. paralel yine sınır olarak kabul edildi. </a:t>
            </a:r>
            <a:br>
              <a:rPr lang="tr-TR" sz="2000" dirty="0">
                <a:cs typeface="Times New Roman" pitchFamily="18" charset="0"/>
              </a:rPr>
            </a:br>
            <a:r>
              <a:rPr lang="tr-TR" sz="2000" dirty="0" smtClean="0">
                <a:cs typeface="Times New Roman" pitchFamily="18" charset="0"/>
              </a:rPr>
              <a:t>Diğer </a:t>
            </a:r>
            <a:r>
              <a:rPr lang="tr-TR" sz="2000" dirty="0">
                <a:cs typeface="Times New Roman" pitchFamily="18" charset="0"/>
              </a:rPr>
              <a:t>sıcak savaş ise, 1963 yılında başlayan Vietnam </a:t>
            </a:r>
            <a:r>
              <a:rPr lang="tr-TR" sz="2000" dirty="0" smtClean="0">
                <a:cs typeface="Times New Roman" pitchFamily="18" charset="0"/>
              </a:rPr>
              <a:t>Savaşı’dır</a:t>
            </a:r>
            <a:r>
              <a:rPr lang="tr-TR" sz="2000" dirty="0">
                <a:cs typeface="Times New Roman" pitchFamily="18" charset="0"/>
              </a:rPr>
              <a:t>. Fransa'nın sömürgesi olan Vietnam ya da </a:t>
            </a:r>
            <a:r>
              <a:rPr lang="tr-TR" sz="2000" dirty="0" err="1">
                <a:cs typeface="Times New Roman" pitchFamily="18" charset="0"/>
              </a:rPr>
              <a:t>Hindiçini'den</a:t>
            </a:r>
            <a:r>
              <a:rPr lang="tr-TR" sz="2000" dirty="0">
                <a:cs typeface="Times New Roman" pitchFamily="18" charset="0"/>
              </a:rPr>
              <a:t> Fransa'nın çekilmesi üzerine, Güney Vietnam hükümeti, Kuzey Vietnam'dan gelen gerillalarla mücadelede başarısız olmuş ve ABD yardıma gitmiştir. ABD, ilk başlarda Güney Vietnam'a askeri malzeme ve danışman/eğitmen göndermiş, ardından  da ABD kuvvetleri gerillalarla çarpışmaya başlamıştır. </a:t>
            </a:r>
          </a:p>
          <a:p>
            <a:pPr fontAlgn="auto">
              <a:spcAft>
                <a:spcPts val="0"/>
              </a:spcAft>
              <a:buNone/>
              <a:defRPr/>
            </a:pPr>
            <a:r>
              <a:rPr lang="tr-TR" dirty="0">
                <a:latin typeface="Times New Roman" pitchFamily="18" charset="0"/>
                <a:cs typeface="Times New Roman" pitchFamily="18" charset="0"/>
              </a:rPr>
              <a:t>    </a:t>
            </a:r>
            <a:endParaRPr lang="tr-TR" dirty="0"/>
          </a:p>
        </p:txBody>
      </p:sp>
      <p:pic>
        <p:nvPicPr>
          <p:cNvPr id="1026" name="Picture 2" descr="Korean War (1950 - 1953 | Korean war, Wa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777" y="1413809"/>
            <a:ext cx="4320994" cy="388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5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66651" y="827314"/>
            <a:ext cx="5399315" cy="4401205"/>
          </a:xfrm>
          <a:prstGeom prst="rect">
            <a:avLst/>
          </a:prstGeom>
        </p:spPr>
        <p:txBody>
          <a:bodyPr wrap="square">
            <a:spAutoFit/>
          </a:bodyPr>
          <a:lstStyle/>
          <a:p>
            <a:pPr>
              <a:buFont typeface="Wingdings 2" panose="05020102010507070707" pitchFamily="18" charset="2"/>
              <a:buNone/>
            </a:pPr>
            <a:r>
              <a:rPr lang="tr-TR" altLang="tr-TR" sz="2000" dirty="0">
                <a:cs typeface="Times New Roman" panose="02020603050405020304" pitchFamily="18" charset="0"/>
              </a:rPr>
              <a:t>Sovyetler'in Afganistan'ı işgal etmesi üzerine, yine Spykman'in teorisinin bir sonucu olarak, ABD Afgan milisleri her bakımdan desteklemiştir</a:t>
            </a:r>
            <a:r>
              <a:rPr lang="tr-TR" altLang="tr-TR" sz="2000" dirty="0" smtClean="0">
                <a:cs typeface="Times New Roman" panose="02020603050405020304" pitchFamily="18" charset="0"/>
              </a:rPr>
              <a:t>. Pek </a:t>
            </a:r>
            <a:r>
              <a:rPr lang="tr-TR" altLang="tr-TR" sz="2000" dirty="0">
                <a:cs typeface="Times New Roman" panose="02020603050405020304" pitchFamily="18" charset="0"/>
              </a:rPr>
              <a:t>çok petrol zengini Arap ülkesi de, Afgan milislere yoğun mali destek sağlamıştır. 11 Eylül Saldırıları ile dünya </a:t>
            </a:r>
            <a:r>
              <a:rPr lang="tr-TR" altLang="tr-TR" sz="2000" dirty="0" smtClean="0">
                <a:cs typeface="Times New Roman" panose="02020603050405020304" pitchFamily="18" charset="0"/>
              </a:rPr>
              <a:t>gündemine </a:t>
            </a:r>
            <a:r>
              <a:rPr lang="tr-TR" altLang="tr-TR" sz="2000" dirty="0">
                <a:cs typeface="Times New Roman" panose="02020603050405020304" pitchFamily="18" charset="0"/>
              </a:rPr>
              <a:t>oturan Ladin de, o sıralar Sovyet işgaline karşı direnişin önemli yöneticilerinden birisiydi. </a:t>
            </a:r>
          </a:p>
          <a:p>
            <a:pPr>
              <a:buFont typeface="Wingdings 2" panose="05020102010507070707" pitchFamily="18" charset="2"/>
              <a:buNone/>
            </a:pPr>
            <a:r>
              <a:rPr lang="tr-TR" altLang="tr-TR" sz="2000" dirty="0" smtClean="0">
                <a:cs typeface="Times New Roman" panose="02020603050405020304" pitchFamily="18" charset="0"/>
              </a:rPr>
              <a:t>Sonuçta </a:t>
            </a:r>
            <a:r>
              <a:rPr lang="tr-TR" altLang="tr-TR" sz="2000" dirty="0">
                <a:cs typeface="Times New Roman" panose="02020603050405020304" pitchFamily="18" charset="0"/>
              </a:rPr>
              <a:t>Sovyet işgali başarısız oldu. Orta Asya'nın Hint Okyanusu'na açılan kapısı olan Hayber Geçidi Sovyetler tarafından ele geçirilemedi. Ayrıca, Sovyetler'in komşusu olan Müslüman ülkelerde radikal İslamcıların desteklenerek "Yeşil Kuşak" oluşturma projesi de yine bu amaçlarla ortaya çıkmıştır</a:t>
            </a:r>
            <a:r>
              <a:rPr lang="tr-TR" altLang="tr-TR" sz="2000" dirty="0"/>
              <a:t>.</a:t>
            </a:r>
          </a:p>
        </p:txBody>
      </p:sp>
      <p:pic>
        <p:nvPicPr>
          <p:cNvPr id="3" name="Resim 2"/>
          <p:cNvPicPr>
            <a:picLocks noChangeAspect="1"/>
          </p:cNvPicPr>
          <p:nvPr/>
        </p:nvPicPr>
        <p:blipFill>
          <a:blip r:embed="rId2"/>
          <a:stretch>
            <a:fillRect/>
          </a:stretch>
        </p:blipFill>
        <p:spPr>
          <a:xfrm>
            <a:off x="6559710" y="1881052"/>
            <a:ext cx="4745648" cy="3074125"/>
          </a:xfrm>
          <a:prstGeom prst="rect">
            <a:avLst/>
          </a:prstGeom>
        </p:spPr>
      </p:pic>
    </p:spTree>
    <p:extLst>
      <p:ext uri="{BB962C8B-B14F-4D97-AF65-F5344CB8AC3E}">
        <p14:creationId xmlns:p14="http://schemas.microsoft.com/office/powerpoint/2010/main" val="370058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defRPr/>
            </a:pPr>
            <a:r>
              <a:rPr lang="tr-TR" sz="2000" b="1" dirty="0" smtClean="0"/>
              <a:t>Kenar Kuşak Teorisi ve Türkiye</a:t>
            </a:r>
            <a:endParaRPr lang="tr-TR" sz="2000" b="1" dirty="0"/>
          </a:p>
        </p:txBody>
      </p:sp>
      <p:sp>
        <p:nvSpPr>
          <p:cNvPr id="36867" name="2 İçerik Yer Tutucusu"/>
          <p:cNvSpPr>
            <a:spLocks noGrp="1"/>
          </p:cNvSpPr>
          <p:nvPr>
            <p:ph idx="1"/>
          </p:nvPr>
        </p:nvSpPr>
        <p:spPr/>
        <p:txBody>
          <a:bodyPr>
            <a:normAutofit fontScale="92500"/>
          </a:bodyPr>
          <a:lstStyle/>
          <a:p>
            <a:pPr>
              <a:buFont typeface="Wingdings 2" panose="05020102010507070707" pitchFamily="18" charset="2"/>
              <a:buNone/>
            </a:pPr>
            <a:r>
              <a:rPr lang="tr-TR" altLang="tr-TR" dirty="0">
                <a:latin typeface="Times New Roman" panose="02020603050405020304" pitchFamily="18" charset="0"/>
                <a:cs typeface="Times New Roman" panose="02020603050405020304" pitchFamily="18" charset="0"/>
              </a:rPr>
              <a:t>     </a:t>
            </a:r>
            <a:r>
              <a:rPr lang="tr-TR" altLang="tr-TR" dirty="0">
                <a:cs typeface="Times New Roman" panose="02020603050405020304" pitchFamily="18" charset="0"/>
              </a:rPr>
              <a:t>Bu kuşağın bulunduğu konumu incelediğimizde yapılabilecek her türlü harekâtta Orta Asya’daki stratejik ülkelerle birlikte Türkiye’nin önemi oldukça büyüktür. </a:t>
            </a:r>
          </a:p>
          <a:p>
            <a:pPr>
              <a:buFont typeface="Wingdings 2" panose="05020102010507070707" pitchFamily="18" charset="2"/>
              <a:buNone/>
            </a:pPr>
            <a:r>
              <a:rPr lang="tr-TR" altLang="tr-TR" dirty="0">
                <a:cs typeface="Times New Roman" panose="02020603050405020304" pitchFamily="18" charset="0"/>
              </a:rPr>
              <a:t>     Bu kuşağı yüz ölçümü açısından diğer kuşaklarla birlikte değerlendirdiğimizde yüz ölçümünün fazla olduğunu görüyoruz. Ayrıca kuşak içerisinde hareketli halde bulunan sularda kuşağın önemini artırıyor. </a:t>
            </a:r>
          </a:p>
          <a:p>
            <a:pPr>
              <a:buFont typeface="Wingdings 2" panose="05020102010507070707" pitchFamily="18" charset="2"/>
              <a:buNone/>
            </a:pPr>
            <a:r>
              <a:rPr lang="tr-TR" altLang="tr-TR" dirty="0">
                <a:cs typeface="Times New Roman" panose="02020603050405020304" pitchFamily="18" charset="0"/>
              </a:rPr>
              <a:t>     İşte bu noktada Türkiye, bu kuşağı ele geçirmek isteyenlere karşı sürekli bir tehdit unsuru olurken, kuşak sahibi yönetimler adına güçlü bir müttefik konumundadır.</a:t>
            </a:r>
          </a:p>
          <a:p>
            <a:pPr>
              <a:buFont typeface="Wingdings 2" panose="05020102010507070707" pitchFamily="18" charset="2"/>
              <a:buNone/>
            </a:pPr>
            <a:endParaRPr lang="tr-TR" altLang="tr-TR" dirty="0" smtClean="0"/>
          </a:p>
        </p:txBody>
      </p:sp>
    </p:spTree>
    <p:extLst>
      <p:ext uri="{BB962C8B-B14F-4D97-AF65-F5344CB8AC3E}">
        <p14:creationId xmlns:p14="http://schemas.microsoft.com/office/powerpoint/2010/main" val="1058501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Başlık"/>
          <p:cNvSpPr>
            <a:spLocks noGrp="1"/>
          </p:cNvSpPr>
          <p:nvPr>
            <p:ph type="ctrTitle"/>
          </p:nvPr>
        </p:nvSpPr>
        <p:spPr>
          <a:xfrm>
            <a:off x="2629989" y="3718561"/>
            <a:ext cx="7123611" cy="905690"/>
          </a:xfrm>
        </p:spPr>
        <p:txBody>
          <a:bodyPr>
            <a:normAutofit/>
          </a:bodyPr>
          <a:lstStyle/>
          <a:p>
            <a:pPr>
              <a:defRPr/>
            </a:pPr>
            <a:r>
              <a:rPr lang="tr-TR" altLang="tr-TR" sz="3600" dirty="0">
                <a:solidFill>
                  <a:srgbClr val="002060"/>
                </a:solidFill>
              </a:rPr>
              <a:t>Soğuk Savaş Öncesi Jeopolitik </a:t>
            </a:r>
            <a:r>
              <a:rPr lang="tr-TR" altLang="tr-TR" sz="3600" dirty="0" smtClean="0">
                <a:solidFill>
                  <a:srgbClr val="002060"/>
                </a:solidFill>
              </a:rPr>
              <a:t>Teoriler </a:t>
            </a:r>
            <a:endParaRPr lang="tr-TR" altLang="tr-TR" sz="3600" dirty="0">
              <a:solidFill>
                <a:srgbClr val="002060"/>
              </a:solidFill>
            </a:endParaRPr>
          </a:p>
        </p:txBody>
      </p:sp>
      <p:pic>
        <p:nvPicPr>
          <p:cNvPr id="2" name="Resim 1"/>
          <p:cNvPicPr>
            <a:picLocks noChangeAspect="1"/>
          </p:cNvPicPr>
          <p:nvPr/>
        </p:nvPicPr>
        <p:blipFill>
          <a:blip r:embed="rId2"/>
          <a:stretch>
            <a:fillRect/>
          </a:stretch>
        </p:blipFill>
        <p:spPr>
          <a:xfrm>
            <a:off x="5141893" y="1638344"/>
            <a:ext cx="1908213" cy="1146147"/>
          </a:xfrm>
          <a:prstGeom prst="rect">
            <a:avLst/>
          </a:prstGeom>
        </p:spPr>
      </p:pic>
    </p:spTree>
    <p:extLst>
      <p:ext uri="{BB962C8B-B14F-4D97-AF65-F5344CB8AC3E}">
        <p14:creationId xmlns:p14="http://schemas.microsoft.com/office/powerpoint/2010/main" val="3557421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75656" y="842949"/>
            <a:ext cx="10023568" cy="5262979"/>
          </a:xfrm>
          <a:prstGeom prst="rect">
            <a:avLst/>
          </a:prstGeom>
        </p:spPr>
        <p:txBody>
          <a:bodyPr wrap="square">
            <a:spAutoFit/>
          </a:bodyPr>
          <a:lstStyle/>
          <a:p>
            <a:pPr>
              <a:buFont typeface="Wingdings 2" panose="05020102010507070707" pitchFamily="18" charset="2"/>
              <a:buNone/>
            </a:pPr>
            <a:r>
              <a:rPr lang="tr-TR" altLang="tr-TR" b="1" dirty="0" smtClean="0">
                <a:latin typeface="Times New Roman" panose="02020603050405020304" pitchFamily="18" charset="0"/>
                <a:cs typeface="Times New Roman" panose="02020603050405020304" pitchFamily="18" charset="0"/>
              </a:rPr>
              <a:t>KARA HAKİMİYET TEORİSİ</a:t>
            </a:r>
          </a:p>
          <a:p>
            <a:pPr algn="just">
              <a:buFont typeface="Wingdings 2" panose="05020102010507070707" pitchFamily="18" charset="2"/>
              <a:buNone/>
            </a:pPr>
            <a:r>
              <a:rPr lang="tr-TR" altLang="tr-TR" sz="2000" dirty="0" err="1" smtClean="0">
                <a:latin typeface="Times New Roman" panose="02020603050405020304" pitchFamily="18" charset="0"/>
                <a:cs typeface="Times New Roman" panose="02020603050405020304" pitchFamily="18" charset="0"/>
              </a:rPr>
              <a:t>Heartland</a:t>
            </a: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D</a:t>
            </a:r>
            <a:r>
              <a:rPr lang="tr-TR" altLang="tr-TR" sz="2000" dirty="0" smtClean="0">
                <a:latin typeface="Times New Roman" panose="02020603050405020304" pitchFamily="18" charset="0"/>
                <a:cs typeface="Times New Roman" panose="02020603050405020304" pitchFamily="18" charset="0"/>
              </a:rPr>
              <a:t>ünya’nın kalbi) teorisi olarak </a:t>
            </a:r>
            <a:r>
              <a:rPr lang="tr-TR" altLang="tr-TR" sz="2000" dirty="0">
                <a:latin typeface="Times New Roman" panose="02020603050405020304" pitchFamily="18" charset="0"/>
                <a:cs typeface="Times New Roman" panose="02020603050405020304" pitchFamily="18" charset="0"/>
              </a:rPr>
              <a:t>da bilinen ve </a:t>
            </a:r>
            <a:r>
              <a:rPr lang="tr-TR" altLang="tr-TR" sz="2000" dirty="0" err="1" smtClean="0">
                <a:latin typeface="Times New Roman" panose="02020603050405020304" pitchFamily="18" charset="0"/>
                <a:cs typeface="Times New Roman" panose="02020603050405020304" pitchFamily="18" charset="0"/>
              </a:rPr>
              <a:t>Sir</a:t>
            </a:r>
            <a:r>
              <a:rPr lang="tr-TR" altLang="tr-TR" sz="2000" dirty="0" smtClean="0">
                <a:latin typeface="Times New Roman" panose="02020603050405020304" pitchFamily="18" charset="0"/>
                <a:cs typeface="Times New Roman" panose="02020603050405020304" pitchFamily="18" charset="0"/>
              </a:rPr>
              <a:t> </a:t>
            </a:r>
            <a:r>
              <a:rPr lang="tr-TR" altLang="tr-TR" sz="2000" dirty="0" err="1" smtClean="0">
                <a:latin typeface="Times New Roman" panose="02020603050405020304" pitchFamily="18" charset="0"/>
                <a:cs typeface="Times New Roman" panose="02020603050405020304" pitchFamily="18" charset="0"/>
              </a:rPr>
              <a:t>Halford</a:t>
            </a:r>
            <a:r>
              <a:rPr lang="tr-TR" altLang="tr-TR" sz="2000" dirty="0" smtClean="0">
                <a:latin typeface="Times New Roman" panose="02020603050405020304" pitchFamily="18" charset="0"/>
                <a:cs typeface="Times New Roman" panose="02020603050405020304" pitchFamily="18" charset="0"/>
              </a:rPr>
              <a:t> Mackinder’in geliştirmiş olduğu bir teoridir. Mackinder deniz kuvvetleri ile ulaşımın zor olduğu Sibirya’yı eksen bölge olarak belirlemiş ve Avrasya’nın tümünü doğal güç alanı olarak tanımlamıştır. Mackinder 1919'da </a:t>
            </a:r>
            <a:r>
              <a:rPr lang="tr-TR" altLang="tr-TR" sz="2000" dirty="0">
                <a:latin typeface="Times New Roman" panose="02020603050405020304" pitchFamily="18" charset="0"/>
                <a:cs typeface="Times New Roman" panose="02020603050405020304" pitchFamily="18" charset="0"/>
              </a:rPr>
              <a:t>“Demokratik İdealler ve Gerçekler” isimli </a:t>
            </a:r>
            <a:r>
              <a:rPr lang="tr-TR" altLang="tr-TR" sz="2000" dirty="0" smtClean="0">
                <a:latin typeface="Times New Roman" panose="02020603050405020304" pitchFamily="18" charset="0"/>
                <a:cs typeface="Times New Roman" panose="02020603050405020304" pitchFamily="18" charset="0"/>
              </a:rPr>
              <a:t>çalışmasında bu teorisini ortaya koymuştur. Siyasi </a:t>
            </a:r>
            <a:r>
              <a:rPr lang="tr-TR" altLang="tr-TR" sz="2000" dirty="0">
                <a:latin typeface="Times New Roman" panose="02020603050405020304" pitchFamily="18" charset="0"/>
                <a:cs typeface="Times New Roman" panose="02020603050405020304" pitchFamily="18" charset="0"/>
              </a:rPr>
              <a:t>görevli olarak Polonya ve Rusya'da </a:t>
            </a:r>
            <a:r>
              <a:rPr lang="tr-TR" altLang="tr-TR" sz="2000" dirty="0" smtClean="0">
                <a:latin typeface="Times New Roman" panose="02020603050405020304" pitchFamily="18" charset="0"/>
                <a:cs typeface="Times New Roman" panose="02020603050405020304" pitchFamily="18" charset="0"/>
              </a:rPr>
              <a:t>bulunan Mackinder’in bu görevi </a:t>
            </a:r>
            <a:r>
              <a:rPr lang="tr-TR" altLang="tr-TR" sz="2000" dirty="0">
                <a:latin typeface="Times New Roman" panose="02020603050405020304" pitchFamily="18" charset="0"/>
                <a:cs typeface="Times New Roman" panose="02020603050405020304" pitchFamily="18" charset="0"/>
              </a:rPr>
              <a:t>onun bölge hakkındaki bilgisini arttırmıştır</a:t>
            </a:r>
            <a:r>
              <a:rPr lang="tr-TR" altLang="tr-TR" sz="2000" dirty="0" smtClean="0">
                <a:latin typeface="Times New Roman" panose="02020603050405020304" pitchFamily="18" charset="0"/>
                <a:cs typeface="Times New Roman" panose="02020603050405020304" pitchFamily="18" charset="0"/>
              </a:rPr>
              <a:t>. </a:t>
            </a:r>
            <a:r>
              <a:rPr lang="tr-TR" altLang="tr-TR" sz="2000" dirty="0" err="1" smtClean="0">
                <a:latin typeface="Times New Roman" panose="02020603050405020304" pitchFamily="18" charset="0"/>
                <a:cs typeface="Times New Roman" panose="02020603050405020304" pitchFamily="18" charset="0"/>
              </a:rPr>
              <a:t>Mackinder’e</a:t>
            </a:r>
            <a:r>
              <a:rPr lang="tr-TR" altLang="tr-TR" sz="2000" dirty="0" smtClean="0">
                <a:latin typeface="Times New Roman" panose="02020603050405020304" pitchFamily="18" charset="0"/>
                <a:cs typeface="Times New Roman" panose="02020603050405020304" pitchFamily="18" charset="0"/>
              </a:rPr>
              <a:t> göre demiryollarının ortaya çıkması ile deniz gücü ile kara gücü arasındaki denge kara gücünün lehine değişmiştir. Bu </a:t>
            </a:r>
            <a:r>
              <a:rPr lang="tr-TR" altLang="tr-TR" sz="2000" dirty="0">
                <a:latin typeface="Times New Roman" panose="02020603050405020304" pitchFamily="18" charset="0"/>
                <a:cs typeface="Times New Roman" panose="02020603050405020304" pitchFamily="18" charset="0"/>
              </a:rPr>
              <a:t>düşünceden hareketle şu tezi ileri sürmüştür: </a:t>
            </a:r>
            <a:endParaRPr lang="tr-TR" altLang="tr-TR" sz="2000" dirty="0" smtClean="0">
              <a:latin typeface="Times New Roman" panose="02020603050405020304" pitchFamily="18" charset="0"/>
              <a:cs typeface="Times New Roman" panose="02020603050405020304" pitchFamily="18" charset="0"/>
            </a:endParaRPr>
          </a:p>
          <a:p>
            <a:pPr algn="just">
              <a:buFont typeface="Wingdings 2" panose="05020102010507070707" pitchFamily="18" charset="2"/>
              <a:buNone/>
            </a:pPr>
            <a:r>
              <a:rPr lang="tr-TR" altLang="tr-TR" sz="2000" i="1" dirty="0" smtClean="0">
                <a:latin typeface="Times New Roman" panose="02020603050405020304" pitchFamily="18" charset="0"/>
                <a:cs typeface="Times New Roman" panose="02020603050405020304" pitchFamily="18" charset="0"/>
              </a:rPr>
              <a:t>    "Kim </a:t>
            </a:r>
            <a:r>
              <a:rPr lang="tr-TR" altLang="tr-TR" sz="2000" i="1" dirty="0">
                <a:latin typeface="Times New Roman" panose="02020603050405020304" pitchFamily="18" charset="0"/>
                <a:cs typeface="Times New Roman" panose="02020603050405020304" pitchFamily="18" charset="0"/>
              </a:rPr>
              <a:t>Doğu Avrupa'ya hükmederse Dünyanın Kalbine hakim olur; kim Dünyanın Kalbine hakim olursa Dünya Adası'na hükmeder, kim Dünya Adası'na hükmederse Dünya'ya hakim olur." </a:t>
            </a:r>
            <a:endParaRPr lang="tr-TR" altLang="tr-TR" sz="2000" i="1" dirty="0" smtClean="0">
              <a:latin typeface="Times New Roman" panose="02020603050405020304" pitchFamily="18" charset="0"/>
              <a:cs typeface="Times New Roman" panose="02020603050405020304" pitchFamily="18" charset="0"/>
            </a:endParaRPr>
          </a:p>
          <a:p>
            <a:pPr algn="just">
              <a:buFont typeface="Wingdings 2" panose="05020102010507070707" pitchFamily="18" charset="2"/>
              <a:buNone/>
            </a:pPr>
            <a:r>
              <a:rPr lang="tr-TR" altLang="tr-TR" sz="2000" dirty="0" smtClean="0">
                <a:latin typeface="Times New Roman" panose="02020603050405020304" pitchFamily="18" charset="0"/>
                <a:cs typeface="Times New Roman" panose="02020603050405020304" pitchFamily="18" charset="0"/>
              </a:rPr>
              <a:t> </a:t>
            </a:r>
            <a:r>
              <a:rPr lang="tr-TR" altLang="tr-TR" sz="2000" dirty="0">
                <a:latin typeface="Times New Roman" panose="02020603050405020304" pitchFamily="18" charset="0"/>
                <a:cs typeface="Times New Roman" panose="02020603050405020304" pitchFamily="18" charset="0"/>
              </a:rPr>
              <a:t>Mackinder, Akdeniz çevresinde ortaya çıkan bütün medeniyetlerin öncelikle karada güçlendiğini ardından da denizler vasıtasıyla genişlediğini; bu sebeple denizcilik teknolojileri ne kadar gelişirse gelişsin gemiler üs ve limanlara ihtiyaç duydukları için karaya bağımlı olduklarını ifade etmiştir.</a:t>
            </a:r>
            <a:endParaRPr lang="tr-TR" altLang="tr-TR" sz="2000" i="1" dirty="0">
              <a:latin typeface="Times New Roman" panose="02020603050405020304" pitchFamily="18" charset="0"/>
              <a:cs typeface="Times New Roman" panose="02020603050405020304" pitchFamily="18" charset="0"/>
            </a:endParaRPr>
          </a:p>
          <a:p>
            <a:pPr algn="just">
              <a:buFont typeface="Wingdings 2" panose="05020102010507070707" pitchFamily="18" charset="2"/>
              <a:buNone/>
            </a:pPr>
            <a:endParaRPr lang="tr-TR" dirty="0"/>
          </a:p>
        </p:txBody>
      </p:sp>
    </p:spTree>
    <p:extLst>
      <p:ext uri="{BB962C8B-B14F-4D97-AF65-F5344CB8AC3E}">
        <p14:creationId xmlns:p14="http://schemas.microsoft.com/office/powerpoint/2010/main" val="2373980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14697" y="835917"/>
            <a:ext cx="9631680" cy="3170099"/>
          </a:xfrm>
          <a:prstGeom prst="rect">
            <a:avLst/>
          </a:prstGeom>
        </p:spPr>
        <p:txBody>
          <a:bodyPr wrap="square">
            <a:spAutoFit/>
          </a:bodyPr>
          <a:lstStyle/>
          <a:p>
            <a:pPr algn="just">
              <a:buFont typeface="Wingdings 2" panose="05020102010507070707" pitchFamily="18" charset="2"/>
              <a:buNone/>
            </a:pPr>
            <a:r>
              <a:rPr lang="tr-TR" altLang="tr-TR" sz="2000" dirty="0" smtClean="0">
                <a:latin typeface="Times New Roman" panose="02020603050405020304" pitchFamily="18" charset="0"/>
                <a:cs typeface="Times New Roman" panose="02020603050405020304" pitchFamily="18" charset="0"/>
              </a:rPr>
              <a:t>Mackinder Almanya ve Rusya'nın birleşmesinin tehlike olarak görmektedir. Böylece Almanya </a:t>
            </a:r>
            <a:r>
              <a:rPr lang="tr-TR" altLang="tr-TR" sz="2000" dirty="0">
                <a:latin typeface="Times New Roman" panose="02020603050405020304" pitchFamily="18" charset="0"/>
                <a:cs typeface="Times New Roman" panose="02020603050405020304" pitchFamily="18" charset="0"/>
              </a:rPr>
              <a:t>Doğu Avrupa'yı ve sonrasında Dünyanın Kalbini ele geçirir</a:t>
            </a:r>
            <a:r>
              <a:rPr lang="tr-TR" altLang="tr-TR" sz="2000" dirty="0" smtClean="0">
                <a:latin typeface="Times New Roman" panose="02020603050405020304" pitchFamily="18" charset="0"/>
                <a:cs typeface="Times New Roman" panose="02020603050405020304" pitchFamily="18" charset="0"/>
              </a:rPr>
              <a:t>. O </a:t>
            </a:r>
            <a:r>
              <a:rPr lang="tr-TR" altLang="tr-TR" sz="2000" dirty="0">
                <a:latin typeface="Times New Roman" panose="02020603050405020304" pitchFamily="18" charset="0"/>
                <a:cs typeface="Times New Roman" panose="02020603050405020304" pitchFamily="18" charset="0"/>
              </a:rPr>
              <a:t>sırada Rusya'da proletarya devrimi ve iç karışıklıklar olduğu için Mackinder daha çok Almanya üzerinde yoğunlaşmıştır. </a:t>
            </a:r>
            <a:r>
              <a:rPr lang="tr-TR" altLang="tr-TR" sz="2000" dirty="0" smtClean="0">
                <a:latin typeface="Times New Roman" panose="02020603050405020304" pitchFamily="18" charset="0"/>
                <a:cs typeface="Times New Roman" panose="02020603050405020304" pitchFamily="18" charset="0"/>
              </a:rPr>
              <a:t>Almanya’ya Doğu Avrupa’yı kontrol etme gücü asla verilmemelidir. Bu </a:t>
            </a:r>
            <a:r>
              <a:rPr lang="tr-TR" altLang="tr-TR" sz="2000" dirty="0">
                <a:latin typeface="Times New Roman" panose="02020603050405020304" pitchFamily="18" charset="0"/>
                <a:cs typeface="Times New Roman" panose="02020603050405020304" pitchFamily="18" charset="0"/>
              </a:rPr>
              <a:t>sebeple “Doğu Avrupa'da </a:t>
            </a:r>
            <a:r>
              <a:rPr lang="tr-TR" altLang="tr-TR" sz="2000" dirty="0" smtClean="0">
                <a:latin typeface="Times New Roman" panose="02020603050405020304" pitchFamily="18" charset="0"/>
                <a:cs typeface="Times New Roman" panose="02020603050405020304" pitchFamily="18" charset="0"/>
              </a:rPr>
              <a:t>küçük devletler yaratılması gerektiği fikrine inandı. Rusya'yı </a:t>
            </a:r>
            <a:r>
              <a:rPr lang="tr-TR" altLang="tr-TR" sz="2000" dirty="0">
                <a:latin typeface="Times New Roman" panose="02020603050405020304" pitchFamily="18" charset="0"/>
                <a:cs typeface="Times New Roman" panose="02020603050405020304" pitchFamily="18" charset="0"/>
              </a:rPr>
              <a:t>Alman saldırılarından korumak için iki devletin aralarında tampon </a:t>
            </a:r>
            <a:r>
              <a:rPr lang="tr-TR" altLang="tr-TR" sz="2000" dirty="0" smtClean="0">
                <a:latin typeface="Times New Roman" panose="02020603050405020304" pitchFamily="18" charset="0"/>
                <a:cs typeface="Times New Roman" panose="02020603050405020304" pitchFamily="18" charset="0"/>
              </a:rPr>
              <a:t>devletler </a:t>
            </a:r>
            <a:r>
              <a:rPr lang="tr-TR" altLang="tr-TR" sz="2000" dirty="0">
                <a:latin typeface="Times New Roman" panose="02020603050405020304" pitchFamily="18" charset="0"/>
                <a:cs typeface="Times New Roman" panose="02020603050405020304" pitchFamily="18" charset="0"/>
              </a:rPr>
              <a:t>kurulmasını destekledi. Bu dönemde demiryolunun ağlarının giderek büyümesinin, ‘Dünyanın </a:t>
            </a:r>
            <a:r>
              <a:rPr lang="tr-TR" altLang="tr-TR" sz="2000" dirty="0" err="1">
                <a:latin typeface="Times New Roman" panose="02020603050405020304" pitchFamily="18" charset="0"/>
                <a:cs typeface="Times New Roman" panose="02020603050405020304" pitchFamily="18" charset="0"/>
              </a:rPr>
              <a:t>Kalbi’ne</a:t>
            </a:r>
            <a:r>
              <a:rPr lang="tr-TR" altLang="tr-TR" sz="2000" dirty="0">
                <a:latin typeface="Times New Roman" panose="02020603050405020304" pitchFamily="18" charset="0"/>
                <a:cs typeface="Times New Roman" panose="02020603050405020304" pitchFamily="18" charset="0"/>
              </a:rPr>
              <a:t> hakim olan ülke açısından çok büyük bir avantaj olacağını ifade etmiştir. </a:t>
            </a:r>
            <a:r>
              <a:rPr lang="tr-TR" altLang="tr-TR" sz="2000" dirty="0" smtClean="0">
                <a:latin typeface="Times New Roman" panose="02020603050405020304" pitchFamily="18" charset="0"/>
                <a:cs typeface="Times New Roman" panose="02020603050405020304" pitchFamily="18" charset="0"/>
              </a:rPr>
              <a:t>Bu </a:t>
            </a:r>
            <a:r>
              <a:rPr lang="tr-TR" altLang="tr-TR" sz="2000" dirty="0">
                <a:latin typeface="Times New Roman" panose="02020603050405020304" pitchFamily="18" charset="0"/>
                <a:cs typeface="Times New Roman" panose="02020603050405020304" pitchFamily="18" charset="0"/>
              </a:rPr>
              <a:t>teoriyi destekleyen kanıtlar </a:t>
            </a:r>
            <a:r>
              <a:rPr lang="tr-TR" altLang="tr-TR" sz="2000" dirty="0" smtClean="0">
                <a:latin typeface="Times New Roman" panose="02020603050405020304" pitchFamily="18" charset="0"/>
                <a:cs typeface="Times New Roman" panose="02020603050405020304" pitchFamily="18" charset="0"/>
              </a:rPr>
              <a:t>olarak kara gücü olarak büyük bir imparatorluklar kuran Roma </a:t>
            </a:r>
            <a:r>
              <a:rPr lang="tr-TR" altLang="tr-TR" sz="2000" dirty="0">
                <a:latin typeface="Times New Roman" panose="02020603050405020304" pitchFamily="18" charset="0"/>
                <a:cs typeface="Times New Roman" panose="02020603050405020304" pitchFamily="18" charset="0"/>
              </a:rPr>
              <a:t>ve Osmanlı İmparatorluğu örnek verilebilir.</a:t>
            </a:r>
          </a:p>
        </p:txBody>
      </p:sp>
    </p:spTree>
    <p:extLst>
      <p:ext uri="{BB962C8B-B14F-4D97-AF65-F5344CB8AC3E}">
        <p14:creationId xmlns:p14="http://schemas.microsoft.com/office/powerpoint/2010/main" val="121898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82316" y="612845"/>
            <a:ext cx="10411326" cy="2246769"/>
          </a:xfrm>
          <a:prstGeom prst="rect">
            <a:avLst/>
          </a:prstGeom>
        </p:spPr>
        <p:txBody>
          <a:bodyPr wrap="square">
            <a:spAutoFit/>
          </a:bodyPr>
          <a:lstStyle/>
          <a:p>
            <a:pPr algn="just">
              <a:spcAft>
                <a:spcPts val="0"/>
              </a:spcAft>
              <a:buNone/>
              <a:defRPr/>
            </a:pPr>
            <a:r>
              <a:rPr lang="tr-TR" sz="2000" dirty="0">
                <a:latin typeface="+mj-lt"/>
                <a:cs typeface="Times New Roman" pitchFamily="18" charset="0"/>
              </a:rPr>
              <a:t>Mackinder'in geliştirdiği </a:t>
            </a:r>
            <a:r>
              <a:rPr lang="tr-TR" sz="2000" dirty="0" smtClean="0">
                <a:latin typeface="+mj-lt"/>
                <a:cs typeface="Times New Roman" pitchFamily="18" charset="0"/>
              </a:rPr>
              <a:t>kavramlar:</a:t>
            </a:r>
            <a:endParaRPr lang="tr-TR" sz="2000" dirty="0">
              <a:latin typeface="+mj-lt"/>
              <a:cs typeface="Times New Roman" pitchFamily="18" charset="0"/>
            </a:endParaRPr>
          </a:p>
          <a:p>
            <a:pPr algn="just">
              <a:spcAft>
                <a:spcPts val="0"/>
              </a:spcAft>
              <a:buNone/>
              <a:defRPr/>
            </a:pPr>
            <a:r>
              <a:rPr lang="tr-TR" sz="2000" b="1" i="1" dirty="0" err="1" smtClean="0">
                <a:latin typeface="+mj-lt"/>
                <a:cs typeface="Times New Roman" pitchFamily="18" charset="0"/>
              </a:rPr>
              <a:t>Heartland</a:t>
            </a:r>
            <a:r>
              <a:rPr lang="tr-TR" sz="2000" b="1" i="1" dirty="0">
                <a:latin typeface="+mj-lt"/>
                <a:cs typeface="Times New Roman" pitchFamily="18" charset="0"/>
              </a:rPr>
              <a:t>:  </a:t>
            </a:r>
            <a:r>
              <a:rPr lang="tr-TR" sz="2000" dirty="0">
                <a:latin typeface="+mj-lt"/>
                <a:cs typeface="Times New Roman" pitchFamily="18" charset="0"/>
              </a:rPr>
              <a:t>Yeryüzünün en büyük doğal kalesidir. Sibirya'da başlar, Orta Asya ve Volga Havzasını kapsar. Buranın en önemli karakteristiği; sert kara iklimine sahip olması ve sıcak denizlerden uzaklığı nedeniyle, deniz gücünün etki alanı dışında kalmasıdır. </a:t>
            </a:r>
            <a:br>
              <a:rPr lang="tr-TR" sz="2000" dirty="0">
                <a:latin typeface="+mj-lt"/>
                <a:cs typeface="Times New Roman" pitchFamily="18" charset="0"/>
              </a:rPr>
            </a:br>
            <a:r>
              <a:rPr lang="tr-TR" sz="2000" b="1" i="1" dirty="0" smtClean="0">
                <a:latin typeface="+mj-lt"/>
                <a:cs typeface="Times New Roman" pitchFamily="18" charset="0"/>
              </a:rPr>
              <a:t>Dünya </a:t>
            </a:r>
            <a:r>
              <a:rPr lang="tr-TR" sz="2000" b="1" i="1" dirty="0">
                <a:latin typeface="+mj-lt"/>
                <a:cs typeface="Times New Roman" pitchFamily="18" charset="0"/>
              </a:rPr>
              <a:t>Adası: </a:t>
            </a:r>
            <a:r>
              <a:rPr lang="tr-TR" sz="2000" dirty="0">
                <a:latin typeface="+mj-lt"/>
                <a:cs typeface="Times New Roman" pitchFamily="18" charset="0"/>
              </a:rPr>
              <a:t>Asya, Avrupa ve Afrika'yı </a:t>
            </a:r>
            <a:r>
              <a:rPr lang="tr-TR" sz="2000" dirty="0" smtClean="0">
                <a:latin typeface="+mj-lt"/>
                <a:cs typeface="Times New Roman" pitchFamily="18" charset="0"/>
              </a:rPr>
              <a:t>kapsamaktadır. </a:t>
            </a:r>
          </a:p>
          <a:p>
            <a:pPr algn="just">
              <a:spcAft>
                <a:spcPts val="0"/>
              </a:spcAft>
              <a:buNone/>
              <a:defRPr/>
            </a:pPr>
            <a:r>
              <a:rPr lang="tr-TR" sz="2000" b="1" i="1" dirty="0" smtClean="0">
                <a:latin typeface="+mj-lt"/>
                <a:cs typeface="Times New Roman" pitchFamily="18" charset="0"/>
              </a:rPr>
              <a:t>Dünya Adasının Uyduları: </a:t>
            </a:r>
            <a:r>
              <a:rPr lang="tr-TR" sz="2000" dirty="0" smtClean="0">
                <a:latin typeface="+mj-lt"/>
                <a:cs typeface="Times New Roman" pitchFamily="18" charset="0"/>
              </a:rPr>
              <a:t>Eski dünya olarak adlandırılan kıtaların dışında kalan alanlar dünya adasının uyduları </a:t>
            </a:r>
            <a:r>
              <a:rPr lang="tr-TR" sz="2000" dirty="0">
                <a:latin typeface="+mj-lt"/>
                <a:cs typeface="Times New Roman" pitchFamily="18" charset="0"/>
              </a:rPr>
              <a:t>durumundadır. </a:t>
            </a:r>
          </a:p>
        </p:txBody>
      </p:sp>
      <p:pic>
        <p:nvPicPr>
          <p:cNvPr id="3" name="Resim 2"/>
          <p:cNvPicPr>
            <a:picLocks noChangeAspect="1"/>
          </p:cNvPicPr>
          <p:nvPr/>
        </p:nvPicPr>
        <p:blipFill>
          <a:blip r:embed="rId2"/>
          <a:stretch>
            <a:fillRect/>
          </a:stretch>
        </p:blipFill>
        <p:spPr>
          <a:xfrm>
            <a:off x="2264693" y="2782353"/>
            <a:ext cx="6700085" cy="3475021"/>
          </a:xfrm>
          <a:prstGeom prst="rect">
            <a:avLst/>
          </a:prstGeom>
        </p:spPr>
      </p:pic>
    </p:spTree>
    <p:extLst>
      <p:ext uri="{BB962C8B-B14F-4D97-AF65-F5344CB8AC3E}">
        <p14:creationId xmlns:p14="http://schemas.microsoft.com/office/powerpoint/2010/main" val="208502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48000" y="2274838"/>
            <a:ext cx="6096000" cy="369332"/>
          </a:xfrm>
          <a:prstGeom prst="rect">
            <a:avLst/>
          </a:prstGeom>
        </p:spPr>
        <p:txBody>
          <a:bodyPr>
            <a:spAutoFit/>
          </a:bodyPr>
          <a:lstStyle/>
          <a:p>
            <a:pPr>
              <a:spcAft>
                <a:spcPts val="0"/>
              </a:spcAft>
              <a:buNone/>
              <a:defRPr/>
            </a:pPr>
            <a:r>
              <a:rPr lang="tr-TR" dirty="0">
                <a:cs typeface="Times New Roman" pitchFamily="18" charset="0"/>
              </a:rPr>
              <a:t> </a:t>
            </a:r>
            <a:endParaRPr lang="tr-TR" dirty="0"/>
          </a:p>
        </p:txBody>
      </p:sp>
      <p:pic>
        <p:nvPicPr>
          <p:cNvPr id="4" name="Resim 3"/>
          <p:cNvPicPr>
            <a:picLocks noChangeAspect="1"/>
          </p:cNvPicPr>
          <p:nvPr/>
        </p:nvPicPr>
        <p:blipFill>
          <a:blip r:embed="rId2"/>
          <a:stretch>
            <a:fillRect/>
          </a:stretch>
        </p:blipFill>
        <p:spPr>
          <a:xfrm>
            <a:off x="1863846" y="786063"/>
            <a:ext cx="8348710" cy="5213684"/>
          </a:xfrm>
          <a:prstGeom prst="rect">
            <a:avLst/>
          </a:prstGeom>
        </p:spPr>
      </p:pic>
    </p:spTree>
    <p:extLst>
      <p:ext uri="{BB962C8B-B14F-4D97-AF65-F5344CB8AC3E}">
        <p14:creationId xmlns:p14="http://schemas.microsoft.com/office/powerpoint/2010/main" val="423265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10653" y="945243"/>
            <a:ext cx="9977387" cy="3816429"/>
          </a:xfrm>
          <a:prstGeom prst="rect">
            <a:avLst/>
          </a:prstGeom>
        </p:spPr>
        <p:txBody>
          <a:bodyPr wrap="square">
            <a:spAutoFit/>
          </a:bodyPr>
          <a:lstStyle/>
          <a:p>
            <a:pPr>
              <a:lnSpc>
                <a:spcPct val="110000"/>
              </a:lnSpc>
              <a:buFont typeface="Wingdings 2" panose="05020102010507070707" pitchFamily="18" charset="2"/>
              <a:buNone/>
            </a:pPr>
            <a:r>
              <a:rPr lang="tr-TR" altLang="tr-TR" sz="2000" b="1" i="1" dirty="0" smtClean="0">
                <a:latin typeface="+mj-lt"/>
                <a:cs typeface="Times New Roman" panose="02020603050405020304" pitchFamily="18" charset="0"/>
              </a:rPr>
              <a:t>Bu </a:t>
            </a:r>
            <a:r>
              <a:rPr lang="tr-TR" altLang="tr-TR" sz="2000" b="1" i="1" dirty="0">
                <a:latin typeface="+mj-lt"/>
                <a:cs typeface="Times New Roman" panose="02020603050405020304" pitchFamily="18" charset="0"/>
              </a:rPr>
              <a:t>teoriye çeşitli eleştiriler gelmiştir. </a:t>
            </a:r>
          </a:p>
          <a:p>
            <a:pPr>
              <a:lnSpc>
                <a:spcPct val="110000"/>
              </a:lnSpc>
              <a:buFont typeface="Wingdings 2" panose="05020102010507070707" pitchFamily="18" charset="2"/>
              <a:buNone/>
            </a:pPr>
            <a:r>
              <a:rPr lang="tr-TR" altLang="tr-TR" sz="2000" i="1" dirty="0">
                <a:latin typeface="+mj-lt"/>
                <a:cs typeface="Times New Roman" panose="02020603050405020304" pitchFamily="18" charset="0"/>
              </a:rPr>
              <a:t> </a:t>
            </a:r>
            <a:r>
              <a:rPr lang="tr-TR" altLang="tr-TR" sz="2000" i="1" dirty="0" smtClean="0">
                <a:latin typeface="+mj-lt"/>
                <a:cs typeface="Times New Roman" panose="02020603050405020304" pitchFamily="18" charset="0"/>
              </a:rPr>
              <a:t>İlk </a:t>
            </a:r>
            <a:r>
              <a:rPr lang="tr-TR" altLang="tr-TR" sz="2000" i="1" dirty="0">
                <a:latin typeface="+mj-lt"/>
                <a:cs typeface="Times New Roman" panose="02020603050405020304" pitchFamily="18" charset="0"/>
              </a:rPr>
              <a:t>olarak; </a:t>
            </a:r>
            <a:r>
              <a:rPr lang="tr-TR" altLang="tr-TR" sz="2000" dirty="0">
                <a:latin typeface="+mj-lt"/>
                <a:cs typeface="Times New Roman" panose="02020603050405020304" pitchFamily="18" charset="0"/>
              </a:rPr>
              <a:t>kaydedilen hızlı teknolojik gelişmeler sonucunda Dünyanın </a:t>
            </a:r>
            <a:r>
              <a:rPr lang="tr-TR" altLang="tr-TR" sz="2000" dirty="0" err="1">
                <a:latin typeface="+mj-lt"/>
                <a:cs typeface="Times New Roman" panose="02020603050405020304" pitchFamily="18" charset="0"/>
              </a:rPr>
              <a:t>Kalbi'nin</a:t>
            </a:r>
            <a:r>
              <a:rPr lang="tr-TR" altLang="tr-TR" sz="2000" dirty="0">
                <a:latin typeface="+mj-lt"/>
                <a:cs typeface="Times New Roman" panose="02020603050405020304" pitchFamily="18" charset="0"/>
              </a:rPr>
              <a:t> eskisi gibi ulaşılmaz olmadığı vurgulanmaktadır. </a:t>
            </a:r>
          </a:p>
          <a:p>
            <a:pPr>
              <a:lnSpc>
                <a:spcPct val="110000"/>
              </a:lnSpc>
              <a:buFont typeface="Wingdings 2" panose="05020102010507070707" pitchFamily="18" charset="2"/>
              <a:buNone/>
            </a:pPr>
            <a:r>
              <a:rPr lang="tr-TR" altLang="tr-TR" sz="2000" i="1" dirty="0">
                <a:latin typeface="+mj-lt"/>
                <a:cs typeface="Times New Roman" panose="02020603050405020304" pitchFamily="18" charset="0"/>
              </a:rPr>
              <a:t> </a:t>
            </a:r>
            <a:r>
              <a:rPr lang="tr-TR" altLang="tr-TR" sz="2000" i="1" dirty="0" smtClean="0">
                <a:latin typeface="+mj-lt"/>
                <a:cs typeface="Times New Roman" panose="02020603050405020304" pitchFamily="18" charset="0"/>
              </a:rPr>
              <a:t>Ayrıca</a:t>
            </a:r>
            <a:r>
              <a:rPr lang="tr-TR" altLang="tr-TR" sz="2000" i="1" dirty="0">
                <a:latin typeface="+mj-lt"/>
                <a:cs typeface="Times New Roman" panose="02020603050405020304" pitchFamily="18" charset="0"/>
              </a:rPr>
              <a:t>, </a:t>
            </a:r>
            <a:r>
              <a:rPr lang="tr-TR" altLang="tr-TR" sz="2000" dirty="0">
                <a:latin typeface="+mj-lt"/>
                <a:cs typeface="Times New Roman" panose="02020603050405020304" pitchFamily="18" charset="0"/>
              </a:rPr>
              <a:t>eğer bir gücün </a:t>
            </a:r>
            <a:r>
              <a:rPr lang="tr-TR" altLang="tr-TR" sz="2000" dirty="0" err="1">
                <a:latin typeface="+mj-lt"/>
                <a:cs typeface="Times New Roman" panose="02020603050405020304" pitchFamily="18" charset="0"/>
              </a:rPr>
              <a:t>Heartland'a</a:t>
            </a:r>
            <a:r>
              <a:rPr lang="tr-TR" altLang="tr-TR" sz="2000" dirty="0">
                <a:latin typeface="+mj-lt"/>
                <a:cs typeface="Times New Roman" panose="02020603050405020304" pitchFamily="18" charset="0"/>
              </a:rPr>
              <a:t> girişi zorsa, oraya hakim olan gücün de dışarı çıkarak, dünyaya hakim olması aynı derece zordur. </a:t>
            </a:r>
          </a:p>
          <a:p>
            <a:pPr>
              <a:lnSpc>
                <a:spcPct val="110000"/>
              </a:lnSpc>
              <a:buFont typeface="Wingdings 2" panose="05020102010507070707" pitchFamily="18" charset="2"/>
              <a:buNone/>
            </a:pPr>
            <a:r>
              <a:rPr lang="tr-TR" altLang="tr-TR" sz="2000" dirty="0">
                <a:latin typeface="+mj-lt"/>
                <a:cs typeface="Times New Roman" panose="02020603050405020304" pitchFamily="18" charset="0"/>
              </a:rPr>
              <a:t> </a:t>
            </a:r>
            <a:r>
              <a:rPr lang="tr-TR" altLang="tr-TR" sz="2000" dirty="0" err="1" smtClean="0">
                <a:latin typeface="+mj-lt"/>
                <a:cs typeface="Times New Roman" panose="02020603050405020304" pitchFamily="18" charset="0"/>
              </a:rPr>
              <a:t>Heartland</a:t>
            </a:r>
            <a:r>
              <a:rPr lang="tr-TR" altLang="tr-TR" sz="2000" dirty="0" smtClean="0">
                <a:latin typeface="+mj-lt"/>
                <a:cs typeface="Times New Roman" panose="02020603050405020304" pitchFamily="18" charset="0"/>
              </a:rPr>
              <a:t> </a:t>
            </a:r>
            <a:r>
              <a:rPr lang="tr-TR" altLang="tr-TR" sz="2000" dirty="0">
                <a:latin typeface="+mj-lt"/>
                <a:cs typeface="Times New Roman" panose="02020603050405020304" pitchFamily="18" charset="0"/>
              </a:rPr>
              <a:t>üzerinde hakimiyet kurabilen Sovyetler Birliği, dünyaya hakim olamamıştır. Bu bağlamda, Kuzey Amerika'da yer alan ABD'nin dünya üzerinde daha geniş bir hakimiyet kurduğunu ve aslında, Mackinder'in </a:t>
            </a:r>
            <a:r>
              <a:rPr lang="tr-TR" altLang="tr-TR" sz="2000" dirty="0" err="1">
                <a:latin typeface="+mj-lt"/>
                <a:cs typeface="Times New Roman" panose="02020603050405020304" pitchFamily="18" charset="0"/>
              </a:rPr>
              <a:t>Heartland</a:t>
            </a:r>
            <a:r>
              <a:rPr lang="tr-TR" altLang="tr-TR" sz="2000" dirty="0">
                <a:latin typeface="+mj-lt"/>
                <a:cs typeface="Times New Roman" panose="02020603050405020304" pitchFamily="18" charset="0"/>
              </a:rPr>
              <a:t> olarak Kuzey Amerika'yı seçmesi gerektiğini savunanlar da vardır. </a:t>
            </a:r>
            <a:br>
              <a:rPr lang="tr-TR" altLang="tr-TR" sz="2000" dirty="0">
                <a:latin typeface="+mj-lt"/>
                <a:cs typeface="Times New Roman" panose="02020603050405020304" pitchFamily="18" charset="0"/>
              </a:rPr>
            </a:br>
            <a:r>
              <a:rPr lang="tr-TR" altLang="tr-TR" sz="2000" dirty="0" smtClean="0">
                <a:latin typeface="+mj-lt"/>
                <a:cs typeface="Times New Roman" panose="02020603050405020304" pitchFamily="18" charset="0"/>
              </a:rPr>
              <a:t>Ancak</a:t>
            </a:r>
            <a:r>
              <a:rPr lang="tr-TR" altLang="tr-TR" sz="2000" dirty="0">
                <a:latin typeface="+mj-lt"/>
                <a:cs typeface="Times New Roman" panose="02020603050405020304" pitchFamily="18" charset="0"/>
              </a:rPr>
              <a:t>; günümüzde Avrasya'da yer alan petrol ve doğalgaz rezervleri nedeniyle, Mackinder'in bu bölgeyi </a:t>
            </a:r>
            <a:r>
              <a:rPr lang="tr-TR" altLang="tr-TR" sz="2000" dirty="0" err="1">
                <a:latin typeface="+mj-lt"/>
                <a:cs typeface="Times New Roman" panose="02020603050405020304" pitchFamily="18" charset="0"/>
              </a:rPr>
              <a:t>Heartland</a:t>
            </a:r>
            <a:r>
              <a:rPr lang="tr-TR" altLang="tr-TR" sz="2000" dirty="0">
                <a:latin typeface="+mj-lt"/>
                <a:cs typeface="Times New Roman" panose="02020603050405020304" pitchFamily="18" charset="0"/>
              </a:rPr>
              <a:t> olarak büyük bir isabetle seçtiği hususunda, görüş birliği oluşmaktadır. </a:t>
            </a:r>
            <a:endParaRPr lang="tr-TR" sz="2000" dirty="0">
              <a:latin typeface="+mj-lt"/>
            </a:endParaRPr>
          </a:p>
        </p:txBody>
      </p:sp>
    </p:spTree>
    <p:extLst>
      <p:ext uri="{BB962C8B-B14F-4D97-AF65-F5344CB8AC3E}">
        <p14:creationId xmlns:p14="http://schemas.microsoft.com/office/powerpoint/2010/main" val="3235237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07720" y="1066800"/>
            <a:ext cx="5029200" cy="5016758"/>
          </a:xfrm>
          <a:prstGeom prst="rect">
            <a:avLst/>
          </a:prstGeom>
        </p:spPr>
        <p:txBody>
          <a:bodyPr wrap="square">
            <a:spAutoFit/>
          </a:bodyPr>
          <a:lstStyle/>
          <a:p>
            <a:pPr>
              <a:buFont typeface="Wingdings 2" panose="05020102010507070707" pitchFamily="18" charset="2"/>
              <a:buNone/>
            </a:pPr>
            <a:r>
              <a:rPr lang="tr-TR" altLang="tr-TR" sz="2000" b="1" dirty="0" smtClean="0">
                <a:cs typeface="Times New Roman" panose="02020603050405020304" pitchFamily="18" charset="0"/>
              </a:rPr>
              <a:t>Kara Hakimiyeti Teorisi ve Türkiye</a:t>
            </a:r>
            <a:endParaRPr lang="tr-TR" altLang="tr-TR" sz="2000" b="1" dirty="0">
              <a:cs typeface="Times New Roman" panose="02020603050405020304" pitchFamily="18" charset="0"/>
            </a:endParaRPr>
          </a:p>
          <a:p>
            <a:pPr>
              <a:buFont typeface="Wingdings 2" panose="05020102010507070707" pitchFamily="18" charset="2"/>
              <a:buNone/>
            </a:pPr>
            <a:r>
              <a:rPr lang="tr-TR" altLang="tr-TR" sz="2000" dirty="0">
                <a:cs typeface="Times New Roman" panose="02020603050405020304" pitchFamily="18" charset="0"/>
              </a:rPr>
              <a:t/>
            </a:r>
            <a:br>
              <a:rPr lang="tr-TR" altLang="tr-TR" sz="2000" dirty="0">
                <a:cs typeface="Times New Roman" panose="02020603050405020304" pitchFamily="18" charset="0"/>
              </a:rPr>
            </a:br>
            <a:r>
              <a:rPr lang="tr-TR" altLang="tr-TR" sz="2000" dirty="0">
                <a:cs typeface="Times New Roman" panose="02020603050405020304" pitchFamily="18" charset="0"/>
              </a:rPr>
              <a:t>Türkiye halen Asya, Afrika ve Avrupa’da oluşan dünya adasını ele geçirmek veya </a:t>
            </a:r>
            <a:r>
              <a:rPr lang="tr-TR" altLang="tr-TR" sz="2000" dirty="0" err="1">
                <a:cs typeface="Times New Roman" panose="02020603050405020304" pitchFamily="18" charset="0"/>
              </a:rPr>
              <a:t>sosyo</a:t>
            </a:r>
            <a:r>
              <a:rPr lang="tr-TR" altLang="tr-TR" sz="2000" dirty="0">
                <a:cs typeface="Times New Roman" panose="02020603050405020304" pitchFamily="18" charset="0"/>
              </a:rPr>
              <a:t>-ekonomik hayatı kontrol altına almak adına yapılacak her türlü harekâtı önlemede büyük rol oynayabilecek bir iç kuşak ülkesidir. </a:t>
            </a:r>
          </a:p>
          <a:p>
            <a:pPr>
              <a:buFont typeface="Wingdings 2" panose="05020102010507070707" pitchFamily="18" charset="2"/>
              <a:buNone/>
            </a:pPr>
            <a:r>
              <a:rPr lang="tr-TR" altLang="tr-TR" sz="2000" dirty="0" smtClean="0">
                <a:cs typeface="Times New Roman" panose="02020603050405020304" pitchFamily="18" charset="0"/>
              </a:rPr>
              <a:t>Ayrıca </a:t>
            </a:r>
            <a:r>
              <a:rPr lang="tr-TR" altLang="tr-TR" sz="2000" dirty="0">
                <a:cs typeface="Times New Roman" panose="02020603050405020304" pitchFamily="18" charset="0"/>
              </a:rPr>
              <a:t>Türkiye, Mackinder’in batı Avrupa’dan merkez bölgesine geçişin en uygun bölgesi olduğunu savunduğu Karadeniz kuzeyinden Hazar Denizi’nin kuzeyine uzanan koridorun güney yanlarını kontrol altına alabilecek bir mevkidedir. </a:t>
            </a:r>
          </a:p>
          <a:p>
            <a:pPr>
              <a:buFont typeface="Wingdings 2" panose="05020102010507070707" pitchFamily="18" charset="2"/>
              <a:buNone/>
            </a:pPr>
            <a:r>
              <a:rPr lang="tr-TR" altLang="tr-TR" sz="2000" dirty="0" smtClean="0">
                <a:cs typeface="Times New Roman" panose="02020603050405020304" pitchFamily="18" charset="0"/>
              </a:rPr>
              <a:t>Bu </a:t>
            </a:r>
            <a:r>
              <a:rPr lang="tr-TR" altLang="tr-TR" sz="2000" dirty="0">
                <a:cs typeface="Times New Roman" panose="02020603050405020304" pitchFamily="18" charset="0"/>
              </a:rPr>
              <a:t>nedenle merkez bölgesinin yönetimini elde etmek veya kontrol altına almak isteyen ülkeler için Türkiye’nin önemli bir değeri vardır.</a:t>
            </a:r>
            <a:endParaRPr lang="tr-TR" sz="2000" dirty="0"/>
          </a:p>
        </p:txBody>
      </p:sp>
      <p:pic>
        <p:nvPicPr>
          <p:cNvPr id="3" name="Resim 2"/>
          <p:cNvPicPr>
            <a:picLocks noChangeAspect="1"/>
          </p:cNvPicPr>
          <p:nvPr/>
        </p:nvPicPr>
        <p:blipFill>
          <a:blip r:embed="rId2"/>
          <a:stretch>
            <a:fillRect/>
          </a:stretch>
        </p:blipFill>
        <p:spPr>
          <a:xfrm>
            <a:off x="5836920" y="1837748"/>
            <a:ext cx="5782762" cy="3476369"/>
          </a:xfrm>
          <a:prstGeom prst="rect">
            <a:avLst/>
          </a:prstGeom>
        </p:spPr>
      </p:pic>
    </p:spTree>
    <p:extLst>
      <p:ext uri="{BB962C8B-B14F-4D97-AF65-F5344CB8AC3E}">
        <p14:creationId xmlns:p14="http://schemas.microsoft.com/office/powerpoint/2010/main" val="13846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545080" y="868680"/>
            <a:ext cx="6834997" cy="5096478"/>
          </a:xfrm>
          <a:prstGeom prst="rect">
            <a:avLst/>
          </a:prstGeom>
        </p:spPr>
      </p:pic>
    </p:spTree>
    <p:extLst>
      <p:ext uri="{BB962C8B-B14F-4D97-AF65-F5344CB8AC3E}">
        <p14:creationId xmlns:p14="http://schemas.microsoft.com/office/powerpoint/2010/main" val="20651107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488</TotalTime>
  <Words>1241</Words>
  <Application>Microsoft Office PowerPoint</Application>
  <PresentationFormat>Geniş ekran</PresentationFormat>
  <Paragraphs>60</Paragraphs>
  <Slides>19</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19</vt:i4>
      </vt:variant>
    </vt:vector>
  </HeadingPairs>
  <TitlesOfParts>
    <vt:vector size="25" baseType="lpstr">
      <vt:lpstr>Arial</vt:lpstr>
      <vt:lpstr>Calibri</vt:lpstr>
      <vt:lpstr>Garamond</vt:lpstr>
      <vt:lpstr>Times New Roman</vt:lpstr>
      <vt:lpstr>Wingdings 2</vt:lpstr>
      <vt:lpstr>Organik</vt:lpstr>
      <vt:lpstr>COG 338 SİYASİ COĞRAFYA</vt:lpstr>
      <vt:lpstr>Soğuk Savaş Öncesi Jeopolitik Teoriler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Kenar Kuşak Teorisi ve Türkiye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 338 SİYASİ COĞRAFYA</dc:title>
  <dc:creator>Windows Kullanıcısı</dc:creator>
  <cp:lastModifiedBy>Windows Kullanıcısı</cp:lastModifiedBy>
  <cp:revision>60</cp:revision>
  <dcterms:created xsi:type="dcterms:W3CDTF">2020-05-08T10:22:32Z</dcterms:created>
  <dcterms:modified xsi:type="dcterms:W3CDTF">2020-05-11T16:56:26Z</dcterms:modified>
</cp:coreProperties>
</file>