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2" r:id="rId3"/>
    <p:sldId id="273" r:id="rId4"/>
    <p:sldId id="274" r:id="rId5"/>
    <p:sldId id="275" r:id="rId6"/>
    <p:sldId id="276" r:id="rId7"/>
    <p:sldId id="277" r:id="rId8"/>
    <p:sldId id="278" r:id="rId9"/>
    <p:sldId id="279"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66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4096740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6C8BDB-270B-4850-82FC-7453FD6C9EDA}"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2595001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6C8BDB-270B-4850-82FC-7453FD6C9EDA}"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B24BA7-6852-4F7B-A2A5-9195068BAB5D}"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904297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0424654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290383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20681315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8538336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477233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1696349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6C8BDB-270B-4850-82FC-7453FD6C9EDA}"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11105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06C8BDB-270B-4850-82FC-7453FD6C9EDA}"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123410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06C8BDB-270B-4850-82FC-7453FD6C9EDA}" type="datetimeFigureOut">
              <a:rPr lang="en-GB" smtClean="0"/>
              <a:t>10/05/2020</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804696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06C8BDB-270B-4850-82FC-7453FD6C9EDA}" type="datetimeFigureOut">
              <a:rPr lang="en-GB" smtClean="0"/>
              <a:t>10/05/2020</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142936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6C8BDB-270B-4850-82FC-7453FD6C9EDA}" type="datetimeFigureOut">
              <a:rPr lang="en-GB" smtClean="0"/>
              <a:t>10/05/2020</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416252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581955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2133831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06C8BDB-270B-4850-82FC-7453FD6C9EDA}" type="datetimeFigureOut">
              <a:rPr lang="en-GB" smtClean="0"/>
              <a:t>10/05/2020</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FB24BA7-6852-4F7B-A2A5-9195068BAB5D}" type="slidenum">
              <a:rPr lang="en-GB" smtClean="0"/>
              <a:t>‹#›</a:t>
            </a:fld>
            <a:endParaRPr lang="en-GB"/>
          </a:p>
        </p:txBody>
      </p:sp>
    </p:spTree>
    <p:extLst>
      <p:ext uri="{BB962C8B-B14F-4D97-AF65-F5344CB8AC3E}">
        <p14:creationId xmlns:p14="http://schemas.microsoft.com/office/powerpoint/2010/main" val="29419216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87522" y="450375"/>
            <a:ext cx="9144000" cy="5731089"/>
          </a:xfrm>
        </p:spPr>
        <p:txBody>
          <a:bodyPr>
            <a:normAutofit fontScale="90000"/>
          </a:bodyPr>
          <a:lstStyle/>
          <a:p>
            <a:pPr algn="ctr"/>
            <a:r>
              <a:rPr lang="tr-TR" sz="3500" dirty="0" smtClean="0">
                <a:latin typeface="Comic Sans MS" panose="030F0702030302020204" pitchFamily="66" charset="0"/>
              </a:rPr>
              <a:t>AET201 Termodinamik ve Isı Transferi</a:t>
            </a:r>
            <a:br>
              <a:rPr lang="tr-TR" sz="3500" dirty="0" smtClean="0">
                <a:latin typeface="Comic Sans MS" panose="030F0702030302020204" pitchFamily="66" charset="0"/>
              </a:rPr>
            </a:br>
            <a:r>
              <a:rPr lang="tr-TR" sz="3500" dirty="0" smtClean="0">
                <a:latin typeface="Comic Sans MS" panose="030F0702030302020204" pitchFamily="66" charset="0"/>
              </a:rPr>
              <a:t>Ders </a:t>
            </a:r>
            <a:r>
              <a:rPr lang="tr-TR" sz="3500" dirty="0" smtClean="0">
                <a:latin typeface="Comic Sans MS" panose="030F0702030302020204" pitchFamily="66" charset="0"/>
              </a:rPr>
              <a:t>Notları-7</a:t>
            </a: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endParaRPr lang="en-GB" sz="3500" dirty="0">
              <a:latin typeface="Comic Sans MS" panose="030F0702030302020204" pitchFamily="66" charset="0"/>
            </a:endParaRPr>
          </a:p>
        </p:txBody>
      </p:sp>
      <p:sp>
        <p:nvSpPr>
          <p:cNvPr id="3" name="Alt Başlık 2"/>
          <p:cNvSpPr>
            <a:spLocks noGrp="1"/>
          </p:cNvSpPr>
          <p:nvPr>
            <p:ph type="subTitle" idx="1"/>
          </p:nvPr>
        </p:nvSpPr>
        <p:spPr>
          <a:xfrm>
            <a:off x="1387522" y="6181465"/>
            <a:ext cx="9144000" cy="505938"/>
          </a:xfrm>
        </p:spPr>
        <p:txBody>
          <a:bodyPr/>
          <a:lstStyle/>
          <a:p>
            <a:pPr algn="ctr"/>
            <a:r>
              <a:rPr lang="tr-TR" b="1" dirty="0" smtClean="0">
                <a:solidFill>
                  <a:schemeClr val="tx1"/>
                </a:solidFill>
                <a:latin typeface="Comic Sans MS" panose="030F0702030302020204" pitchFamily="66" charset="0"/>
              </a:rPr>
              <a:t>Hazırlayan: </a:t>
            </a:r>
            <a:r>
              <a:rPr lang="tr-TR" dirty="0" err="1" smtClean="0">
                <a:solidFill>
                  <a:schemeClr val="tx1"/>
                </a:solidFill>
                <a:latin typeface="Comic Sans MS" panose="030F0702030302020204" pitchFamily="66" charset="0"/>
              </a:rPr>
              <a:t>Öğr</a:t>
            </a:r>
            <a:r>
              <a:rPr lang="tr-TR" dirty="0" smtClean="0">
                <a:solidFill>
                  <a:schemeClr val="tx1"/>
                </a:solidFill>
                <a:latin typeface="Comic Sans MS" panose="030F0702030302020204" pitchFamily="66" charset="0"/>
              </a:rPr>
              <a:t>. Gör. Yusuf YILDIZ</a:t>
            </a:r>
          </a:p>
          <a:p>
            <a:pPr algn="ctr"/>
            <a:endParaRPr lang="en-GB" dirty="0">
              <a:solidFill>
                <a:schemeClr val="tx1"/>
              </a:solidFill>
              <a:latin typeface="Comic Sans MS" panose="030F0702030302020204" pitchFamily="66" charset="0"/>
            </a:endParaRPr>
          </a:p>
        </p:txBody>
      </p:sp>
      <p:pic>
        <p:nvPicPr>
          <p:cNvPr id="4" name="Resim 3"/>
          <p:cNvPicPr>
            <a:picLocks noChangeAspect="1"/>
          </p:cNvPicPr>
          <p:nvPr/>
        </p:nvPicPr>
        <p:blipFill>
          <a:blip r:embed="rId2"/>
          <a:stretch>
            <a:fillRect/>
          </a:stretch>
        </p:blipFill>
        <p:spPr>
          <a:xfrm>
            <a:off x="3034351" y="1963874"/>
            <a:ext cx="5850342" cy="3930988"/>
          </a:xfrm>
          <a:prstGeom prst="rect">
            <a:avLst/>
          </a:prstGeom>
        </p:spPr>
      </p:pic>
    </p:spTree>
    <p:extLst>
      <p:ext uri="{BB962C8B-B14F-4D97-AF65-F5344CB8AC3E}">
        <p14:creationId xmlns:p14="http://schemas.microsoft.com/office/powerpoint/2010/main" val="15318617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56096" y="491320"/>
            <a:ext cx="10194877" cy="5882184"/>
          </a:xfrm>
        </p:spPr>
        <p:txBody>
          <a:bodyPr numCol="1">
            <a:normAutofit/>
          </a:bodyPr>
          <a:lstStyle/>
          <a:p>
            <a:r>
              <a:rPr lang="tr-TR" sz="2800" b="1" dirty="0" smtClean="0">
                <a:solidFill>
                  <a:schemeClr val="tx1"/>
                </a:solidFill>
                <a:latin typeface="Comic Sans MS" panose="030F0702030302020204" pitchFamily="66" charset="0"/>
              </a:rPr>
              <a:t>KAYNAKÇA	</a:t>
            </a: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200" dirty="0" smtClean="0">
                <a:solidFill>
                  <a:schemeClr val="tx1"/>
                </a:solidFill>
                <a:latin typeface="Comic Sans MS" panose="030F0702030302020204" pitchFamily="66" charset="0"/>
                <a:sym typeface="Wingdings" panose="05000000000000000000" pitchFamily="2" charset="2"/>
              </a:rPr>
              <a:t></a:t>
            </a:r>
            <a:r>
              <a:rPr lang="tr-TR" sz="2200" dirty="0" smtClean="0">
                <a:solidFill>
                  <a:schemeClr val="tx1"/>
                </a:solidFill>
                <a:latin typeface="Comic Sans MS" panose="030F0702030302020204" pitchFamily="66" charset="0"/>
              </a:rPr>
              <a:t>TEMEL KAVRAMLARI İLE MÜHENDİSLİK TERMODİNAMİĞİ, Prof. Dr. Mustafa AKDAĞ,</a:t>
            </a:r>
            <a:r>
              <a:rPr lang="pt-BR" sz="2200" dirty="0" smtClean="0">
                <a:solidFill>
                  <a:schemeClr val="tx1"/>
                </a:solidFill>
                <a:latin typeface="Comic Sans MS" panose="030F0702030302020204" pitchFamily="66" charset="0"/>
              </a:rPr>
              <a:t> QAFQAZ </a:t>
            </a:r>
            <a:r>
              <a:rPr lang="tr-TR" sz="2200" dirty="0" smtClean="0">
                <a:solidFill>
                  <a:schemeClr val="tx1"/>
                </a:solidFill>
                <a:latin typeface="Comic Sans MS" panose="030F0702030302020204" pitchFamily="66" charset="0"/>
              </a:rPr>
              <a:t> </a:t>
            </a:r>
            <a:r>
              <a:rPr lang="pt-BR" sz="2200" dirty="0" smtClean="0">
                <a:solidFill>
                  <a:schemeClr val="tx1"/>
                </a:solidFill>
                <a:latin typeface="Comic Sans MS" panose="030F0702030302020204" pitchFamily="66" charset="0"/>
              </a:rPr>
              <a:t>ÜN</a:t>
            </a:r>
            <a:r>
              <a:rPr lang="tr-TR" sz="2200" dirty="0" smtClean="0">
                <a:solidFill>
                  <a:schemeClr val="tx1"/>
                </a:solidFill>
                <a:latin typeface="Comic Sans MS" panose="030F0702030302020204" pitchFamily="66" charset="0"/>
              </a:rPr>
              <a:t>İ</a:t>
            </a:r>
            <a:r>
              <a:rPr lang="pt-BR" sz="2200" dirty="0" smtClean="0">
                <a:solidFill>
                  <a:schemeClr val="tx1"/>
                </a:solidFill>
                <a:latin typeface="Comic Sans MS" panose="030F0702030302020204" pitchFamily="66" charset="0"/>
              </a:rPr>
              <a:t>VERS</a:t>
            </a:r>
            <a:r>
              <a:rPr lang="tr-TR" sz="2200" dirty="0" smtClean="0">
                <a:solidFill>
                  <a:schemeClr val="tx1"/>
                </a:solidFill>
                <a:latin typeface="Comic Sans MS" panose="030F0702030302020204" pitchFamily="66" charset="0"/>
              </a:rPr>
              <a:t>İ</a:t>
            </a:r>
            <a:r>
              <a:rPr lang="pt-BR" sz="2200" dirty="0" smtClean="0">
                <a:solidFill>
                  <a:schemeClr val="tx1"/>
                </a:solidFill>
                <a:latin typeface="Comic Sans MS" panose="030F0702030302020204" pitchFamily="66" charset="0"/>
              </a:rPr>
              <a:t>TES</a:t>
            </a:r>
            <a:r>
              <a:rPr lang="tr-TR" sz="2200" dirty="0" smtClean="0">
                <a:solidFill>
                  <a:schemeClr val="tx1"/>
                </a:solidFill>
                <a:latin typeface="Comic Sans MS" panose="030F0702030302020204" pitchFamily="66" charset="0"/>
              </a:rPr>
              <a:t>İ </a:t>
            </a:r>
            <a:r>
              <a:rPr lang="pt-BR" sz="2200" dirty="0" smtClean="0">
                <a:solidFill>
                  <a:schemeClr val="tx1"/>
                </a:solidFill>
                <a:latin typeface="Comic Sans MS" panose="030F0702030302020204" pitchFamily="66" charset="0"/>
              </a:rPr>
              <a:t> YAYINLARI</a:t>
            </a:r>
            <a:r>
              <a:rPr lang="tr-TR" sz="2200" dirty="0" smtClean="0">
                <a:solidFill>
                  <a:schemeClr val="tx1"/>
                </a:solidFill>
                <a:latin typeface="Comic Sans MS" panose="030F0702030302020204" pitchFamily="66" charset="0"/>
              </a:rPr>
              <a:t>, Bakü, 2009.</a:t>
            </a:r>
            <a:br>
              <a:rPr lang="tr-TR" sz="2200"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t>
            </a:r>
            <a:br>
              <a:rPr lang="tr-TR" sz="2500" b="1" dirty="0" smtClean="0">
                <a:solidFill>
                  <a:schemeClr val="tx1"/>
                </a:solidFill>
                <a:latin typeface="Comic Sans MS" panose="030F0702030302020204" pitchFamily="66" charset="0"/>
              </a:rPr>
            </a:br>
            <a:endParaRPr lang="en-GB" sz="2000" dirty="0">
              <a:solidFill>
                <a:schemeClr val="tx1"/>
              </a:solidFill>
              <a:latin typeface="Comic Sans MS" panose="030F0702030302020204" pitchFamily="66" charset="0"/>
            </a:endParaRPr>
          </a:p>
        </p:txBody>
      </p:sp>
    </p:spTree>
    <p:extLst>
      <p:ext uri="{BB962C8B-B14F-4D97-AF65-F5344CB8AC3E}">
        <p14:creationId xmlns:p14="http://schemas.microsoft.com/office/powerpoint/2010/main" val="6573017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69242" y="122693"/>
            <a:ext cx="10909111" cy="6578221"/>
          </a:xfrm>
        </p:spPr>
        <p:txBody>
          <a:bodyPr numCol="2">
            <a:normAutofit/>
          </a:bodyPr>
          <a:lstStyle/>
          <a:p>
            <a:r>
              <a:rPr lang="tr-TR" sz="2500" b="1" dirty="0" smtClean="0">
                <a:latin typeface="Comic Sans MS" panose="030F0702030302020204" pitchFamily="66" charset="0"/>
              </a:rPr>
              <a:t>Birinci Yasaya Göre Farklı Şartlarda İç Enerji Değişimi</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u="sng" dirty="0">
                <a:latin typeface="Comic Sans MS" panose="030F0702030302020204" pitchFamily="66" charset="0"/>
              </a:rPr>
              <a:t>a) Aynı Isıda (</a:t>
            </a:r>
            <a:r>
              <a:rPr lang="tr-TR" sz="2000" u="sng" dirty="0" err="1">
                <a:latin typeface="Comic Sans MS" panose="030F0702030302020204" pitchFamily="66" charset="0"/>
              </a:rPr>
              <a:t>adyobatik</a:t>
            </a:r>
            <a:r>
              <a:rPr lang="tr-TR" sz="2000" u="sng" dirty="0">
                <a:latin typeface="Comic Sans MS" panose="030F0702030302020204" pitchFamily="66" charset="0"/>
              </a:rPr>
              <a:t>) Değişme: </a:t>
            </a:r>
            <a:r>
              <a:rPr lang="tr-TR" sz="2000" dirty="0">
                <a:latin typeface="Comic Sans MS" panose="030F0702030302020204" pitchFamily="66" charset="0"/>
              </a:rPr>
              <a:t>Bir </a:t>
            </a:r>
            <a:r>
              <a:rPr lang="tr-TR" sz="2000" dirty="0" smtClean="0">
                <a:latin typeface="Comic Sans MS" panose="030F0702030302020204" pitchFamily="66" charset="0"/>
              </a:rPr>
              <a:t>sistemle </a:t>
            </a:r>
            <a:r>
              <a:rPr lang="tr-TR" sz="2000" dirty="0">
                <a:latin typeface="Comic Sans MS" panose="030F0702030302020204" pitchFamily="66" charset="0"/>
              </a:rPr>
              <a:t>çevresi arasında ısı alışverişi</a:t>
            </a:r>
            <a:br>
              <a:rPr lang="tr-TR" sz="2000" dirty="0">
                <a:latin typeface="Comic Sans MS" panose="030F0702030302020204" pitchFamily="66" charset="0"/>
              </a:rPr>
            </a:br>
            <a:r>
              <a:rPr lang="tr-TR" sz="2000" dirty="0">
                <a:latin typeface="Comic Sans MS" panose="030F0702030302020204" pitchFamily="66" charset="0"/>
              </a:rPr>
              <a:t>olmuyorsa, yani; </a:t>
            </a:r>
            <a:r>
              <a:rPr lang="el-GR" sz="2000" dirty="0">
                <a:latin typeface="Comic Sans MS" panose="030F0702030302020204" pitchFamily="66" charset="0"/>
              </a:rPr>
              <a:t>Δ</a:t>
            </a:r>
            <a:r>
              <a:rPr lang="tr-TR" sz="2000" dirty="0">
                <a:latin typeface="Comic Sans MS" panose="030F0702030302020204" pitchFamily="66" charset="0"/>
              </a:rPr>
              <a:t>Q=0 ise bu şekilde meydana gelen </a:t>
            </a:r>
            <a:r>
              <a:rPr lang="tr-TR" sz="2000" dirty="0" smtClean="0">
                <a:latin typeface="Comic Sans MS" panose="030F0702030302020204" pitchFamily="66" charset="0"/>
              </a:rPr>
              <a:t>değişmeye “</a:t>
            </a:r>
            <a:r>
              <a:rPr lang="tr-TR" sz="2000" dirty="0" err="1" smtClean="0">
                <a:latin typeface="Comic Sans MS" panose="030F0702030302020204" pitchFamily="66" charset="0"/>
              </a:rPr>
              <a:t>adyabatik</a:t>
            </a:r>
            <a:r>
              <a:rPr lang="tr-TR" sz="2000" dirty="0" smtClean="0">
                <a:latin typeface="Comic Sans MS" panose="030F0702030302020204" pitchFamily="66" charset="0"/>
              </a:rPr>
              <a:t> </a:t>
            </a:r>
            <a:r>
              <a:rPr lang="tr-TR" sz="2000" dirty="0">
                <a:latin typeface="Comic Sans MS" panose="030F0702030302020204" pitchFamily="66" charset="0"/>
              </a:rPr>
              <a:t>değişme„ denir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smtClean="0">
                <a:latin typeface="Comic Sans MS" panose="030F0702030302020204" pitchFamily="66" charset="0"/>
              </a:rPr>
              <a:t>Termodinamiğin </a:t>
            </a:r>
            <a:r>
              <a:rPr lang="tr-TR" sz="2000" dirty="0">
                <a:latin typeface="Comic Sans MS" panose="030F0702030302020204" pitchFamily="66" charset="0"/>
              </a:rPr>
              <a:t>1.yasası böyle bir sürece uygulandığında</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el-GR" sz="2000" dirty="0" smtClean="0">
                <a:latin typeface="Comic Sans MS" panose="030F0702030302020204" pitchFamily="66" charset="0"/>
              </a:rPr>
              <a:t>Δ</a:t>
            </a:r>
            <a:r>
              <a:rPr lang="tr-TR" sz="2000" dirty="0">
                <a:latin typeface="Comic Sans MS" panose="030F0702030302020204" pitchFamily="66" charset="0"/>
              </a:rPr>
              <a:t>U = U</a:t>
            </a:r>
            <a:r>
              <a:rPr lang="tr-TR" sz="2000" baseline="-25000" dirty="0">
                <a:latin typeface="Comic Sans MS" panose="030F0702030302020204" pitchFamily="66" charset="0"/>
              </a:rPr>
              <a:t>2</a:t>
            </a:r>
            <a:r>
              <a:rPr lang="tr-TR" sz="2000" dirty="0">
                <a:latin typeface="Comic Sans MS" panose="030F0702030302020204" pitchFamily="66" charset="0"/>
              </a:rPr>
              <a:t> – U</a:t>
            </a:r>
            <a:r>
              <a:rPr lang="tr-TR" sz="2000" baseline="-25000" dirty="0">
                <a:latin typeface="Comic Sans MS" panose="030F0702030302020204" pitchFamily="66" charset="0"/>
              </a:rPr>
              <a:t>1</a:t>
            </a:r>
            <a:r>
              <a:rPr lang="tr-TR" sz="2000" dirty="0">
                <a:latin typeface="Comic Sans MS" panose="030F0702030302020204" pitchFamily="66" charset="0"/>
              </a:rPr>
              <a:t> = </a:t>
            </a:r>
            <a:r>
              <a:rPr lang="el-GR" sz="2000" dirty="0">
                <a:latin typeface="Comic Sans MS" panose="030F0702030302020204" pitchFamily="66" charset="0"/>
              </a:rPr>
              <a:t>Δ</a:t>
            </a:r>
            <a:r>
              <a:rPr lang="tr-TR" sz="2000" dirty="0">
                <a:latin typeface="Comic Sans MS" panose="030F0702030302020204" pitchFamily="66" charset="0"/>
              </a:rPr>
              <a:t>Q - </a:t>
            </a:r>
            <a:r>
              <a:rPr lang="el-GR" sz="2000" dirty="0">
                <a:latin typeface="Comic Sans MS" panose="030F0702030302020204" pitchFamily="66" charset="0"/>
              </a:rPr>
              <a:t>Δ</a:t>
            </a:r>
            <a:r>
              <a:rPr lang="tr-TR" sz="2000" dirty="0">
                <a:latin typeface="Comic Sans MS" panose="030F0702030302020204" pitchFamily="66" charset="0"/>
              </a:rPr>
              <a:t>W</a:t>
            </a:r>
            <a:br>
              <a:rPr lang="tr-TR" sz="2000" dirty="0">
                <a:latin typeface="Comic Sans MS" panose="030F0702030302020204" pitchFamily="66" charset="0"/>
              </a:rPr>
            </a:br>
            <a:r>
              <a:rPr lang="el-GR" sz="2000" dirty="0">
                <a:latin typeface="Comic Sans MS" panose="030F0702030302020204" pitchFamily="66" charset="0"/>
              </a:rPr>
              <a:t>Δ</a:t>
            </a:r>
            <a:r>
              <a:rPr lang="tr-TR" sz="2000" dirty="0">
                <a:latin typeface="Comic Sans MS" panose="030F0702030302020204" pitchFamily="66" charset="0"/>
              </a:rPr>
              <a:t>U = U</a:t>
            </a:r>
            <a:r>
              <a:rPr lang="tr-TR" sz="2000" baseline="-25000" dirty="0">
                <a:latin typeface="Comic Sans MS" panose="030F0702030302020204" pitchFamily="66" charset="0"/>
              </a:rPr>
              <a:t>2</a:t>
            </a:r>
            <a:r>
              <a:rPr lang="tr-TR" sz="2000" dirty="0">
                <a:latin typeface="Comic Sans MS" panose="030F0702030302020204" pitchFamily="66" charset="0"/>
              </a:rPr>
              <a:t>– U</a:t>
            </a:r>
            <a:r>
              <a:rPr lang="tr-TR" sz="2000" baseline="-25000" dirty="0">
                <a:latin typeface="Comic Sans MS" panose="030F0702030302020204" pitchFamily="66" charset="0"/>
              </a:rPr>
              <a:t>1 </a:t>
            </a:r>
            <a:r>
              <a:rPr lang="tr-TR" sz="2000" dirty="0">
                <a:latin typeface="Comic Sans MS" panose="030F0702030302020204" pitchFamily="66" charset="0"/>
              </a:rPr>
              <a:t>= -</a:t>
            </a:r>
            <a:r>
              <a:rPr lang="el-GR" sz="2000" dirty="0">
                <a:latin typeface="Comic Sans MS" panose="030F0702030302020204" pitchFamily="66" charset="0"/>
              </a:rPr>
              <a:t>Δ</a:t>
            </a:r>
            <a:r>
              <a:rPr lang="tr-TR" sz="2000" dirty="0">
                <a:latin typeface="Comic Sans MS" panose="030F0702030302020204" pitchFamily="66" charset="0"/>
              </a:rPr>
              <a:t>W olur.</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Bu </a:t>
            </a:r>
            <a:r>
              <a:rPr lang="tr-TR" sz="2000" dirty="0">
                <a:latin typeface="Comic Sans MS" panose="030F0702030302020204" pitchFamily="66" charset="0"/>
              </a:rPr>
              <a:t>sonuçtan görüldüğü gibi gaz </a:t>
            </a:r>
            <a:r>
              <a:rPr lang="tr-TR" sz="2000" dirty="0" err="1">
                <a:latin typeface="Comic Sans MS" panose="030F0702030302020204" pitchFamily="66" charset="0"/>
              </a:rPr>
              <a:t>adyabatik</a:t>
            </a:r>
            <a:r>
              <a:rPr lang="tr-TR" sz="2000" dirty="0">
                <a:latin typeface="Comic Sans MS" panose="030F0702030302020204" pitchFamily="66" charset="0"/>
              </a:rPr>
              <a:t> olarak genleşirse W </a:t>
            </a:r>
            <a:r>
              <a:rPr lang="tr-TR" sz="2000" dirty="0" smtClean="0">
                <a:latin typeface="Comic Sans MS" panose="030F0702030302020204" pitchFamily="66" charset="0"/>
              </a:rPr>
              <a:t>pozitif olur</a:t>
            </a:r>
            <a:r>
              <a:rPr lang="tr-TR" sz="2000" dirty="0">
                <a:latin typeface="Comic Sans MS" panose="030F0702030302020204" pitchFamily="66" charset="0"/>
              </a:rPr>
              <a:t>. Dolayısıyla </a:t>
            </a:r>
            <a:r>
              <a:rPr lang="el-GR" sz="2000" dirty="0">
                <a:latin typeface="Comic Sans MS" panose="030F0702030302020204" pitchFamily="66" charset="0"/>
              </a:rPr>
              <a:t>Δ</a:t>
            </a:r>
            <a:r>
              <a:rPr lang="tr-TR" sz="2000" dirty="0">
                <a:latin typeface="Comic Sans MS" panose="030F0702030302020204" pitchFamily="66" charset="0"/>
              </a:rPr>
              <a:t>U’nun </a:t>
            </a:r>
            <a:r>
              <a:rPr lang="tr-TR" sz="2000" dirty="0" smtClean="0">
                <a:latin typeface="Comic Sans MS" panose="030F0702030302020204" pitchFamily="66" charset="0"/>
              </a:rPr>
              <a:t>değeri de </a:t>
            </a:r>
            <a:r>
              <a:rPr lang="tr-TR" sz="2000" dirty="0">
                <a:latin typeface="Comic Sans MS" panose="030F0702030302020204" pitchFamily="66" charset="0"/>
              </a:rPr>
              <a:t>negatif olur ve </a:t>
            </a:r>
            <a:r>
              <a:rPr lang="tr-TR" sz="2000" dirty="0" smtClean="0">
                <a:latin typeface="Comic Sans MS" panose="030F0702030302020204" pitchFamily="66" charset="0"/>
              </a:rPr>
              <a:t>gazın sıcaklığı düşer. Ters bir </a:t>
            </a:r>
            <a:r>
              <a:rPr lang="tr-TR" sz="2000" dirty="0">
                <a:latin typeface="Comic Sans MS" panose="030F0702030302020204" pitchFamily="66" charset="0"/>
              </a:rPr>
              <a:t>işlemde, yani bir gaz </a:t>
            </a:r>
            <a:r>
              <a:rPr lang="tr-TR" sz="2000" dirty="0" err="1">
                <a:latin typeface="Comic Sans MS" panose="030F0702030302020204" pitchFamily="66" charset="0"/>
              </a:rPr>
              <a:t>adyabatik</a:t>
            </a:r>
            <a:r>
              <a:rPr lang="tr-TR" sz="2000" dirty="0">
                <a:latin typeface="Comic Sans MS" panose="030F0702030302020204" pitchFamily="66" charset="0"/>
              </a:rPr>
              <a:t> olarak sıkıştırılırsa gazın sıcaklığı artar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u="sng" dirty="0" smtClean="0">
                <a:latin typeface="Comic Sans MS" panose="030F0702030302020204" pitchFamily="66" charset="0"/>
              </a:rPr>
              <a:t>b</a:t>
            </a:r>
            <a:r>
              <a:rPr lang="tr-TR" sz="2000" u="sng" dirty="0">
                <a:latin typeface="Comic Sans MS" panose="030F0702030302020204" pitchFamily="66" charset="0"/>
              </a:rPr>
              <a:t>) Aynı Hacimde Değişme: </a:t>
            </a:r>
            <a:r>
              <a:rPr lang="tr-TR" sz="2000" dirty="0">
                <a:latin typeface="Comic Sans MS" panose="030F0702030302020204" pitchFamily="66" charset="0"/>
              </a:rPr>
              <a:t>Sabit hacim altında meydana gelen </a:t>
            </a:r>
            <a:r>
              <a:rPr lang="tr-TR" sz="2000" dirty="0" smtClean="0">
                <a:latin typeface="Comic Sans MS" panose="030F0702030302020204" pitchFamily="66" charset="0"/>
              </a:rPr>
              <a:t>değişmede hiçbir </a:t>
            </a:r>
            <a:r>
              <a:rPr lang="tr-TR" sz="2000" dirty="0">
                <a:latin typeface="Comic Sans MS" panose="030F0702030302020204" pitchFamily="66" charset="0"/>
              </a:rPr>
              <a:t>iş yapılmaz</a:t>
            </a:r>
            <a:r>
              <a:rPr lang="tr-TR" sz="2000" dirty="0" smtClean="0">
                <a:latin typeface="Comic Sans MS" panose="030F0702030302020204" pitchFamily="66" charset="0"/>
              </a:rPr>
              <a:t>; </a:t>
            </a:r>
            <a:r>
              <a:rPr lang="tr-TR" sz="2000" dirty="0" err="1" smtClean="0">
                <a:latin typeface="Comic Sans MS" panose="030F0702030302020204" pitchFamily="66" charset="0"/>
              </a:rPr>
              <a:t>çünki,işi</a:t>
            </a:r>
            <a:r>
              <a:rPr lang="tr-TR" sz="2000" dirty="0" smtClean="0">
                <a:latin typeface="Comic Sans MS" panose="030F0702030302020204" pitchFamily="66" charset="0"/>
              </a:rPr>
              <a:t> </a:t>
            </a:r>
            <a:r>
              <a:rPr lang="tr-TR" sz="2000" dirty="0">
                <a:latin typeface="Comic Sans MS" panose="030F0702030302020204" pitchFamily="66" charset="0"/>
              </a:rPr>
              <a:t>temsil eden</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W =P. </a:t>
            </a:r>
            <a:r>
              <a:rPr lang="el-GR" sz="2000" dirty="0">
                <a:latin typeface="Comic Sans MS" panose="030F0702030302020204" pitchFamily="66" charset="0"/>
              </a:rPr>
              <a:t>Δ</a:t>
            </a:r>
            <a:r>
              <a:rPr lang="tr-TR" sz="2000" dirty="0" smtClean="0">
                <a:latin typeface="Comic Sans MS" panose="030F0702030302020204" pitchFamily="66" charset="0"/>
              </a:rPr>
              <a:t>V  ifadesindeki  </a:t>
            </a:r>
            <a:r>
              <a:rPr lang="el-GR" sz="2000" dirty="0" smtClean="0">
                <a:latin typeface="Comic Sans MS" panose="030F0702030302020204" pitchFamily="66" charset="0"/>
              </a:rPr>
              <a:t>Δ</a:t>
            </a:r>
            <a:r>
              <a:rPr lang="tr-TR" sz="2000" dirty="0">
                <a:latin typeface="Comic Sans MS" panose="030F0702030302020204" pitchFamily="66" charset="0"/>
              </a:rPr>
              <a:t>V = </a:t>
            </a:r>
            <a:r>
              <a:rPr lang="tr-TR" sz="2000" dirty="0" smtClean="0">
                <a:latin typeface="Comic Sans MS" panose="030F0702030302020204" pitchFamily="66" charset="0"/>
              </a:rPr>
              <a:t>V</a:t>
            </a:r>
            <a:r>
              <a:rPr lang="tr-TR" sz="2000" baseline="-25000" dirty="0" smtClean="0">
                <a:latin typeface="Comic Sans MS" panose="030F0702030302020204" pitchFamily="66" charset="0"/>
              </a:rPr>
              <a:t>2</a:t>
            </a:r>
            <a:r>
              <a:rPr lang="tr-TR" sz="2000" dirty="0" smtClean="0">
                <a:latin typeface="Comic Sans MS" panose="030F0702030302020204" pitchFamily="66" charset="0"/>
              </a:rPr>
              <a:t>-V</a:t>
            </a:r>
            <a:r>
              <a:rPr lang="tr-TR" sz="2000" baseline="-25000" dirty="0" smtClean="0">
                <a:latin typeface="Comic Sans MS" panose="030F0702030302020204" pitchFamily="66" charset="0"/>
              </a:rPr>
              <a:t>1</a:t>
            </a: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terimi sıfır değerindedir.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Bu </a:t>
            </a:r>
            <a:r>
              <a:rPr lang="tr-TR" sz="2000" dirty="0">
                <a:latin typeface="Comic Sans MS" panose="030F0702030302020204" pitchFamily="66" charset="0"/>
              </a:rPr>
              <a:t>nedenle,</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U</a:t>
            </a:r>
            <a:r>
              <a:rPr lang="tr-TR" sz="2000" baseline="-25000" dirty="0" smtClean="0">
                <a:latin typeface="Comic Sans MS" panose="030F0702030302020204" pitchFamily="66" charset="0"/>
              </a:rPr>
              <a:t>2</a:t>
            </a:r>
            <a:r>
              <a:rPr lang="tr-TR" sz="2000" dirty="0" smtClean="0">
                <a:latin typeface="Comic Sans MS" panose="030F0702030302020204" pitchFamily="66" charset="0"/>
              </a:rPr>
              <a:t> </a:t>
            </a:r>
            <a:r>
              <a:rPr lang="tr-TR" sz="2000" dirty="0">
                <a:latin typeface="Comic Sans MS" panose="030F0702030302020204" pitchFamily="66" charset="0"/>
              </a:rPr>
              <a:t>- U</a:t>
            </a:r>
            <a:r>
              <a:rPr lang="tr-TR" sz="2000" baseline="-25000" dirty="0">
                <a:latin typeface="Comic Sans MS" panose="030F0702030302020204" pitchFamily="66" charset="0"/>
              </a:rPr>
              <a:t>1</a:t>
            </a:r>
            <a:r>
              <a:rPr lang="tr-TR" sz="2000" dirty="0">
                <a:latin typeface="Comic Sans MS" panose="030F0702030302020204" pitchFamily="66" charset="0"/>
              </a:rPr>
              <a:t> = </a:t>
            </a:r>
            <a:r>
              <a:rPr lang="el-GR" sz="2000" dirty="0">
                <a:latin typeface="Comic Sans MS" panose="030F0702030302020204" pitchFamily="66" charset="0"/>
              </a:rPr>
              <a:t>Δ</a:t>
            </a:r>
            <a:r>
              <a:rPr lang="tr-TR" sz="2000" dirty="0">
                <a:latin typeface="Comic Sans MS" panose="030F0702030302020204" pitchFamily="66" charset="0"/>
              </a:rPr>
              <a:t>U = Q+ </a:t>
            </a:r>
            <a:r>
              <a:rPr lang="tr-TR" sz="2000" dirty="0" smtClean="0">
                <a:latin typeface="Comic Sans MS" panose="030F0702030302020204" pitchFamily="66" charset="0"/>
              </a:rPr>
              <a:t>W ifadesi</a:t>
            </a:r>
            <a:r>
              <a:rPr lang="tr-TR" sz="2000" dirty="0">
                <a:latin typeface="Comic Sans MS" panose="030F0702030302020204" pitchFamily="66" charset="0"/>
              </a:rPr>
              <a:t>,</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U</a:t>
            </a:r>
            <a:r>
              <a:rPr lang="tr-TR" sz="2000" baseline="-25000" dirty="0" smtClean="0">
                <a:latin typeface="Comic Sans MS" panose="030F0702030302020204" pitchFamily="66" charset="0"/>
              </a:rPr>
              <a:t>2</a:t>
            </a:r>
            <a:r>
              <a:rPr lang="tr-TR" sz="2000" dirty="0" smtClean="0">
                <a:latin typeface="Comic Sans MS" panose="030F0702030302020204" pitchFamily="66" charset="0"/>
              </a:rPr>
              <a:t> </a:t>
            </a:r>
            <a:r>
              <a:rPr lang="tr-TR" sz="2000" dirty="0">
                <a:latin typeface="Comic Sans MS" panose="030F0702030302020204" pitchFamily="66" charset="0"/>
              </a:rPr>
              <a:t>- U</a:t>
            </a:r>
            <a:r>
              <a:rPr lang="tr-TR" sz="2000" baseline="-25000" dirty="0">
                <a:latin typeface="Comic Sans MS" panose="030F0702030302020204" pitchFamily="66" charset="0"/>
              </a:rPr>
              <a:t>1</a:t>
            </a:r>
            <a:r>
              <a:rPr lang="tr-TR" sz="2000" dirty="0">
                <a:latin typeface="Comic Sans MS" panose="030F0702030302020204" pitchFamily="66" charset="0"/>
              </a:rPr>
              <a:t> = </a:t>
            </a:r>
            <a:r>
              <a:rPr lang="el-GR" sz="2000" dirty="0">
                <a:latin typeface="Comic Sans MS" panose="030F0702030302020204" pitchFamily="66" charset="0"/>
              </a:rPr>
              <a:t>Δ</a:t>
            </a:r>
            <a:r>
              <a:rPr lang="tr-TR" sz="2000" dirty="0">
                <a:latin typeface="Comic Sans MS" panose="030F0702030302020204" pitchFamily="66" charset="0"/>
              </a:rPr>
              <a:t>U = </a:t>
            </a:r>
            <a:r>
              <a:rPr lang="tr-TR" sz="2000" dirty="0" smtClean="0">
                <a:latin typeface="Comic Sans MS" panose="030F0702030302020204" pitchFamily="66" charset="0"/>
              </a:rPr>
              <a:t>Q şeklini </a:t>
            </a:r>
            <a:r>
              <a:rPr lang="tr-TR" sz="2000" dirty="0">
                <a:latin typeface="Comic Sans MS" panose="030F0702030302020204" pitchFamily="66" charset="0"/>
              </a:rPr>
              <a:t>alır.</a:t>
            </a: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Bu </a:t>
            </a:r>
            <a:r>
              <a:rPr lang="tr-TR" sz="2000" dirty="0">
                <a:latin typeface="Comic Sans MS" panose="030F0702030302020204" pitchFamily="66" charset="0"/>
              </a:rPr>
              <a:t>eşitlik, hacmi sabit tutulan bir sisteme ısı </a:t>
            </a:r>
            <a:r>
              <a:rPr lang="tr-TR" sz="2000" dirty="0" err="1" smtClean="0">
                <a:latin typeface="Comic Sans MS" panose="030F0702030302020204" pitchFamily="66" charset="0"/>
              </a:rPr>
              <a:t>verildiğinde,verilen</a:t>
            </a:r>
            <a:r>
              <a:rPr lang="tr-TR" sz="2000" dirty="0" smtClean="0">
                <a:latin typeface="Comic Sans MS" panose="030F0702030302020204" pitchFamily="66" charset="0"/>
              </a:rPr>
              <a:t> ısının </a:t>
            </a:r>
            <a:r>
              <a:rPr lang="tr-TR" sz="2000" dirty="0">
                <a:latin typeface="Comic Sans MS" panose="030F0702030302020204" pitchFamily="66" charset="0"/>
              </a:rPr>
              <a:t>tamamının sistemin iç enerjisinin artması için harcandığını ifade eder.</a:t>
            </a:r>
            <a:endParaRPr lang="en-GB" sz="2000" dirty="0">
              <a:latin typeface="Comic Sans MS" panose="030F0702030302020204" pitchFamily="66" charset="0"/>
            </a:endParaRPr>
          </a:p>
        </p:txBody>
      </p:sp>
    </p:spTree>
    <p:extLst>
      <p:ext uri="{BB962C8B-B14F-4D97-AF65-F5344CB8AC3E}">
        <p14:creationId xmlns:p14="http://schemas.microsoft.com/office/powerpoint/2010/main" val="21405383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69242" y="122693"/>
            <a:ext cx="10909111" cy="6578221"/>
          </a:xfrm>
        </p:spPr>
        <p:txBody>
          <a:bodyPr numCol="2">
            <a:normAutofit/>
          </a:bodyPr>
          <a:lstStyle/>
          <a:p>
            <a:r>
              <a:rPr lang="tr-TR" sz="2500" b="1" dirty="0" smtClean="0">
                <a:latin typeface="Comic Sans MS" panose="030F0702030302020204" pitchFamily="66" charset="0"/>
              </a:rPr>
              <a:t>Birinci Yasaya Göre Farklı Şartlarda İç Enerji Değişimi</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u="sng" dirty="0">
                <a:latin typeface="Comic Sans MS" panose="030F0702030302020204" pitchFamily="66" charset="0"/>
              </a:rPr>
              <a:t>c) Aynı Basınçta (</a:t>
            </a:r>
            <a:r>
              <a:rPr lang="tr-TR" sz="2000" u="sng" dirty="0" err="1">
                <a:latin typeface="Comic Sans MS" panose="030F0702030302020204" pitchFamily="66" charset="0"/>
              </a:rPr>
              <a:t>izobarik</a:t>
            </a:r>
            <a:r>
              <a:rPr lang="tr-TR" sz="2000" u="sng" dirty="0">
                <a:latin typeface="Comic Sans MS" panose="030F0702030302020204" pitchFamily="66" charset="0"/>
              </a:rPr>
              <a:t>) Değişme: </a:t>
            </a:r>
            <a:r>
              <a:rPr lang="tr-TR" sz="2000" dirty="0">
                <a:latin typeface="Comic Sans MS" panose="030F0702030302020204" pitchFamily="66" charset="0"/>
              </a:rPr>
              <a:t>Sabit basınç altında </a:t>
            </a:r>
            <a:r>
              <a:rPr lang="tr-TR" sz="2000" dirty="0" smtClean="0">
                <a:latin typeface="Comic Sans MS" panose="030F0702030302020204" pitchFamily="66" charset="0"/>
              </a:rPr>
              <a:t>meydana gelen </a:t>
            </a:r>
            <a:r>
              <a:rPr lang="tr-TR" sz="2000" dirty="0">
                <a:latin typeface="Comic Sans MS" panose="030F0702030302020204" pitchFamily="66" charset="0"/>
              </a:rPr>
              <a:t>bir değişmeye aynı basınçta değişme veya </a:t>
            </a:r>
            <a:r>
              <a:rPr lang="tr-TR" sz="2000" dirty="0" err="1">
                <a:latin typeface="Comic Sans MS" panose="030F0702030302020204" pitchFamily="66" charset="0"/>
              </a:rPr>
              <a:t>izobarik</a:t>
            </a:r>
            <a:r>
              <a:rPr lang="tr-TR" sz="2000" dirty="0">
                <a:latin typeface="Comic Sans MS" panose="030F0702030302020204" pitchFamily="66" charset="0"/>
              </a:rPr>
              <a:t> işlem adı</a:t>
            </a:r>
            <a:br>
              <a:rPr lang="tr-TR" sz="2000" dirty="0">
                <a:latin typeface="Comic Sans MS" panose="030F0702030302020204" pitchFamily="66" charset="0"/>
              </a:rPr>
            </a:br>
            <a:r>
              <a:rPr lang="tr-TR" sz="2000" dirty="0">
                <a:latin typeface="Comic Sans MS" panose="030F0702030302020204" pitchFamily="66" charset="0"/>
              </a:rPr>
              <a:t>verilir.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Böyle </a:t>
            </a:r>
            <a:r>
              <a:rPr lang="tr-TR" sz="2000" dirty="0">
                <a:latin typeface="Comic Sans MS" panose="030F0702030302020204" pitchFamily="66" charset="0"/>
              </a:rPr>
              <a:t>bir işlem meydana geldiğinde, transfer edilen ısı ve </a:t>
            </a:r>
            <a:r>
              <a:rPr lang="tr-TR" sz="2000" dirty="0" smtClean="0">
                <a:latin typeface="Comic Sans MS" panose="030F0702030302020204" pitchFamily="66" charset="0"/>
              </a:rPr>
              <a:t>yapılan iş </a:t>
            </a:r>
            <a:r>
              <a:rPr lang="tr-TR" sz="2000" dirty="0">
                <a:latin typeface="Comic Sans MS" panose="030F0702030302020204" pitchFamily="66" charset="0"/>
              </a:rPr>
              <a:t>sıfırdan farklıdır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W=P(</a:t>
            </a:r>
            <a:r>
              <a:rPr lang="tr-TR" sz="2000" dirty="0" err="1" smtClean="0">
                <a:latin typeface="Comic Sans MS" panose="030F0702030302020204" pitchFamily="66" charset="0"/>
              </a:rPr>
              <a:t>Vs-Vi</a:t>
            </a:r>
            <a:r>
              <a:rPr lang="tr-TR" sz="2000" dirty="0" smtClean="0">
                <a:latin typeface="Comic Sans MS" panose="030F0702030302020204" pitchFamily="66" charset="0"/>
              </a:rPr>
              <a:t>)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Bu </a:t>
            </a:r>
            <a:r>
              <a:rPr lang="tr-TR" sz="2000" dirty="0">
                <a:latin typeface="Comic Sans MS" panose="030F0702030302020204" pitchFamily="66" charset="0"/>
              </a:rPr>
              <a:t>durumda sistemin iç enerji değişimi,</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pl-PL" sz="2000" dirty="0" smtClean="0">
                <a:latin typeface="Comic Sans MS" panose="030F0702030302020204" pitchFamily="66" charset="0"/>
              </a:rPr>
              <a:t>U</a:t>
            </a:r>
            <a:r>
              <a:rPr lang="pl-PL" sz="2000" baseline="-25000" dirty="0" smtClean="0">
                <a:latin typeface="Comic Sans MS" panose="030F0702030302020204" pitchFamily="66" charset="0"/>
              </a:rPr>
              <a:t>2</a:t>
            </a:r>
            <a:r>
              <a:rPr lang="pl-PL" sz="2000" dirty="0" smtClean="0">
                <a:latin typeface="Comic Sans MS" panose="030F0702030302020204" pitchFamily="66" charset="0"/>
              </a:rPr>
              <a:t> - U</a:t>
            </a:r>
            <a:r>
              <a:rPr lang="pl-PL" sz="2000" baseline="-25000" dirty="0" smtClean="0">
                <a:latin typeface="Comic Sans MS" panose="030F0702030302020204" pitchFamily="66" charset="0"/>
              </a:rPr>
              <a:t>1</a:t>
            </a:r>
            <a:r>
              <a:rPr lang="pl-PL" sz="2000" dirty="0" smtClean="0">
                <a:latin typeface="Comic Sans MS" panose="030F0702030302020204" pitchFamily="66" charset="0"/>
              </a:rPr>
              <a:t> </a:t>
            </a:r>
            <a:r>
              <a:rPr lang="pl-PL" sz="2000" dirty="0">
                <a:latin typeface="Comic Sans MS" panose="030F0702030302020204" pitchFamily="66" charset="0"/>
              </a:rPr>
              <a:t>= ΔU = Q+ W</a:t>
            </a:r>
            <a:br>
              <a:rPr lang="pl-PL" sz="2000" dirty="0">
                <a:latin typeface="Comic Sans MS" panose="030F0702030302020204" pitchFamily="66" charset="0"/>
              </a:rPr>
            </a:br>
            <a:r>
              <a:rPr lang="pl-PL" sz="2000" dirty="0">
                <a:latin typeface="Comic Sans MS" panose="030F0702030302020204" pitchFamily="66" charset="0"/>
              </a:rPr>
              <a:t>U</a:t>
            </a:r>
            <a:r>
              <a:rPr lang="pl-PL" sz="2000" baseline="-25000" dirty="0">
                <a:latin typeface="Comic Sans MS" panose="030F0702030302020204" pitchFamily="66" charset="0"/>
              </a:rPr>
              <a:t>2</a:t>
            </a:r>
            <a:r>
              <a:rPr lang="pl-PL" sz="2000" dirty="0">
                <a:latin typeface="Comic Sans MS" panose="030F0702030302020204" pitchFamily="66" charset="0"/>
              </a:rPr>
              <a:t> - U</a:t>
            </a:r>
            <a:r>
              <a:rPr lang="pl-PL" sz="2000" baseline="-25000" dirty="0">
                <a:latin typeface="Comic Sans MS" panose="030F0702030302020204" pitchFamily="66" charset="0"/>
              </a:rPr>
              <a:t>1</a:t>
            </a:r>
            <a:r>
              <a:rPr lang="pl-PL" sz="2000" dirty="0">
                <a:latin typeface="Comic Sans MS" panose="030F0702030302020204" pitchFamily="66" charset="0"/>
              </a:rPr>
              <a:t> = Q+ P(V</a:t>
            </a:r>
            <a:r>
              <a:rPr lang="pl-PL" sz="2000" baseline="-25000" dirty="0">
                <a:latin typeface="Comic Sans MS" panose="030F0702030302020204" pitchFamily="66" charset="0"/>
              </a:rPr>
              <a:t>2</a:t>
            </a:r>
            <a:r>
              <a:rPr lang="pl-PL" sz="2000" dirty="0">
                <a:latin typeface="Comic Sans MS" panose="030F0702030302020204" pitchFamily="66" charset="0"/>
              </a:rPr>
              <a:t>-V</a:t>
            </a:r>
            <a:r>
              <a:rPr lang="pl-PL" sz="2000" baseline="-25000" dirty="0">
                <a:latin typeface="Comic Sans MS" panose="030F0702030302020204" pitchFamily="66" charset="0"/>
              </a:rPr>
              <a:t>1</a:t>
            </a:r>
            <a:r>
              <a:rPr lang="pl-PL" sz="2000" dirty="0">
                <a:latin typeface="Comic Sans MS" panose="030F0702030302020204" pitchFamily="66" charset="0"/>
              </a:rPr>
              <a:t>)</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u="sng" dirty="0">
                <a:latin typeface="Comic Sans MS" panose="030F0702030302020204" pitchFamily="66" charset="0"/>
              </a:rPr>
              <a:t>d) Aynı Sıcaklıkta (</a:t>
            </a:r>
            <a:r>
              <a:rPr lang="tr-TR" sz="2000" u="sng" dirty="0" smtClean="0">
                <a:latin typeface="Comic Sans MS" panose="030F0702030302020204" pitchFamily="66" charset="0"/>
              </a:rPr>
              <a:t>izotermal</a:t>
            </a:r>
            <a:r>
              <a:rPr lang="tr-TR" sz="2000" u="sng" dirty="0">
                <a:latin typeface="Comic Sans MS" panose="030F0702030302020204" pitchFamily="66" charset="0"/>
              </a:rPr>
              <a:t>) Değişme: </a:t>
            </a:r>
            <a:r>
              <a:rPr lang="tr-TR" sz="2000" dirty="0">
                <a:latin typeface="Comic Sans MS" panose="030F0702030302020204" pitchFamily="66" charset="0"/>
              </a:rPr>
              <a:t>Sabit sıcaklıkta meydana </a:t>
            </a:r>
            <a:r>
              <a:rPr lang="tr-TR" sz="2000" dirty="0" smtClean="0">
                <a:latin typeface="Comic Sans MS" panose="030F0702030302020204" pitchFamily="66" charset="0"/>
              </a:rPr>
              <a:t>gelen işlemlere izotermal </a:t>
            </a:r>
            <a:r>
              <a:rPr lang="tr-TR" sz="2000" dirty="0">
                <a:latin typeface="Comic Sans MS" panose="030F0702030302020204" pitchFamily="66" charset="0"/>
              </a:rPr>
              <a:t>işlemler denir.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Bir </a:t>
            </a:r>
            <a:r>
              <a:rPr lang="tr-TR" sz="2000" dirty="0">
                <a:latin typeface="Comic Sans MS" panose="030F0702030302020204" pitchFamily="66" charset="0"/>
              </a:rPr>
              <a:t>ideal gazın, sabit sıcaklık işlemlerinde</a:t>
            </a:r>
            <a:br>
              <a:rPr lang="tr-TR" sz="2000" dirty="0">
                <a:latin typeface="Comic Sans MS" panose="030F0702030302020204" pitchFamily="66" charset="0"/>
              </a:rPr>
            </a:br>
            <a:r>
              <a:rPr lang="tr-TR" sz="2000" dirty="0">
                <a:latin typeface="Comic Sans MS" panose="030F0702030302020204" pitchFamily="66" charset="0"/>
              </a:rPr>
              <a:t>P-V eğrisi hiperbolik bir eğridir.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İdeal </a:t>
            </a:r>
            <a:r>
              <a:rPr lang="tr-TR" sz="2000" dirty="0">
                <a:latin typeface="Comic Sans MS" panose="030F0702030302020204" pitchFamily="66" charset="0"/>
              </a:rPr>
              <a:t>bir gazın iç enerjisi </a:t>
            </a:r>
            <a:r>
              <a:rPr lang="tr-TR" sz="2000" dirty="0" smtClean="0">
                <a:latin typeface="Comic Sans MS" panose="030F0702030302020204" pitchFamily="66" charset="0"/>
              </a:rPr>
              <a:t>yalnızca sıcaklığın </a:t>
            </a:r>
            <a:r>
              <a:rPr lang="tr-TR" sz="2000" dirty="0">
                <a:latin typeface="Comic Sans MS" panose="030F0702030302020204" pitchFamily="66" charset="0"/>
              </a:rPr>
              <a:t>bir fonksiyonu olduğundan, bir ideal gazın </a:t>
            </a:r>
            <a:r>
              <a:rPr lang="tr-TR" sz="2000" dirty="0" smtClean="0">
                <a:latin typeface="Comic Sans MS" panose="030F0702030302020204" pitchFamily="66" charset="0"/>
              </a:rPr>
              <a:t>izotermal hal </a:t>
            </a:r>
            <a:r>
              <a:rPr lang="tr-TR" sz="2000" dirty="0">
                <a:latin typeface="Comic Sans MS" panose="030F0702030302020204" pitchFamily="66" charset="0"/>
              </a:rPr>
              <a:t>değişiminde </a:t>
            </a:r>
            <a:r>
              <a:rPr lang="el-GR" sz="2000" dirty="0">
                <a:latin typeface="Comic Sans MS" panose="030F0702030302020204" pitchFamily="66" charset="0"/>
              </a:rPr>
              <a:t>Δ</a:t>
            </a:r>
            <a:r>
              <a:rPr lang="tr-TR" sz="2000" dirty="0">
                <a:latin typeface="Comic Sans MS" panose="030F0702030302020204" pitchFamily="66" charset="0"/>
              </a:rPr>
              <a:t>U=0 olur.</a:t>
            </a:r>
            <a:endParaRPr lang="en-GB" sz="2000" dirty="0">
              <a:latin typeface="Comic Sans MS" panose="030F0702030302020204" pitchFamily="66" charset="0"/>
            </a:endParaRPr>
          </a:p>
        </p:txBody>
      </p:sp>
      <p:pic>
        <p:nvPicPr>
          <p:cNvPr id="3" name="Resim 2"/>
          <p:cNvPicPr>
            <a:picLocks noChangeAspect="1"/>
          </p:cNvPicPr>
          <p:nvPr/>
        </p:nvPicPr>
        <p:blipFill>
          <a:blip r:embed="rId2"/>
          <a:stretch>
            <a:fillRect/>
          </a:stretch>
        </p:blipFill>
        <p:spPr>
          <a:xfrm>
            <a:off x="6946710" y="4043285"/>
            <a:ext cx="4685732" cy="2237962"/>
          </a:xfrm>
          <a:prstGeom prst="rect">
            <a:avLst/>
          </a:prstGeom>
        </p:spPr>
      </p:pic>
    </p:spTree>
    <p:extLst>
      <p:ext uri="{BB962C8B-B14F-4D97-AF65-F5344CB8AC3E}">
        <p14:creationId xmlns:p14="http://schemas.microsoft.com/office/powerpoint/2010/main" val="11679767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69242" y="122693"/>
            <a:ext cx="10909111" cy="6578221"/>
          </a:xfrm>
        </p:spPr>
        <p:txBody>
          <a:bodyPr numCol="2">
            <a:normAutofit fontScale="90000"/>
          </a:bodyPr>
          <a:lstStyle/>
          <a:p>
            <a:r>
              <a:rPr lang="tr-TR" sz="2500" b="1" dirty="0" smtClean="0">
                <a:latin typeface="Comic Sans MS" panose="030F0702030302020204" pitchFamily="66" charset="0"/>
              </a:rPr>
              <a:t/>
            </a:r>
            <a:br>
              <a:rPr lang="tr-TR" sz="2500" b="1" dirty="0" smtClean="0">
                <a:latin typeface="Comic Sans MS" panose="030F0702030302020204" pitchFamily="66" charset="0"/>
              </a:rPr>
            </a:br>
            <a:r>
              <a:rPr lang="tr-TR" sz="2500" b="1" dirty="0">
                <a:latin typeface="Comic Sans MS" panose="030F0702030302020204" pitchFamily="66" charset="0"/>
              </a:rPr>
              <a:t/>
            </a:r>
            <a:br>
              <a:rPr lang="tr-TR" sz="2500" b="1" dirty="0">
                <a:latin typeface="Comic Sans MS" panose="030F0702030302020204" pitchFamily="66" charset="0"/>
              </a:rPr>
            </a:br>
            <a:r>
              <a:rPr lang="tr-TR" sz="2500" b="1" dirty="0" smtClean="0">
                <a:latin typeface="Comic Sans MS" panose="030F0702030302020204" pitchFamily="66" charset="0"/>
              </a:rPr>
              <a:t/>
            </a:r>
            <a:br>
              <a:rPr lang="tr-TR" sz="2500" b="1" dirty="0" smtClean="0">
                <a:latin typeface="Comic Sans MS" panose="030F0702030302020204" pitchFamily="66" charset="0"/>
              </a:rPr>
            </a:br>
            <a:r>
              <a:rPr lang="tr-TR" sz="2500" b="1" dirty="0">
                <a:latin typeface="Comic Sans MS" panose="030F0702030302020204" pitchFamily="66" charset="0"/>
              </a:rPr>
              <a:t/>
            </a:r>
            <a:br>
              <a:rPr lang="tr-TR" sz="2500" b="1" dirty="0">
                <a:latin typeface="Comic Sans MS" panose="030F0702030302020204" pitchFamily="66" charset="0"/>
              </a:rPr>
            </a:br>
            <a:r>
              <a:rPr lang="tr-TR" sz="2500" b="1" dirty="0" smtClean="0">
                <a:latin typeface="Comic Sans MS" panose="030F0702030302020204" pitchFamily="66" charset="0"/>
              </a:rPr>
              <a:t/>
            </a:r>
            <a:br>
              <a:rPr lang="tr-TR" sz="2500" b="1" dirty="0" smtClean="0">
                <a:latin typeface="Comic Sans MS" panose="030F0702030302020204" pitchFamily="66" charset="0"/>
              </a:rPr>
            </a:br>
            <a:r>
              <a:rPr lang="tr-TR" sz="2500" b="1" dirty="0">
                <a:latin typeface="Comic Sans MS" panose="030F0702030302020204" pitchFamily="66" charset="0"/>
              </a:rPr>
              <a:t/>
            </a:r>
            <a:br>
              <a:rPr lang="tr-TR" sz="2500" b="1" dirty="0">
                <a:latin typeface="Comic Sans MS" panose="030F0702030302020204" pitchFamily="66" charset="0"/>
              </a:rPr>
            </a:br>
            <a:r>
              <a:rPr lang="tr-TR" sz="2500" b="1" dirty="0" smtClean="0">
                <a:latin typeface="Comic Sans MS" panose="030F0702030302020204" pitchFamily="66" charset="0"/>
              </a:rPr>
              <a:t/>
            </a:r>
            <a:br>
              <a:rPr lang="tr-TR" sz="2500" b="1" dirty="0" smtClean="0">
                <a:latin typeface="Comic Sans MS" panose="030F0702030302020204" pitchFamily="66" charset="0"/>
              </a:rPr>
            </a:br>
            <a:r>
              <a:rPr lang="tr-TR" sz="2500" b="1" dirty="0">
                <a:latin typeface="Comic Sans MS" panose="030F0702030302020204" pitchFamily="66" charset="0"/>
              </a:rPr>
              <a:t/>
            </a:r>
            <a:br>
              <a:rPr lang="tr-TR" sz="2500" b="1" dirty="0">
                <a:latin typeface="Comic Sans MS" panose="030F0702030302020204" pitchFamily="66" charset="0"/>
              </a:rPr>
            </a:br>
            <a:r>
              <a:rPr lang="tr-TR" sz="2500" b="1" dirty="0" smtClean="0">
                <a:latin typeface="Comic Sans MS" panose="030F0702030302020204" pitchFamily="66" charset="0"/>
              </a:rPr>
              <a:t>Özgül Isı–</a:t>
            </a:r>
            <a:r>
              <a:rPr lang="tr-TR" sz="2500" b="1" dirty="0" err="1" smtClean="0">
                <a:latin typeface="Comic Sans MS" panose="030F0702030302020204" pitchFamily="66" charset="0"/>
              </a:rPr>
              <a:t>Entalpi</a:t>
            </a:r>
            <a:r>
              <a:rPr lang="tr-TR" sz="2500" b="1" dirty="0" smtClean="0">
                <a:latin typeface="Comic Sans MS" panose="030F0702030302020204" pitchFamily="66" charset="0"/>
              </a:rPr>
              <a:t>-İç </a:t>
            </a:r>
            <a:r>
              <a:rPr lang="tr-TR" sz="2500" b="1" dirty="0">
                <a:latin typeface="Comic Sans MS" panose="030F0702030302020204" pitchFamily="66" charset="0"/>
              </a:rPr>
              <a:t>Enerji İlişkisi</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Sabit basınç veya sabit </a:t>
            </a:r>
            <a:r>
              <a:rPr lang="tr-TR" sz="2000" dirty="0" smtClean="0">
                <a:latin typeface="Comic Sans MS" panose="030F0702030302020204" pitchFamily="66" charset="0"/>
              </a:rPr>
              <a:t>hacimdeki hesaplamaların </a:t>
            </a:r>
            <a:r>
              <a:rPr lang="tr-TR" sz="2000" dirty="0" err="1">
                <a:latin typeface="Comic Sans MS" panose="030F0702030302020204" pitchFamily="66" charset="0"/>
              </a:rPr>
              <a:t>herbiri</a:t>
            </a:r>
            <a:r>
              <a:rPr lang="tr-TR" sz="2000" dirty="0">
                <a:latin typeface="Comic Sans MS" panose="030F0702030302020204" pitchFamily="66" charset="0"/>
              </a:rPr>
              <a:t> için farklı </a:t>
            </a:r>
            <a:r>
              <a:rPr lang="tr-TR" sz="2000" dirty="0" smtClean="0">
                <a:latin typeface="Comic Sans MS" panose="030F0702030302020204" pitchFamily="66" charset="0"/>
              </a:rPr>
              <a:t>bir özgül </a:t>
            </a:r>
            <a:r>
              <a:rPr lang="tr-TR" sz="2000" dirty="0">
                <a:latin typeface="Comic Sans MS" panose="030F0702030302020204" pitchFamily="66" charset="0"/>
              </a:rPr>
              <a:t>ısı (spesifik ısı) değeri vardır.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Örneğin</a:t>
            </a:r>
            <a:r>
              <a:rPr lang="tr-TR" sz="2000" dirty="0">
                <a:latin typeface="Comic Sans MS" panose="030F0702030302020204" pitchFamily="66" charset="0"/>
              </a:rPr>
              <a:t>; sabit basınçtaki sistemde </a:t>
            </a:r>
            <a:r>
              <a:rPr lang="tr-TR" sz="2000" dirty="0" err="1" smtClean="0">
                <a:latin typeface="Comic Sans MS" panose="030F0702030302020204" pitchFamily="66" charset="0"/>
              </a:rPr>
              <a:t>dq</a:t>
            </a:r>
            <a:r>
              <a:rPr lang="tr-TR" sz="2000" dirty="0" smtClean="0">
                <a:latin typeface="Comic Sans MS" panose="030F0702030302020204" pitchFamily="66" charset="0"/>
              </a:rPr>
              <a:t> kadarlık </a:t>
            </a:r>
            <a:r>
              <a:rPr lang="tr-TR" sz="2000" dirty="0">
                <a:latin typeface="Comic Sans MS" panose="030F0702030302020204" pitchFamily="66" charset="0"/>
              </a:rPr>
              <a:t>bir ısı farklılığı meydana gelirken, sıcaklık artışı </a:t>
            </a:r>
            <a:r>
              <a:rPr lang="el-GR" sz="2000" dirty="0">
                <a:latin typeface="Comic Sans MS" panose="030F0702030302020204" pitchFamily="66" charset="0"/>
              </a:rPr>
              <a:t>Δ</a:t>
            </a:r>
            <a:r>
              <a:rPr lang="tr-TR" sz="2000" dirty="0">
                <a:latin typeface="Comic Sans MS" panose="030F0702030302020204" pitchFamily="66" charset="0"/>
              </a:rPr>
              <a:t>T kadar </a:t>
            </a:r>
            <a:r>
              <a:rPr lang="tr-TR" sz="2000" dirty="0" smtClean="0">
                <a:latin typeface="Comic Sans MS" panose="030F0702030302020204" pitchFamily="66" charset="0"/>
              </a:rPr>
              <a:t>değişmişse sistemin </a:t>
            </a:r>
            <a:r>
              <a:rPr lang="tr-TR" sz="2000" dirty="0">
                <a:latin typeface="Comic Sans MS" panose="030F0702030302020204" pitchFamily="66" charset="0"/>
              </a:rPr>
              <a:t>özgül ısısı için</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err="1" smtClean="0">
                <a:latin typeface="Comic Sans MS" panose="030F0702030302020204" pitchFamily="66" charset="0"/>
              </a:rPr>
              <a:t>Cp</a:t>
            </a:r>
            <a:r>
              <a:rPr lang="tr-TR" sz="2000" dirty="0" smtClean="0">
                <a:latin typeface="Comic Sans MS" panose="030F0702030302020204" pitchFamily="66" charset="0"/>
              </a:rPr>
              <a:t> </a:t>
            </a:r>
            <a:r>
              <a:rPr lang="tr-TR" sz="2000" dirty="0">
                <a:latin typeface="Comic Sans MS" panose="030F0702030302020204" pitchFamily="66" charset="0"/>
              </a:rPr>
              <a:t>= </a:t>
            </a:r>
            <a:r>
              <a:rPr lang="tr-TR" sz="2000" dirty="0" err="1">
                <a:latin typeface="Comic Sans MS" panose="030F0702030302020204" pitchFamily="66" charset="0"/>
              </a:rPr>
              <a:t>dq</a:t>
            </a:r>
            <a:r>
              <a:rPr lang="tr-TR" sz="2000" dirty="0">
                <a:latin typeface="Comic Sans MS" panose="030F0702030302020204" pitchFamily="66" charset="0"/>
              </a:rPr>
              <a:t> /</a:t>
            </a:r>
            <a:r>
              <a:rPr lang="tr-TR" sz="2000" dirty="0" err="1" smtClean="0">
                <a:latin typeface="Comic Sans MS" panose="030F0702030302020204" pitchFamily="66" charset="0"/>
              </a:rPr>
              <a:t>dT</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Yine</a:t>
            </a:r>
            <a:r>
              <a:rPr lang="tr-TR" sz="2000" dirty="0">
                <a:latin typeface="Comic Sans MS" panose="030F0702030302020204" pitchFamily="66" charset="0"/>
              </a:rPr>
              <a:t>, sabit basınçtaki özgül ısı ile sabit hacimdeki özgül ısı arasındaki,</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err="1" smtClean="0">
                <a:latin typeface="Comic Sans MS" panose="030F0702030302020204" pitchFamily="66" charset="0"/>
              </a:rPr>
              <a:t>Cp</a:t>
            </a:r>
            <a:r>
              <a:rPr lang="tr-TR" sz="2000" dirty="0" smtClean="0">
                <a:latin typeface="Comic Sans MS" panose="030F0702030302020204" pitchFamily="66" charset="0"/>
              </a:rPr>
              <a:t> </a:t>
            </a:r>
            <a:r>
              <a:rPr lang="tr-TR" sz="2000" dirty="0">
                <a:latin typeface="Comic Sans MS" panose="030F0702030302020204" pitchFamily="66" charset="0"/>
              </a:rPr>
              <a:t>– </a:t>
            </a:r>
            <a:r>
              <a:rPr lang="tr-TR" sz="2000" dirty="0" err="1">
                <a:latin typeface="Comic Sans MS" panose="030F0702030302020204" pitchFamily="66" charset="0"/>
              </a:rPr>
              <a:t>Cv</a:t>
            </a:r>
            <a:r>
              <a:rPr lang="tr-TR" sz="2000" dirty="0">
                <a:latin typeface="Comic Sans MS" panose="030F0702030302020204" pitchFamily="66" charset="0"/>
              </a:rPr>
              <a:t> = </a:t>
            </a:r>
            <a:r>
              <a:rPr lang="tr-TR" sz="2000" dirty="0" smtClean="0">
                <a:latin typeface="Comic Sans MS" panose="030F0702030302020204" pitchFamily="66" charset="0"/>
              </a:rPr>
              <a:t>R (</a:t>
            </a:r>
            <a:r>
              <a:rPr lang="tr-TR" sz="2000" dirty="0" err="1">
                <a:latin typeface="Comic Sans MS" panose="030F0702030302020204" pitchFamily="66" charset="0"/>
              </a:rPr>
              <a:t>Mayer</a:t>
            </a:r>
            <a:r>
              <a:rPr lang="tr-TR" sz="2000" dirty="0">
                <a:latin typeface="Comic Sans MS" panose="030F0702030302020204" pitchFamily="66" charset="0"/>
              </a:rPr>
              <a:t> </a:t>
            </a:r>
            <a:r>
              <a:rPr lang="tr-TR" sz="2000" dirty="0" smtClean="0">
                <a:latin typeface="Comic Sans MS" panose="030F0702030302020204" pitchFamily="66" charset="0"/>
              </a:rPr>
              <a:t>Bağıntısı)</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Sabit </a:t>
            </a:r>
            <a:r>
              <a:rPr lang="tr-TR" sz="2000" dirty="0">
                <a:latin typeface="Comic Sans MS" panose="030F0702030302020204" pitchFamily="66" charset="0"/>
              </a:rPr>
              <a:t>hacimde tutulan bir sisteme ısı verilmekte ise ,bu durumda </a:t>
            </a:r>
            <a:r>
              <a:rPr lang="tr-TR" sz="2000" dirty="0" smtClean="0">
                <a:latin typeface="Comic Sans MS" panose="030F0702030302020204" pitchFamily="66" charset="0"/>
              </a:rPr>
              <a:t>ısı kapasitesinin </a:t>
            </a:r>
            <a:r>
              <a:rPr lang="tr-TR" sz="2000" dirty="0" err="1">
                <a:latin typeface="Comic Sans MS" panose="030F0702030302020204" pitchFamily="66" charset="0"/>
              </a:rPr>
              <a:t>Cv</a:t>
            </a:r>
            <a:r>
              <a:rPr lang="tr-TR" sz="2000" dirty="0">
                <a:latin typeface="Comic Sans MS" panose="030F0702030302020204" pitchFamily="66" charset="0"/>
              </a:rPr>
              <a:t> ile temsil edildiğini ve verilen ısının malzemenin U iç </a:t>
            </a:r>
            <a:r>
              <a:rPr lang="tr-TR" sz="2000" dirty="0" smtClean="0">
                <a:latin typeface="Comic Sans MS" panose="030F0702030302020204" pitchFamily="66" charset="0"/>
              </a:rPr>
              <a:t>enerjisinin artmasına </a:t>
            </a:r>
            <a:r>
              <a:rPr lang="tr-TR" sz="2000" dirty="0">
                <a:latin typeface="Comic Sans MS" panose="030F0702030302020204" pitchFamily="66" charset="0"/>
              </a:rPr>
              <a:t>neden olduğunu ve</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Q </a:t>
            </a:r>
            <a:r>
              <a:rPr lang="tr-TR" sz="2000" dirty="0" smtClean="0">
                <a:latin typeface="Comic Sans MS" panose="030F0702030302020204" pitchFamily="66" charset="0"/>
              </a:rPr>
              <a:t>= </a:t>
            </a:r>
            <a:r>
              <a:rPr lang="el-GR" sz="2000" dirty="0">
                <a:latin typeface="Comic Sans MS" panose="030F0702030302020204" pitchFamily="66" charset="0"/>
              </a:rPr>
              <a:t>Δ </a:t>
            </a:r>
            <a:r>
              <a:rPr lang="tr-TR" sz="2000" dirty="0" smtClean="0">
                <a:latin typeface="Comic Sans MS" panose="030F0702030302020204" pitchFamily="66" charset="0"/>
              </a:rPr>
              <a:t>U= m. </a:t>
            </a:r>
            <a:r>
              <a:rPr lang="tr-TR" sz="2000" dirty="0" err="1" smtClean="0">
                <a:latin typeface="Comic Sans MS" panose="030F0702030302020204" pitchFamily="66" charset="0"/>
              </a:rPr>
              <a:t>Cv</a:t>
            </a:r>
            <a:r>
              <a:rPr lang="tr-TR" sz="2000" dirty="0" smtClean="0">
                <a:latin typeface="Comic Sans MS" panose="030F0702030302020204" pitchFamily="66" charset="0"/>
              </a:rPr>
              <a:t>.</a:t>
            </a:r>
            <a:r>
              <a:rPr lang="el-GR" sz="2000" dirty="0" smtClean="0">
                <a:latin typeface="Comic Sans MS" panose="030F0702030302020204" pitchFamily="66" charset="0"/>
              </a:rPr>
              <a:t>Δ </a:t>
            </a:r>
            <a:r>
              <a:rPr lang="tr-TR" sz="2000" dirty="0" smtClean="0">
                <a:latin typeface="Comic Sans MS" panose="030F0702030302020204" pitchFamily="66" charset="0"/>
              </a:rPr>
              <a:t>T</a:t>
            </a:r>
            <a:br>
              <a:rPr lang="tr-TR" sz="2000" dirty="0" smtClean="0">
                <a:latin typeface="Comic Sans MS" panose="030F0702030302020204" pitchFamily="66" charset="0"/>
              </a:rPr>
            </a:br>
            <a:r>
              <a:rPr lang="el-GR" sz="2000" dirty="0">
                <a:latin typeface="Comic Sans MS" panose="030F0702030302020204" pitchFamily="66" charset="0"/>
              </a:rPr>
              <a:t/>
            </a:r>
            <a:br>
              <a:rPr lang="el-GR" sz="2000" dirty="0">
                <a:latin typeface="Comic Sans MS" panose="030F0702030302020204" pitchFamily="66" charset="0"/>
              </a:rPr>
            </a:br>
            <a:r>
              <a:rPr lang="tr-TR" sz="2000" dirty="0">
                <a:latin typeface="Comic Sans MS" panose="030F0702030302020204" pitchFamily="66" charset="0"/>
              </a:rPr>
              <a:t>şeklinde ifade edildiğini de biliyoruz.</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Sabit basınçta tutulan bir sisteme ısı verildiğinde ise, ısı </a:t>
            </a:r>
            <a:r>
              <a:rPr lang="tr-TR" sz="2000" dirty="0" smtClean="0">
                <a:latin typeface="Comic Sans MS" panose="030F0702030302020204" pitchFamily="66" charset="0"/>
              </a:rPr>
              <a:t>kapasitesinin </a:t>
            </a:r>
            <a:r>
              <a:rPr lang="tr-TR" sz="2000" dirty="0" err="1" smtClean="0">
                <a:latin typeface="Comic Sans MS" panose="030F0702030302020204" pitchFamily="66" charset="0"/>
              </a:rPr>
              <a:t>Cp</a:t>
            </a:r>
            <a:r>
              <a:rPr lang="tr-TR" sz="2000" dirty="0" smtClean="0">
                <a:latin typeface="Comic Sans MS" panose="030F0702030302020204" pitchFamily="66" charset="0"/>
              </a:rPr>
              <a:t> </a:t>
            </a:r>
            <a:r>
              <a:rPr lang="tr-TR" sz="2000" dirty="0">
                <a:latin typeface="Comic Sans MS" panose="030F0702030302020204" pitchFamily="66" charset="0"/>
              </a:rPr>
              <a:t>şeklinde temsil edildiğini ve verilen ısının sistemin iç enerjisinin artmasının</a:t>
            </a:r>
            <a:br>
              <a:rPr lang="tr-TR" sz="2000" dirty="0">
                <a:latin typeface="Comic Sans MS" panose="030F0702030302020204" pitchFamily="66" charset="0"/>
              </a:rPr>
            </a:br>
            <a:r>
              <a:rPr lang="tr-TR" sz="2000" dirty="0" err="1">
                <a:latin typeface="Comic Sans MS" panose="030F0702030302020204" pitchFamily="66" charset="0"/>
              </a:rPr>
              <a:t>yanısıra</a:t>
            </a:r>
            <a:r>
              <a:rPr lang="tr-TR" sz="2000" dirty="0">
                <a:latin typeface="Comic Sans MS" panose="030F0702030302020204" pitchFamily="66" charset="0"/>
              </a:rPr>
              <a:t> dışarıya karşı PV kadarlık bir </a:t>
            </a:r>
            <a:r>
              <a:rPr lang="tr-TR" sz="2000" dirty="0" smtClean="0">
                <a:latin typeface="Comic Sans MS" panose="030F0702030302020204" pitchFamily="66" charset="0"/>
              </a:rPr>
              <a:t>işin yapılmasına </a:t>
            </a:r>
            <a:r>
              <a:rPr lang="tr-TR" sz="2000" dirty="0">
                <a:latin typeface="Comic Sans MS" panose="030F0702030302020204" pitchFamily="66" charset="0"/>
              </a:rPr>
              <a:t>da sebep </a:t>
            </a:r>
            <a:r>
              <a:rPr lang="tr-TR" sz="2000" dirty="0" smtClean="0">
                <a:latin typeface="Comic Sans MS" panose="030F0702030302020204" pitchFamily="66" charset="0"/>
              </a:rPr>
              <a:t>olduğunu biliyoruz.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Bu </a:t>
            </a:r>
            <a:r>
              <a:rPr lang="tr-TR" sz="2000" dirty="0">
                <a:latin typeface="Comic Sans MS" panose="030F0702030302020204" pitchFamily="66" charset="0"/>
              </a:rPr>
              <a:t>durumda yukarıdaki ifade</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Q = </a:t>
            </a:r>
            <a:r>
              <a:rPr lang="el-GR" sz="2000" dirty="0">
                <a:latin typeface="Comic Sans MS" panose="030F0702030302020204" pitchFamily="66" charset="0"/>
              </a:rPr>
              <a:t>Δ</a:t>
            </a:r>
            <a:r>
              <a:rPr lang="tr-TR" sz="2000" dirty="0">
                <a:latin typeface="Comic Sans MS" panose="030F0702030302020204" pitchFamily="66" charset="0"/>
              </a:rPr>
              <a:t>U + P. </a:t>
            </a:r>
            <a:r>
              <a:rPr lang="el-GR" sz="2000" dirty="0">
                <a:latin typeface="Comic Sans MS" panose="030F0702030302020204" pitchFamily="66" charset="0"/>
              </a:rPr>
              <a:t>Δ</a:t>
            </a:r>
            <a:r>
              <a:rPr lang="tr-TR" sz="2000" dirty="0">
                <a:latin typeface="Comic Sans MS" panose="030F0702030302020204" pitchFamily="66" charset="0"/>
              </a:rPr>
              <a:t>V = </a:t>
            </a:r>
            <a:r>
              <a:rPr lang="tr-TR" sz="2000" dirty="0" err="1">
                <a:latin typeface="Comic Sans MS" panose="030F0702030302020204" pitchFamily="66" charset="0"/>
              </a:rPr>
              <a:t>m.Cp</a:t>
            </a:r>
            <a:r>
              <a:rPr lang="tr-TR" sz="2000" dirty="0">
                <a:latin typeface="Comic Sans MS" panose="030F0702030302020204" pitchFamily="66" charset="0"/>
              </a:rPr>
              <a:t>. </a:t>
            </a:r>
            <a:r>
              <a:rPr lang="el-GR" sz="2000" dirty="0">
                <a:latin typeface="Comic Sans MS" panose="030F0702030302020204" pitchFamily="66" charset="0"/>
              </a:rPr>
              <a:t>Δ</a:t>
            </a:r>
            <a:r>
              <a:rPr lang="tr-TR" sz="2000" dirty="0">
                <a:latin typeface="Comic Sans MS" panose="030F0702030302020204" pitchFamily="66" charset="0"/>
              </a:rPr>
              <a:t>T</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şekline </a:t>
            </a:r>
            <a:r>
              <a:rPr lang="tr-TR" sz="2000" dirty="0">
                <a:latin typeface="Comic Sans MS" panose="030F0702030302020204" pitchFamily="66" charset="0"/>
              </a:rPr>
              <a:t>dönüşür</a:t>
            </a:r>
            <a:r>
              <a:rPr lang="tr-TR" sz="2000" dirty="0" smtClean="0">
                <a:latin typeface="Comic Sans MS" panose="030F0702030302020204" pitchFamily="66" charset="0"/>
              </a:rPr>
              <a:t>.</a:t>
            </a:r>
            <a:br>
              <a:rPr lang="tr-TR" sz="2000" dirty="0" smtClean="0">
                <a:latin typeface="Comic Sans MS" panose="030F0702030302020204" pitchFamily="66" charset="0"/>
              </a:rPr>
            </a:br>
            <a:endParaRPr lang="en-GB" sz="2000" dirty="0">
              <a:latin typeface="Comic Sans MS" panose="030F0702030302020204" pitchFamily="66" charset="0"/>
            </a:endParaRPr>
          </a:p>
        </p:txBody>
      </p:sp>
      <p:pic>
        <p:nvPicPr>
          <p:cNvPr id="4" name="Resim 3"/>
          <p:cNvPicPr>
            <a:picLocks noChangeAspect="1"/>
          </p:cNvPicPr>
          <p:nvPr/>
        </p:nvPicPr>
        <p:blipFill>
          <a:blip r:embed="rId2"/>
          <a:stretch>
            <a:fillRect/>
          </a:stretch>
        </p:blipFill>
        <p:spPr>
          <a:xfrm>
            <a:off x="3225423" y="3589224"/>
            <a:ext cx="1974376" cy="855210"/>
          </a:xfrm>
          <a:prstGeom prst="rect">
            <a:avLst/>
          </a:prstGeom>
        </p:spPr>
      </p:pic>
    </p:spTree>
    <p:extLst>
      <p:ext uri="{BB962C8B-B14F-4D97-AF65-F5344CB8AC3E}">
        <p14:creationId xmlns:p14="http://schemas.microsoft.com/office/powerpoint/2010/main" val="26032216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69242" y="122693"/>
            <a:ext cx="10909111" cy="6578221"/>
          </a:xfrm>
        </p:spPr>
        <p:txBody>
          <a:bodyPr numCol="2">
            <a:normAutofit/>
          </a:bodyPr>
          <a:lstStyle/>
          <a:p>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u="sng" dirty="0" smtClean="0">
                <a:latin typeface="Comic Sans MS" panose="030F0702030302020204" pitchFamily="66" charset="0"/>
              </a:rPr>
              <a:t>PROBLEM </a:t>
            </a:r>
            <a:r>
              <a:rPr lang="tr-TR" sz="2000" u="sng" dirty="0">
                <a:latin typeface="Comic Sans MS" panose="030F0702030302020204" pitchFamily="66" charset="0"/>
              </a:rPr>
              <a:t>3.1: </a:t>
            </a:r>
            <a:r>
              <a:rPr lang="tr-TR" sz="2000" dirty="0">
                <a:latin typeface="Comic Sans MS" panose="030F0702030302020204" pitchFamily="66" charset="0"/>
              </a:rPr>
              <a:t>Bir depoda bulunan sıvı, elektrik motoruyla </a:t>
            </a:r>
            <a:r>
              <a:rPr lang="tr-TR" sz="2000" dirty="0" smtClean="0">
                <a:latin typeface="Comic Sans MS" panose="030F0702030302020204" pitchFamily="66" charset="0"/>
              </a:rPr>
              <a:t>döndürülen bir </a:t>
            </a:r>
            <a:r>
              <a:rPr lang="tr-TR" sz="2000" dirty="0">
                <a:latin typeface="Comic Sans MS" panose="030F0702030302020204" pitchFamily="66" charset="0"/>
              </a:rPr>
              <a:t>palet yardımıyla karıştırılmıştır.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Paleti </a:t>
            </a:r>
            <a:r>
              <a:rPr lang="tr-TR" sz="2000" dirty="0">
                <a:latin typeface="Comic Sans MS" panose="030F0702030302020204" pitchFamily="66" charset="0"/>
              </a:rPr>
              <a:t>çevirmek </a:t>
            </a:r>
            <a:r>
              <a:rPr lang="tr-TR" sz="2000" dirty="0" smtClean="0">
                <a:latin typeface="Comic Sans MS" panose="030F0702030302020204" pitchFamily="66" charset="0"/>
              </a:rPr>
              <a:t>için 4500 </a:t>
            </a:r>
            <a:r>
              <a:rPr lang="tr-TR" sz="2000" dirty="0" err="1">
                <a:latin typeface="Comic Sans MS" panose="030F0702030302020204" pitchFamily="66" charset="0"/>
              </a:rPr>
              <a:t>kJ</a:t>
            </a:r>
            <a:r>
              <a:rPr lang="tr-TR" sz="2000" dirty="0">
                <a:latin typeface="Comic Sans MS" panose="030F0702030302020204" pitchFamily="66" charset="0"/>
              </a:rPr>
              <a:t> </a:t>
            </a:r>
            <a:r>
              <a:rPr lang="tr-TR" sz="2000" dirty="0" err="1">
                <a:latin typeface="Comic Sans MS" panose="030F0702030302020204" pitchFamily="66" charset="0"/>
              </a:rPr>
              <a:t>luk</a:t>
            </a:r>
            <a:r>
              <a:rPr lang="tr-TR" sz="2000" dirty="0">
                <a:latin typeface="Comic Sans MS" panose="030F0702030302020204" pitchFamily="66" charset="0"/>
              </a:rPr>
              <a:t> bir iş harcanmış ve bu sırada </a:t>
            </a:r>
            <a:r>
              <a:rPr lang="tr-TR" sz="2000" dirty="0" smtClean="0">
                <a:latin typeface="Comic Sans MS" panose="030F0702030302020204" pitchFamily="66" charset="0"/>
              </a:rPr>
              <a:t>depodan çevreye </a:t>
            </a:r>
            <a:r>
              <a:rPr lang="tr-TR" sz="2000" dirty="0">
                <a:latin typeface="Comic Sans MS" panose="030F0702030302020204" pitchFamily="66" charset="0"/>
              </a:rPr>
              <a:t>2000 </a:t>
            </a:r>
            <a:r>
              <a:rPr lang="tr-TR" sz="2000" dirty="0" err="1">
                <a:latin typeface="Comic Sans MS" panose="030F0702030302020204" pitchFamily="66" charset="0"/>
              </a:rPr>
              <a:t>kJ</a:t>
            </a:r>
            <a:r>
              <a:rPr lang="tr-TR" sz="2000" dirty="0">
                <a:latin typeface="Comic Sans MS" panose="030F0702030302020204" pitchFamily="66" charset="0"/>
              </a:rPr>
              <a:t> </a:t>
            </a:r>
            <a:r>
              <a:rPr lang="tr-TR" sz="2000" dirty="0" err="1">
                <a:latin typeface="Comic Sans MS" panose="030F0702030302020204" pitchFamily="66" charset="0"/>
              </a:rPr>
              <a:t>luk</a:t>
            </a:r>
            <a:r>
              <a:rPr lang="tr-TR" sz="2000" dirty="0">
                <a:latin typeface="Comic Sans MS" panose="030F0702030302020204" pitchFamily="66" charset="0"/>
              </a:rPr>
              <a:t> ısı transfer edilmiştir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Sıvı </a:t>
            </a:r>
            <a:r>
              <a:rPr lang="tr-TR" sz="2000" dirty="0">
                <a:latin typeface="Comic Sans MS" panose="030F0702030302020204" pitchFamily="66" charset="0"/>
              </a:rPr>
              <a:t>ve </a:t>
            </a:r>
            <a:r>
              <a:rPr lang="tr-TR" sz="2000" dirty="0" smtClean="0">
                <a:latin typeface="Comic Sans MS" panose="030F0702030302020204" pitchFamily="66" charset="0"/>
              </a:rPr>
              <a:t>depoyu sistem </a:t>
            </a:r>
            <a:r>
              <a:rPr lang="tr-TR" sz="2000" dirty="0">
                <a:latin typeface="Comic Sans MS" panose="030F0702030302020204" pitchFamily="66" charset="0"/>
              </a:rPr>
              <a:t>olarak düşünerek, sistemin iç enerji </a:t>
            </a:r>
            <a:r>
              <a:rPr lang="tr-TR" sz="2000" dirty="0" smtClean="0">
                <a:latin typeface="Comic Sans MS" panose="030F0702030302020204" pitchFamily="66" charset="0"/>
              </a:rPr>
              <a:t>değişimini bulunuz.</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ÇÖZÜM</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Potansiyel ve kinetik enerjilerde değişme olmadığından,</a:t>
            </a:r>
            <a:br>
              <a:rPr lang="tr-TR" sz="2000" dirty="0">
                <a:latin typeface="Comic Sans MS" panose="030F0702030302020204" pitchFamily="66" charset="0"/>
              </a:rPr>
            </a:br>
            <a:r>
              <a:rPr lang="tr-TR" sz="2000" dirty="0" smtClean="0">
                <a:latin typeface="Comic Sans MS" panose="030F0702030302020204" pitchFamily="66" charset="0"/>
              </a:rPr>
              <a:t>Q-W=</a:t>
            </a:r>
            <a:r>
              <a:rPr lang="el-GR" sz="2000" dirty="0">
                <a:latin typeface="Comic Sans MS" panose="030F0702030302020204" pitchFamily="66" charset="0"/>
              </a:rPr>
              <a:t>Δ</a:t>
            </a:r>
            <a:r>
              <a:rPr lang="tr-TR" sz="2000" dirty="0" smtClean="0">
                <a:latin typeface="Comic Sans MS" panose="030F0702030302020204" pitchFamily="66" charset="0"/>
              </a:rPr>
              <a:t>U </a:t>
            </a:r>
            <a:r>
              <a:rPr lang="tr-TR" sz="2000" dirty="0">
                <a:latin typeface="Comic Sans MS" panose="030F0702030302020204" pitchFamily="66" charset="0"/>
              </a:rPr>
              <a:t>olur.</a:t>
            </a:r>
            <a:br>
              <a:rPr lang="tr-TR" sz="2000" dirty="0">
                <a:latin typeface="Comic Sans MS" panose="030F0702030302020204" pitchFamily="66" charset="0"/>
              </a:rPr>
            </a:br>
            <a:r>
              <a:rPr lang="tr-TR" sz="2000" dirty="0">
                <a:latin typeface="Comic Sans MS" panose="030F0702030302020204" pitchFamily="66" charset="0"/>
              </a:rPr>
              <a:t>Verilenler yukarıda yerlerine koyularak,</a:t>
            </a:r>
            <a:br>
              <a:rPr lang="tr-TR" sz="2000" dirty="0">
                <a:latin typeface="Comic Sans MS" panose="030F0702030302020204" pitchFamily="66" charset="0"/>
              </a:rPr>
            </a:br>
            <a:r>
              <a:rPr lang="tr-TR" sz="2000" dirty="0">
                <a:latin typeface="Comic Sans MS" panose="030F0702030302020204" pitchFamily="66" charset="0"/>
              </a:rPr>
              <a:t>–</a:t>
            </a:r>
            <a:r>
              <a:rPr lang="tr-TR" sz="2000" dirty="0" smtClean="0">
                <a:latin typeface="Comic Sans MS" panose="030F0702030302020204" pitchFamily="66" charset="0"/>
              </a:rPr>
              <a:t>2000-(Wç-4500)= U</a:t>
            </a:r>
            <a:r>
              <a:rPr lang="tr-TR" sz="2000" baseline="-25000" dirty="0" smtClean="0">
                <a:latin typeface="Comic Sans MS" panose="030F0702030302020204" pitchFamily="66" charset="0"/>
              </a:rPr>
              <a:t>2</a:t>
            </a:r>
            <a:r>
              <a:rPr lang="tr-TR" sz="2000" dirty="0" smtClean="0">
                <a:latin typeface="Comic Sans MS" panose="030F0702030302020204" pitchFamily="66" charset="0"/>
              </a:rPr>
              <a:t>-U</a:t>
            </a:r>
            <a:r>
              <a:rPr lang="tr-TR" sz="2000" baseline="-25000" dirty="0" smtClean="0">
                <a:latin typeface="Comic Sans MS" panose="030F0702030302020204" pitchFamily="66" charset="0"/>
              </a:rPr>
              <a:t>1</a:t>
            </a:r>
            <a:r>
              <a:rPr lang="tr-TR" sz="2000" dirty="0" smtClean="0">
                <a:latin typeface="Comic Sans MS" panose="030F0702030302020204" pitchFamily="66" charset="0"/>
              </a:rPr>
              <a:t>, </a:t>
            </a:r>
            <a:r>
              <a:rPr lang="el-GR" sz="2000" dirty="0">
                <a:latin typeface="Comic Sans MS" panose="030F0702030302020204" pitchFamily="66" charset="0"/>
              </a:rPr>
              <a:t>Δ</a:t>
            </a:r>
            <a:r>
              <a:rPr lang="tr-TR" sz="2000" dirty="0">
                <a:latin typeface="Comic Sans MS" panose="030F0702030302020204" pitchFamily="66" charset="0"/>
              </a:rPr>
              <a:t>U = U</a:t>
            </a:r>
            <a:r>
              <a:rPr lang="tr-TR" sz="2000" baseline="-25000" dirty="0">
                <a:latin typeface="Comic Sans MS" panose="030F0702030302020204" pitchFamily="66" charset="0"/>
              </a:rPr>
              <a:t>2</a:t>
            </a:r>
            <a:r>
              <a:rPr lang="tr-TR" sz="2000" dirty="0">
                <a:latin typeface="Comic Sans MS" panose="030F0702030302020204" pitchFamily="66" charset="0"/>
              </a:rPr>
              <a:t>-U</a:t>
            </a:r>
            <a:r>
              <a:rPr lang="tr-TR" sz="2000" baseline="-25000" dirty="0">
                <a:latin typeface="Comic Sans MS" panose="030F0702030302020204" pitchFamily="66" charset="0"/>
              </a:rPr>
              <a:t>1</a:t>
            </a:r>
            <a:r>
              <a:rPr lang="tr-TR" sz="2000" dirty="0">
                <a:latin typeface="Comic Sans MS" panose="030F0702030302020204" pitchFamily="66" charset="0"/>
              </a:rPr>
              <a:t>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el-GR" sz="2000" dirty="0" smtClean="0">
                <a:latin typeface="Comic Sans MS" panose="030F0702030302020204" pitchFamily="66" charset="0"/>
              </a:rPr>
              <a:t>Δ</a:t>
            </a:r>
            <a:r>
              <a:rPr lang="tr-TR" sz="2000" dirty="0">
                <a:latin typeface="Comic Sans MS" panose="030F0702030302020204" pitchFamily="66" charset="0"/>
              </a:rPr>
              <a:t>U = 2500 </a:t>
            </a:r>
            <a:r>
              <a:rPr lang="tr-TR" sz="2000" dirty="0" err="1">
                <a:latin typeface="Comic Sans MS" panose="030F0702030302020204" pitchFamily="66" charset="0"/>
              </a:rPr>
              <a:t>kJ</a:t>
            </a:r>
            <a:r>
              <a:rPr lang="tr-TR" sz="2000" dirty="0">
                <a:latin typeface="Comic Sans MS" panose="030F0702030302020204" pitchFamily="66" charset="0"/>
              </a:rPr>
              <a:t> bulunur.</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endParaRPr lang="en-GB" sz="2000" dirty="0">
              <a:latin typeface="Comic Sans MS" panose="030F0702030302020204" pitchFamily="66" charset="0"/>
            </a:endParaRPr>
          </a:p>
        </p:txBody>
      </p:sp>
      <p:pic>
        <p:nvPicPr>
          <p:cNvPr id="3" name="Resim 2"/>
          <p:cNvPicPr>
            <a:picLocks noChangeAspect="1"/>
          </p:cNvPicPr>
          <p:nvPr/>
        </p:nvPicPr>
        <p:blipFill>
          <a:blip r:embed="rId2"/>
          <a:stretch>
            <a:fillRect/>
          </a:stretch>
        </p:blipFill>
        <p:spPr>
          <a:xfrm>
            <a:off x="7592704" y="574165"/>
            <a:ext cx="2738652" cy="5675276"/>
          </a:xfrm>
          <a:prstGeom prst="rect">
            <a:avLst/>
          </a:prstGeom>
        </p:spPr>
      </p:pic>
    </p:spTree>
    <p:extLst>
      <p:ext uri="{BB962C8B-B14F-4D97-AF65-F5344CB8AC3E}">
        <p14:creationId xmlns:p14="http://schemas.microsoft.com/office/powerpoint/2010/main" val="28643137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69242" y="122693"/>
            <a:ext cx="10909111" cy="6578221"/>
          </a:xfrm>
        </p:spPr>
        <p:txBody>
          <a:bodyPr numCol="2">
            <a:normAutofit/>
          </a:bodyPr>
          <a:lstStyle/>
          <a:p>
            <a:r>
              <a:rPr lang="tr-TR" sz="2000" dirty="0">
                <a:latin typeface="Comic Sans MS" panose="030F0702030302020204" pitchFamily="66" charset="0"/>
              </a:rPr>
              <a:t/>
            </a:r>
            <a:br>
              <a:rPr lang="tr-TR" sz="2000" dirty="0">
                <a:latin typeface="Comic Sans MS" panose="030F0702030302020204" pitchFamily="66" charset="0"/>
              </a:rPr>
            </a:br>
            <a:r>
              <a:rPr lang="tr-TR" sz="2500" b="1" dirty="0">
                <a:latin typeface="Comic Sans MS" panose="030F0702030302020204" pitchFamily="66" charset="0"/>
              </a:rPr>
              <a:t>Termodinamiğin Birinci Yasasına </a:t>
            </a:r>
            <a:r>
              <a:rPr lang="tr-TR" sz="2500" b="1" dirty="0" smtClean="0">
                <a:latin typeface="Comic Sans MS" panose="030F0702030302020204" pitchFamily="66" charset="0"/>
              </a:rPr>
              <a:t>Göre </a:t>
            </a:r>
            <a:r>
              <a:rPr lang="tr-TR" sz="2500" b="1" dirty="0">
                <a:latin typeface="Comic Sans MS" panose="030F0702030302020204" pitchFamily="66" charset="0"/>
              </a:rPr>
              <a:t>İşin Tanımı</a:t>
            </a:r>
            <a:r>
              <a:rPr lang="tr-TR" sz="2500" b="1" dirty="0" smtClean="0">
                <a:latin typeface="Comic Sans MS" panose="030F0702030302020204" pitchFamily="66" charset="0"/>
              </a:rPr>
              <a:t/>
            </a:r>
            <a:br>
              <a:rPr lang="tr-TR" sz="2500" b="1"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İş, bir kuvvetin bir sisteme belirli bir yol boyunca etki etmesi ile </a:t>
            </a:r>
            <a:r>
              <a:rPr lang="tr-TR" sz="2000" dirty="0" smtClean="0">
                <a:latin typeface="Comic Sans MS" panose="030F0702030302020204" pitchFamily="66" charset="0"/>
              </a:rPr>
              <a:t>temsil edilen enerjidir.</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W </a:t>
            </a:r>
            <a:r>
              <a:rPr lang="tr-TR" sz="2000" dirty="0">
                <a:latin typeface="Comic Sans MS" panose="030F0702030302020204" pitchFamily="66" charset="0"/>
              </a:rPr>
              <a:t>= ∫ </a:t>
            </a:r>
            <a:r>
              <a:rPr lang="tr-TR" sz="2000" dirty="0" err="1" smtClean="0">
                <a:latin typeface="Comic Sans MS" panose="030F0702030302020204" pitchFamily="66" charset="0"/>
              </a:rPr>
              <a:t>F.dx</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Termodinamik açıdan ise iş, sistemle çevresi </a:t>
            </a:r>
            <a:r>
              <a:rPr lang="tr-TR" sz="2000" dirty="0" smtClean="0">
                <a:latin typeface="Comic Sans MS" panose="030F0702030302020204" pitchFamily="66" charset="0"/>
              </a:rPr>
              <a:t>arasında bir </a:t>
            </a:r>
            <a:r>
              <a:rPr lang="tr-TR" sz="2000" dirty="0">
                <a:latin typeface="Comic Sans MS" panose="030F0702030302020204" pitchFamily="66" charset="0"/>
              </a:rPr>
              <a:t>enerji alışverişidir.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Eğer </a:t>
            </a:r>
            <a:r>
              <a:rPr lang="tr-TR" sz="2000" dirty="0">
                <a:latin typeface="Comic Sans MS" panose="030F0702030302020204" pitchFamily="66" charset="0"/>
              </a:rPr>
              <a:t>sistemin çevresindeki yegane etki, mesela </a:t>
            </a:r>
            <a:r>
              <a:rPr lang="tr-TR" sz="2000" dirty="0" smtClean="0">
                <a:latin typeface="Comic Sans MS" panose="030F0702030302020204" pitchFamily="66" charset="0"/>
              </a:rPr>
              <a:t>bir ağırlığın </a:t>
            </a:r>
            <a:r>
              <a:rPr lang="tr-TR" sz="2000" dirty="0">
                <a:latin typeface="Comic Sans MS" panose="030F0702030302020204" pitchFamily="66" charset="0"/>
              </a:rPr>
              <a:t>kaldırılması şeklinde olabilirse, sistem iş yapmış olur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İşin birimi </a:t>
            </a:r>
            <a:r>
              <a:rPr lang="tr-TR" sz="2000" dirty="0" err="1" smtClean="0">
                <a:latin typeface="Comic Sans MS" panose="030F0702030302020204" pitchFamily="66" charset="0"/>
              </a:rPr>
              <a:t>Joule</a:t>
            </a:r>
            <a:r>
              <a:rPr lang="tr-TR" sz="2000" dirty="0">
                <a:latin typeface="Comic Sans MS" panose="030F0702030302020204" pitchFamily="66" charset="0"/>
              </a:rPr>
              <a:t>, </a:t>
            </a:r>
            <a:r>
              <a:rPr lang="tr-TR" sz="2000" dirty="0" err="1">
                <a:latin typeface="Comic Sans MS" panose="030F0702030302020204" pitchFamily="66" charset="0"/>
              </a:rPr>
              <a:t>N.m</a:t>
            </a:r>
            <a:r>
              <a:rPr lang="tr-TR" sz="2000" dirty="0">
                <a:latin typeface="Comic Sans MS" panose="030F0702030302020204" pitchFamily="66" charset="0"/>
              </a:rPr>
              <a:t> ya da kg.m2/s2 </a:t>
            </a:r>
            <a:r>
              <a:rPr lang="tr-TR" sz="2000" dirty="0" err="1">
                <a:latin typeface="Comic Sans MS" panose="030F0702030302020204" pitchFamily="66" charset="0"/>
              </a:rPr>
              <a:t>dir</a:t>
            </a:r>
            <a:r>
              <a:rPr lang="tr-TR" sz="2000" dirty="0">
                <a:latin typeface="Comic Sans MS" panose="030F0702030302020204" pitchFamily="66" charset="0"/>
              </a:rPr>
              <a:t>. Birim zamanda yapılan işe ise güç denir.</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Bir </a:t>
            </a:r>
            <a:r>
              <a:rPr lang="tr-TR" sz="2000" dirty="0">
                <a:latin typeface="Comic Sans MS" panose="030F0702030302020204" pitchFamily="66" charset="0"/>
              </a:rPr>
              <a:t>silindir ve bir pistondan oluşan gaz için, pistonun </a:t>
            </a:r>
            <a:r>
              <a:rPr lang="tr-TR" sz="2000" dirty="0" smtClean="0">
                <a:latin typeface="Comic Sans MS" panose="030F0702030302020204" pitchFamily="66" charset="0"/>
              </a:rPr>
              <a:t>yukarı doğru </a:t>
            </a:r>
            <a:r>
              <a:rPr lang="tr-TR" sz="2000" dirty="0">
                <a:latin typeface="Comic Sans MS" panose="030F0702030302020204" pitchFamily="66" charset="0"/>
              </a:rPr>
              <a:t>çekilmesi durumu ile ilgili P-V grafiği görülmektedir. Bu durumda</a:t>
            </a:r>
            <a:br>
              <a:rPr lang="tr-TR" sz="2000" dirty="0">
                <a:latin typeface="Comic Sans MS" panose="030F0702030302020204" pitchFamily="66" charset="0"/>
              </a:rPr>
            </a:br>
            <a:r>
              <a:rPr lang="tr-TR" sz="2000" dirty="0" smtClean="0">
                <a:latin typeface="Comic Sans MS" panose="030F0702030302020204" pitchFamily="66" charset="0"/>
              </a:rPr>
              <a:t>yapılan iş aşağıdaki bağıntıdan </a:t>
            </a:r>
            <a:r>
              <a:rPr lang="tr-TR" sz="2000" dirty="0">
                <a:latin typeface="Comic Sans MS" panose="030F0702030302020204" pitchFamily="66" charset="0"/>
              </a:rPr>
              <a:t>bulunur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Değişim </a:t>
            </a:r>
            <a:r>
              <a:rPr lang="tr-TR" sz="2000" dirty="0">
                <a:latin typeface="Comic Sans MS" panose="030F0702030302020204" pitchFamily="66" charset="0"/>
              </a:rPr>
              <a:t>esnasında T=sabit ise, </a:t>
            </a:r>
            <a:r>
              <a:rPr lang="tr-TR" sz="2000" dirty="0" smtClean="0">
                <a:latin typeface="Comic Sans MS" panose="030F0702030302020204" pitchFamily="66" charset="0"/>
              </a:rPr>
              <a:t>P</a:t>
            </a:r>
            <a:r>
              <a:rPr lang="tr-TR" sz="2000" baseline="-25000" dirty="0" smtClean="0">
                <a:latin typeface="Comic Sans MS" panose="030F0702030302020204" pitchFamily="66" charset="0"/>
              </a:rPr>
              <a:t>1</a:t>
            </a:r>
            <a:r>
              <a:rPr lang="tr-TR" sz="2000" dirty="0" smtClean="0">
                <a:latin typeface="Comic Sans MS" panose="030F0702030302020204" pitchFamily="66" charset="0"/>
              </a:rPr>
              <a:t>V</a:t>
            </a:r>
            <a:r>
              <a:rPr lang="tr-TR" sz="2000" baseline="-25000" dirty="0" smtClean="0">
                <a:latin typeface="Comic Sans MS" panose="030F0702030302020204" pitchFamily="66" charset="0"/>
              </a:rPr>
              <a:t>1</a:t>
            </a:r>
            <a:r>
              <a:rPr lang="tr-TR" sz="2000" dirty="0" smtClean="0">
                <a:latin typeface="Comic Sans MS" panose="030F0702030302020204" pitchFamily="66" charset="0"/>
              </a:rPr>
              <a:t>=P</a:t>
            </a:r>
            <a:r>
              <a:rPr lang="tr-TR" sz="2000" baseline="-25000" dirty="0" smtClean="0">
                <a:latin typeface="Comic Sans MS" panose="030F0702030302020204" pitchFamily="66" charset="0"/>
              </a:rPr>
              <a:t>2</a:t>
            </a:r>
            <a:r>
              <a:rPr lang="tr-TR" sz="2000" dirty="0" smtClean="0">
                <a:latin typeface="Comic Sans MS" panose="030F0702030302020204" pitchFamily="66" charset="0"/>
              </a:rPr>
              <a:t>V</a:t>
            </a:r>
            <a:r>
              <a:rPr lang="tr-TR" sz="2000" baseline="-25000" dirty="0">
                <a:latin typeface="Comic Sans MS" panose="030F0702030302020204" pitchFamily="66" charset="0"/>
              </a:rPr>
              <a:t>2</a:t>
            </a:r>
            <a:br>
              <a:rPr lang="tr-TR" sz="2000" baseline="-25000" dirty="0">
                <a:latin typeface="Comic Sans MS" panose="030F0702030302020204" pitchFamily="66" charset="0"/>
              </a:rPr>
            </a:br>
            <a:r>
              <a:rPr lang="tr-TR" sz="2000" dirty="0">
                <a:latin typeface="Comic Sans MS" panose="030F0702030302020204" pitchFamily="66" charset="0"/>
              </a:rPr>
              <a:t>Pistonu 1 konumundan 2 konumuna getirmek için yapılan </a:t>
            </a:r>
            <a:r>
              <a:rPr lang="tr-TR" sz="2000" dirty="0" smtClean="0">
                <a:latin typeface="Comic Sans MS" panose="030F0702030302020204" pitchFamily="66" charset="0"/>
              </a:rPr>
              <a:t>işin büyüklüğü;</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endParaRPr lang="en-GB" sz="2000" dirty="0">
              <a:latin typeface="Comic Sans MS" panose="030F0702030302020204" pitchFamily="66" charset="0"/>
            </a:endParaRPr>
          </a:p>
        </p:txBody>
      </p:sp>
      <p:pic>
        <p:nvPicPr>
          <p:cNvPr id="4" name="Resim 3"/>
          <p:cNvPicPr>
            <a:picLocks noChangeAspect="1"/>
          </p:cNvPicPr>
          <p:nvPr/>
        </p:nvPicPr>
        <p:blipFill>
          <a:blip r:embed="rId2"/>
          <a:stretch>
            <a:fillRect/>
          </a:stretch>
        </p:blipFill>
        <p:spPr>
          <a:xfrm>
            <a:off x="6609641" y="2303136"/>
            <a:ext cx="3067050" cy="1971675"/>
          </a:xfrm>
          <a:prstGeom prst="rect">
            <a:avLst/>
          </a:prstGeom>
        </p:spPr>
      </p:pic>
      <p:pic>
        <p:nvPicPr>
          <p:cNvPr id="5" name="Resim 4"/>
          <p:cNvPicPr>
            <a:picLocks noChangeAspect="1"/>
          </p:cNvPicPr>
          <p:nvPr/>
        </p:nvPicPr>
        <p:blipFill>
          <a:blip r:embed="rId3"/>
          <a:stretch>
            <a:fillRect/>
          </a:stretch>
        </p:blipFill>
        <p:spPr>
          <a:xfrm>
            <a:off x="9990161" y="3024516"/>
            <a:ext cx="1437566" cy="528914"/>
          </a:xfrm>
          <a:prstGeom prst="rect">
            <a:avLst/>
          </a:prstGeom>
        </p:spPr>
      </p:pic>
      <p:pic>
        <p:nvPicPr>
          <p:cNvPr id="6" name="Resim 5"/>
          <p:cNvPicPr>
            <a:picLocks noChangeAspect="1"/>
          </p:cNvPicPr>
          <p:nvPr/>
        </p:nvPicPr>
        <p:blipFill>
          <a:blip r:embed="rId4"/>
          <a:stretch>
            <a:fillRect/>
          </a:stretch>
        </p:blipFill>
        <p:spPr>
          <a:xfrm>
            <a:off x="6849043" y="5472752"/>
            <a:ext cx="3178796" cy="880282"/>
          </a:xfrm>
          <a:prstGeom prst="rect">
            <a:avLst/>
          </a:prstGeom>
        </p:spPr>
      </p:pic>
    </p:spTree>
    <p:extLst>
      <p:ext uri="{BB962C8B-B14F-4D97-AF65-F5344CB8AC3E}">
        <p14:creationId xmlns:p14="http://schemas.microsoft.com/office/powerpoint/2010/main" val="14812244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69242" y="122693"/>
            <a:ext cx="10909111" cy="6578221"/>
          </a:xfrm>
        </p:spPr>
        <p:txBody>
          <a:bodyPr numCol="2">
            <a:normAutofit/>
          </a:bodyPr>
          <a:lstStyle/>
          <a:p>
            <a:r>
              <a:rPr lang="tr-TR" sz="2000" dirty="0">
                <a:latin typeface="Comic Sans MS" panose="030F0702030302020204" pitchFamily="66" charset="0"/>
              </a:rPr>
              <a:t/>
            </a:r>
            <a:br>
              <a:rPr lang="tr-TR" sz="2000" dirty="0">
                <a:latin typeface="Comic Sans MS" panose="030F0702030302020204" pitchFamily="66" charset="0"/>
              </a:rPr>
            </a:br>
            <a:r>
              <a:rPr lang="tr-TR" sz="2500" b="1" dirty="0" smtClean="0">
                <a:latin typeface="Comic Sans MS" panose="030F0702030302020204" pitchFamily="66" charset="0"/>
              </a:rPr>
              <a:t>Tipik Bir Termodinamik Sistem Ve Çevrim Örneği</a:t>
            </a:r>
            <a:r>
              <a:rPr lang="tr-TR" sz="2500" b="1" dirty="0" smtClean="0">
                <a:latin typeface="Comic Sans MS" panose="030F0702030302020204" pitchFamily="66" charset="0"/>
              </a:rPr>
              <a:t/>
            </a:r>
            <a:br>
              <a:rPr lang="tr-TR" sz="2500" b="1"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Isının işe dönüştürüldüğü </a:t>
            </a:r>
            <a:r>
              <a:rPr lang="tr-TR" sz="2000" dirty="0" smtClean="0">
                <a:latin typeface="Comic Sans MS" panose="030F0702030302020204" pitchFamily="66" charset="0"/>
              </a:rPr>
              <a:t>termodinamik sistemlerde </a:t>
            </a:r>
            <a:r>
              <a:rPr lang="tr-TR" sz="2000" dirty="0">
                <a:latin typeface="Comic Sans MS" panose="030F0702030302020204" pitchFamily="66" charset="0"/>
              </a:rPr>
              <a:t>ısı sıcak </a:t>
            </a:r>
            <a:r>
              <a:rPr lang="tr-TR" sz="2000" dirty="0" smtClean="0">
                <a:latin typeface="Comic Sans MS" panose="030F0702030302020204" pitchFamily="66" charset="0"/>
              </a:rPr>
              <a:t>kaynaktan </a:t>
            </a:r>
            <a:br>
              <a:rPr lang="tr-TR" sz="2000" dirty="0" smtClean="0">
                <a:latin typeface="Comic Sans MS" panose="030F0702030302020204" pitchFamily="66" charset="0"/>
              </a:rPr>
            </a:br>
            <a:r>
              <a:rPr lang="tr-TR" sz="2000" dirty="0" smtClean="0">
                <a:latin typeface="Comic Sans MS" panose="030F0702030302020204" pitchFamily="66" charset="0"/>
              </a:rPr>
              <a:t>(buharlaştırıcıdan</a:t>
            </a:r>
            <a:r>
              <a:rPr lang="tr-TR" sz="2000" dirty="0">
                <a:latin typeface="Comic Sans MS" panose="030F0702030302020204" pitchFamily="66" charset="0"/>
              </a:rPr>
              <a:t>) soğuk </a:t>
            </a:r>
            <a:r>
              <a:rPr lang="tr-TR" sz="2000" dirty="0" smtClean="0">
                <a:latin typeface="Comic Sans MS" panose="030F0702030302020204" pitchFamily="66" charset="0"/>
              </a:rPr>
              <a:t>kaynağa (yoğunlaştırıcıya</a:t>
            </a:r>
            <a:r>
              <a:rPr lang="tr-TR" sz="2000" dirty="0">
                <a:latin typeface="Comic Sans MS" panose="030F0702030302020204" pitchFamily="66" charset="0"/>
              </a:rPr>
              <a:t>) doğru hareket etmekte</a:t>
            </a:r>
            <a:br>
              <a:rPr lang="tr-TR" sz="2000" dirty="0">
                <a:latin typeface="Comic Sans MS" panose="030F0702030302020204" pitchFamily="66" charset="0"/>
              </a:rPr>
            </a:br>
            <a:r>
              <a:rPr lang="tr-TR" sz="2000" dirty="0">
                <a:latin typeface="Comic Sans MS" panose="030F0702030302020204" pitchFamily="66" charset="0"/>
              </a:rPr>
              <a:t>ve bu sayede sistem çevreye iş yapmaktadır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Bir sistemin iç </a:t>
            </a:r>
            <a:r>
              <a:rPr lang="tr-TR" sz="2000" dirty="0" smtClean="0">
                <a:latin typeface="Comic Sans MS" panose="030F0702030302020204" pitchFamily="66" charset="0"/>
              </a:rPr>
              <a:t>enerjisindeki artış</a:t>
            </a:r>
            <a:r>
              <a:rPr lang="tr-TR" sz="2000" dirty="0">
                <a:latin typeface="Comic Sans MS" panose="030F0702030302020204" pitchFamily="66" charset="0"/>
              </a:rPr>
              <a:t>, yukarıda iç enerjinin tanımında da verildiği üzere,</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U</a:t>
            </a:r>
            <a:r>
              <a:rPr lang="tr-TR" sz="2000" baseline="-25000" dirty="0" smtClean="0">
                <a:latin typeface="Comic Sans MS" panose="030F0702030302020204" pitchFamily="66" charset="0"/>
              </a:rPr>
              <a:t>2</a:t>
            </a:r>
            <a:r>
              <a:rPr lang="tr-TR" sz="2000" dirty="0" smtClean="0">
                <a:latin typeface="Comic Sans MS" panose="030F0702030302020204" pitchFamily="66" charset="0"/>
              </a:rPr>
              <a:t> </a:t>
            </a:r>
            <a:r>
              <a:rPr lang="tr-TR" sz="2000" dirty="0">
                <a:latin typeface="Comic Sans MS" panose="030F0702030302020204" pitchFamily="66" charset="0"/>
              </a:rPr>
              <a:t>– U</a:t>
            </a:r>
            <a:r>
              <a:rPr lang="tr-TR" sz="2000" baseline="-25000" dirty="0">
                <a:latin typeface="Comic Sans MS" panose="030F0702030302020204" pitchFamily="66" charset="0"/>
              </a:rPr>
              <a:t>1</a:t>
            </a:r>
            <a:r>
              <a:rPr lang="tr-TR" sz="2000" dirty="0">
                <a:latin typeface="Comic Sans MS" panose="030F0702030302020204" pitchFamily="66" charset="0"/>
              </a:rPr>
              <a:t> = Q – W</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şeklinde </a:t>
            </a:r>
            <a:r>
              <a:rPr lang="tr-TR" sz="2000" dirty="0">
                <a:latin typeface="Comic Sans MS" panose="030F0702030302020204" pitchFamily="66" charset="0"/>
              </a:rPr>
              <a:t>sisteme verilen Q ısısı ısı ile, sistemin çevresine verdiği W </a:t>
            </a:r>
            <a:r>
              <a:rPr lang="tr-TR" sz="2000" dirty="0" smtClean="0">
                <a:latin typeface="Comic Sans MS" panose="030F0702030302020204" pitchFamily="66" charset="0"/>
              </a:rPr>
              <a:t>işi arasındaki </a:t>
            </a:r>
            <a:r>
              <a:rPr lang="tr-TR" sz="2000" dirty="0">
                <a:latin typeface="Comic Sans MS" panose="030F0702030302020204" pitchFamily="66" charset="0"/>
              </a:rPr>
              <a:t>farktan ibaret idi.</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Q = çevrim boyunca net ısı </a:t>
            </a:r>
            <a:r>
              <a:rPr lang="tr-TR" sz="2000" dirty="0" smtClean="0">
                <a:latin typeface="Comic Sans MS" panose="030F0702030302020204" pitchFamily="66" charset="0"/>
              </a:rPr>
              <a:t>alışverişini</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W = çevrim boyunca net iş alışverişini</a:t>
            </a:r>
            <a:endParaRPr lang="en-GB" sz="2000" dirty="0">
              <a:latin typeface="Comic Sans MS" panose="030F0702030302020204" pitchFamily="66" charset="0"/>
            </a:endParaRPr>
          </a:p>
        </p:txBody>
      </p:sp>
      <p:pic>
        <p:nvPicPr>
          <p:cNvPr id="3" name="Resim 2"/>
          <p:cNvPicPr>
            <a:picLocks noChangeAspect="1"/>
          </p:cNvPicPr>
          <p:nvPr/>
        </p:nvPicPr>
        <p:blipFill>
          <a:blip r:embed="rId2"/>
          <a:stretch>
            <a:fillRect/>
          </a:stretch>
        </p:blipFill>
        <p:spPr>
          <a:xfrm>
            <a:off x="2051713" y="3619327"/>
            <a:ext cx="4048836" cy="2758330"/>
          </a:xfrm>
          <a:prstGeom prst="rect">
            <a:avLst/>
          </a:prstGeom>
        </p:spPr>
      </p:pic>
    </p:spTree>
    <p:extLst>
      <p:ext uri="{BB962C8B-B14F-4D97-AF65-F5344CB8AC3E}">
        <p14:creationId xmlns:p14="http://schemas.microsoft.com/office/powerpoint/2010/main" val="35049189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69242" y="122693"/>
            <a:ext cx="10909111" cy="6578221"/>
          </a:xfrm>
        </p:spPr>
        <p:txBody>
          <a:bodyPr numCol="2">
            <a:normAutofit/>
          </a:bodyPr>
          <a:lstStyle/>
          <a:p>
            <a:r>
              <a:rPr lang="tr-TR" sz="2000" dirty="0">
                <a:latin typeface="Comic Sans MS" panose="030F0702030302020204" pitchFamily="66" charset="0"/>
              </a:rPr>
              <a:t/>
            </a:r>
            <a:br>
              <a:rPr lang="tr-TR" sz="2000" dirty="0">
                <a:latin typeface="Comic Sans MS" panose="030F0702030302020204" pitchFamily="66" charset="0"/>
              </a:rPr>
            </a:br>
            <a:r>
              <a:rPr lang="tr-TR" sz="2500" b="1" dirty="0" smtClean="0">
                <a:latin typeface="Comic Sans MS" panose="030F0702030302020204" pitchFamily="66" charset="0"/>
              </a:rPr>
              <a:t>Tipik Bir Termodinamik Sistem Ve Çevrim Örneği</a:t>
            </a:r>
            <a:r>
              <a:rPr lang="tr-TR" sz="2500" b="1" dirty="0" smtClean="0">
                <a:latin typeface="Comic Sans MS" panose="030F0702030302020204" pitchFamily="66" charset="0"/>
              </a:rPr>
              <a:t/>
            </a:r>
            <a:br>
              <a:rPr lang="tr-TR" sz="2500" b="1" dirty="0" smtClean="0">
                <a:latin typeface="Comic Sans MS" panose="030F0702030302020204" pitchFamily="66" charset="0"/>
              </a:rPr>
            </a:br>
            <a:r>
              <a:rPr lang="tr-TR" sz="2500" b="1" dirty="0">
                <a:latin typeface="Comic Sans MS" panose="030F0702030302020204" pitchFamily="66" charset="0"/>
              </a:rPr>
              <a:t/>
            </a:r>
            <a:br>
              <a:rPr lang="tr-TR" sz="2500" b="1" dirty="0">
                <a:latin typeface="Comic Sans MS" panose="030F0702030302020204" pitchFamily="66" charset="0"/>
              </a:rPr>
            </a:br>
            <a:r>
              <a:rPr lang="tr-TR" sz="2000" dirty="0">
                <a:latin typeface="Comic Sans MS" panose="030F0702030302020204" pitchFamily="66" charset="0"/>
              </a:rPr>
              <a:t>Aynı hal noktalarına sahip basit bir çevrim çizelim.</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a:t>
            </a:r>
            <a:r>
              <a:rPr lang="tr-TR" sz="2000" dirty="0">
                <a:latin typeface="Comic Sans MS" panose="030F0702030302020204" pitchFamily="66" charset="0"/>
              </a:rPr>
              <a:t>1A2C1) ve (1B2C1) çevrimleri birbirlerine eşittir. b denklemini a denkleminden</a:t>
            </a:r>
            <a:br>
              <a:rPr lang="tr-TR" sz="2000" dirty="0">
                <a:latin typeface="Comic Sans MS" panose="030F0702030302020204" pitchFamily="66" charset="0"/>
              </a:rPr>
            </a:br>
            <a:r>
              <a:rPr lang="tr-TR" sz="2000" dirty="0">
                <a:latin typeface="Comic Sans MS" panose="030F0702030302020204" pitchFamily="66" charset="0"/>
              </a:rPr>
              <a:t>çıkarırsak c denklemini buluruz:</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Bu sisteme has bir özellik olup sistemin enerjisidir ve </a:t>
            </a:r>
            <a:r>
              <a:rPr lang="tr-TR" sz="2000" dirty="0" smtClean="0">
                <a:latin typeface="Comic Sans MS" panose="030F0702030302020204" pitchFamily="66" charset="0"/>
              </a:rPr>
              <a:t>E ile </a:t>
            </a:r>
            <a:r>
              <a:rPr lang="tr-TR" sz="2000" dirty="0">
                <a:latin typeface="Comic Sans MS" panose="030F0702030302020204" pitchFamily="66" charset="0"/>
              </a:rPr>
              <a:t>gösterilir;</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E=</a:t>
            </a:r>
            <a:r>
              <a:rPr lang="el-GR" sz="2000" dirty="0">
                <a:latin typeface="Comic Sans MS" panose="030F0702030302020204" pitchFamily="66" charset="0"/>
              </a:rPr>
              <a:t>δ</a:t>
            </a:r>
            <a:r>
              <a:rPr lang="tr-TR" sz="2000" dirty="0">
                <a:latin typeface="Comic Sans MS" panose="030F0702030302020204" pitchFamily="66" charset="0"/>
              </a:rPr>
              <a:t>Q-</a:t>
            </a:r>
            <a:r>
              <a:rPr lang="el-GR" sz="2000" dirty="0">
                <a:latin typeface="Comic Sans MS" panose="030F0702030302020204" pitchFamily="66" charset="0"/>
              </a:rPr>
              <a:t>δ</a:t>
            </a:r>
            <a:r>
              <a:rPr lang="tr-TR" sz="2000" dirty="0">
                <a:latin typeface="Comic Sans MS" panose="030F0702030302020204" pitchFamily="66" charset="0"/>
              </a:rPr>
              <a:t>W</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sonsuz </a:t>
            </a:r>
            <a:r>
              <a:rPr lang="tr-TR" sz="2000" dirty="0">
                <a:latin typeface="Comic Sans MS" panose="030F0702030302020204" pitchFamily="66" charset="0"/>
              </a:rPr>
              <a:t>küçük hal değişimi için bu ifadenin integrali alınırsa;</a:t>
            </a:r>
            <a:br>
              <a:rPr lang="tr-TR" sz="2000" dirty="0">
                <a:latin typeface="Comic Sans MS" panose="030F0702030302020204" pitchFamily="66" charset="0"/>
              </a:rPr>
            </a:br>
            <a:r>
              <a:rPr lang="tr-TR" sz="2000" dirty="0" smtClean="0">
                <a:latin typeface="Comic Sans MS" panose="030F0702030302020204" pitchFamily="66" charset="0"/>
              </a:rPr>
              <a:t>			Q</a:t>
            </a:r>
            <a:r>
              <a:rPr lang="tr-TR" sz="2000" baseline="-25000" dirty="0" smtClean="0">
                <a:latin typeface="Comic Sans MS" panose="030F0702030302020204" pitchFamily="66" charset="0"/>
              </a:rPr>
              <a:t>1-2</a:t>
            </a:r>
            <a:r>
              <a:rPr lang="tr-TR" sz="2000" dirty="0" smtClean="0">
                <a:latin typeface="Comic Sans MS" panose="030F0702030302020204" pitchFamily="66" charset="0"/>
              </a:rPr>
              <a:t> </a:t>
            </a:r>
            <a:r>
              <a:rPr lang="tr-TR" sz="2000" dirty="0">
                <a:latin typeface="Comic Sans MS" panose="030F0702030302020204" pitchFamily="66" charset="0"/>
              </a:rPr>
              <a:t>– W</a:t>
            </a:r>
            <a:r>
              <a:rPr lang="tr-TR" sz="2000" baseline="-25000" dirty="0">
                <a:latin typeface="Comic Sans MS" panose="030F0702030302020204" pitchFamily="66" charset="0"/>
              </a:rPr>
              <a:t>1-2</a:t>
            </a:r>
            <a:r>
              <a:rPr lang="tr-TR" sz="2000" dirty="0">
                <a:latin typeface="Comic Sans MS" panose="030F0702030302020204" pitchFamily="66" charset="0"/>
              </a:rPr>
              <a:t> = E</a:t>
            </a:r>
            <a:r>
              <a:rPr lang="tr-TR" sz="2000" baseline="-25000" dirty="0">
                <a:latin typeface="Comic Sans MS" panose="030F0702030302020204" pitchFamily="66" charset="0"/>
              </a:rPr>
              <a:t>2</a:t>
            </a:r>
            <a:r>
              <a:rPr lang="tr-TR" sz="2000" dirty="0">
                <a:latin typeface="Comic Sans MS" panose="030F0702030302020204" pitchFamily="66" charset="0"/>
              </a:rPr>
              <a:t> – E</a:t>
            </a:r>
            <a:r>
              <a:rPr lang="tr-TR" sz="2000" baseline="-25000" dirty="0">
                <a:latin typeface="Comic Sans MS" panose="030F0702030302020204" pitchFamily="66" charset="0"/>
              </a:rPr>
              <a:t>1</a:t>
            </a:r>
            <a:endParaRPr lang="en-GB" sz="2000" baseline="-25000" dirty="0">
              <a:latin typeface="Comic Sans MS" panose="030F0702030302020204" pitchFamily="66" charset="0"/>
            </a:endParaRPr>
          </a:p>
        </p:txBody>
      </p:sp>
      <p:pic>
        <p:nvPicPr>
          <p:cNvPr id="4" name="Resim 3"/>
          <p:cNvPicPr>
            <a:picLocks noChangeAspect="1"/>
          </p:cNvPicPr>
          <p:nvPr/>
        </p:nvPicPr>
        <p:blipFill>
          <a:blip r:embed="rId2"/>
          <a:stretch>
            <a:fillRect/>
          </a:stretch>
        </p:blipFill>
        <p:spPr>
          <a:xfrm>
            <a:off x="1655929" y="2635808"/>
            <a:ext cx="2984310" cy="1770354"/>
          </a:xfrm>
          <a:prstGeom prst="rect">
            <a:avLst/>
          </a:prstGeom>
        </p:spPr>
      </p:pic>
      <p:pic>
        <p:nvPicPr>
          <p:cNvPr id="5" name="Resim 4"/>
          <p:cNvPicPr>
            <a:picLocks noChangeAspect="1"/>
          </p:cNvPicPr>
          <p:nvPr/>
        </p:nvPicPr>
        <p:blipFill>
          <a:blip r:embed="rId3"/>
          <a:stretch>
            <a:fillRect/>
          </a:stretch>
        </p:blipFill>
        <p:spPr>
          <a:xfrm>
            <a:off x="1533100" y="5588380"/>
            <a:ext cx="7206600" cy="925570"/>
          </a:xfrm>
          <a:prstGeom prst="rect">
            <a:avLst/>
          </a:prstGeom>
        </p:spPr>
      </p:pic>
      <p:pic>
        <p:nvPicPr>
          <p:cNvPr id="6" name="Resim 5"/>
          <p:cNvPicPr>
            <a:picLocks noChangeAspect="1"/>
          </p:cNvPicPr>
          <p:nvPr/>
        </p:nvPicPr>
        <p:blipFill>
          <a:blip r:embed="rId4"/>
          <a:stretch>
            <a:fillRect/>
          </a:stretch>
        </p:blipFill>
        <p:spPr>
          <a:xfrm>
            <a:off x="6923964" y="2456438"/>
            <a:ext cx="4185314" cy="358740"/>
          </a:xfrm>
          <a:prstGeom prst="rect">
            <a:avLst/>
          </a:prstGeom>
        </p:spPr>
      </p:pic>
    </p:spTree>
    <p:extLst>
      <p:ext uri="{BB962C8B-B14F-4D97-AF65-F5344CB8AC3E}">
        <p14:creationId xmlns:p14="http://schemas.microsoft.com/office/powerpoint/2010/main" val="18603620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69242" y="122693"/>
            <a:ext cx="10909111" cy="6578221"/>
          </a:xfrm>
        </p:spPr>
        <p:txBody>
          <a:bodyPr numCol="2">
            <a:normAutofit/>
          </a:bodyPr>
          <a:lstStyle/>
          <a:p>
            <a:r>
              <a:rPr lang="tr-TR" sz="2000" dirty="0">
                <a:latin typeface="Comic Sans MS" panose="030F0702030302020204" pitchFamily="66" charset="0"/>
              </a:rPr>
              <a:t/>
            </a:r>
            <a:br>
              <a:rPr lang="tr-TR" sz="2000" dirty="0">
                <a:latin typeface="Comic Sans MS" panose="030F0702030302020204" pitchFamily="66" charset="0"/>
              </a:rPr>
            </a:br>
            <a:r>
              <a:rPr lang="tr-TR" sz="2500" b="1" dirty="0" smtClean="0">
                <a:latin typeface="Comic Sans MS" panose="030F0702030302020204" pitchFamily="66" charset="0"/>
              </a:rPr>
              <a:t>Tipik Bir Termodinamik Sistem Ve Çevrim Örneği</a:t>
            </a:r>
            <a:r>
              <a:rPr lang="tr-TR" sz="2500" b="1" dirty="0" smtClean="0">
                <a:latin typeface="Comic Sans MS" panose="030F0702030302020204" pitchFamily="66" charset="0"/>
              </a:rPr>
              <a:t/>
            </a:r>
            <a:br>
              <a:rPr lang="tr-TR" sz="2500" b="1" dirty="0" smtClean="0">
                <a:latin typeface="Comic Sans MS" panose="030F0702030302020204" pitchFamily="66" charset="0"/>
              </a:rPr>
            </a:br>
            <a:r>
              <a:rPr lang="tr-TR" sz="2500" b="1" dirty="0">
                <a:latin typeface="Comic Sans MS" panose="030F0702030302020204" pitchFamily="66" charset="0"/>
              </a:rPr>
              <a:t/>
            </a:r>
            <a:br>
              <a:rPr lang="tr-TR" sz="2500" b="1" dirty="0">
                <a:latin typeface="Comic Sans MS" panose="030F0702030302020204" pitchFamily="66" charset="0"/>
              </a:rPr>
            </a:br>
            <a:r>
              <a:rPr lang="tr-TR" sz="2000" dirty="0">
                <a:latin typeface="Comic Sans MS" panose="030F0702030302020204" pitchFamily="66" charset="0"/>
              </a:rPr>
              <a:t>Q</a:t>
            </a:r>
            <a:r>
              <a:rPr lang="tr-TR" sz="2000" baseline="-25000" dirty="0">
                <a:latin typeface="Comic Sans MS" panose="030F0702030302020204" pitchFamily="66" charset="0"/>
              </a:rPr>
              <a:t>1-2</a:t>
            </a:r>
            <a:r>
              <a:rPr lang="tr-TR" sz="2000" dirty="0">
                <a:latin typeface="Comic Sans MS" panose="030F0702030302020204" pitchFamily="66" charset="0"/>
              </a:rPr>
              <a:t> – W</a:t>
            </a:r>
            <a:r>
              <a:rPr lang="tr-TR" sz="2000" baseline="-25000" dirty="0">
                <a:latin typeface="Comic Sans MS" panose="030F0702030302020204" pitchFamily="66" charset="0"/>
              </a:rPr>
              <a:t>1-2</a:t>
            </a:r>
            <a:r>
              <a:rPr lang="tr-TR" sz="2000" dirty="0">
                <a:latin typeface="Comic Sans MS" panose="030F0702030302020204" pitchFamily="66" charset="0"/>
              </a:rPr>
              <a:t> = E</a:t>
            </a:r>
            <a:r>
              <a:rPr lang="tr-TR" sz="2000" baseline="-25000" dirty="0">
                <a:latin typeface="Comic Sans MS" panose="030F0702030302020204" pitchFamily="66" charset="0"/>
              </a:rPr>
              <a:t>2</a:t>
            </a:r>
            <a:r>
              <a:rPr lang="tr-TR" sz="2000" dirty="0">
                <a:latin typeface="Comic Sans MS" panose="030F0702030302020204" pitchFamily="66" charset="0"/>
              </a:rPr>
              <a:t> – E</a:t>
            </a:r>
            <a:r>
              <a:rPr lang="tr-TR" sz="2000" baseline="-25000" dirty="0">
                <a:latin typeface="Comic Sans MS" panose="030F0702030302020204" pitchFamily="66" charset="0"/>
              </a:rPr>
              <a:t>1</a:t>
            </a: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a:t>
            </a:r>
            <a:r>
              <a:rPr lang="tr-TR" sz="2000" dirty="0" smtClean="0">
                <a:latin typeface="Comic Sans MS" panose="030F0702030302020204" pitchFamily="66" charset="0"/>
              </a:rPr>
              <a:t>Q</a:t>
            </a:r>
            <a:r>
              <a:rPr lang="tr-TR" sz="2000" baseline="-25000" dirty="0" smtClean="0">
                <a:latin typeface="Comic Sans MS" panose="030F0702030302020204" pitchFamily="66" charset="0"/>
              </a:rPr>
              <a:t>1-2</a:t>
            </a:r>
            <a:r>
              <a:rPr lang="tr-TR" sz="2000" dirty="0" smtClean="0">
                <a:latin typeface="Comic Sans MS" panose="030F0702030302020204" pitchFamily="66" charset="0"/>
              </a:rPr>
              <a:t>:Sistemin </a:t>
            </a:r>
            <a:r>
              <a:rPr lang="tr-TR" sz="2000" dirty="0">
                <a:latin typeface="Comic Sans MS" panose="030F0702030302020204" pitchFamily="66" charset="0"/>
              </a:rPr>
              <a:t>hal değişimi sırasında aldığı ısı miktarı</a:t>
            </a:r>
            <a:br>
              <a:rPr lang="tr-TR" sz="2000" dirty="0">
                <a:latin typeface="Comic Sans MS" panose="030F0702030302020204" pitchFamily="66" charset="0"/>
              </a:rPr>
            </a:br>
            <a:r>
              <a:rPr lang="tr-TR" sz="2000" dirty="0">
                <a:latin typeface="Comic Sans MS" panose="030F0702030302020204" pitchFamily="66" charset="0"/>
              </a:rPr>
              <a:t>• </a:t>
            </a:r>
            <a:r>
              <a:rPr lang="tr-TR" sz="2000" dirty="0" smtClean="0">
                <a:latin typeface="Comic Sans MS" panose="030F0702030302020204" pitchFamily="66" charset="0"/>
              </a:rPr>
              <a:t>W</a:t>
            </a:r>
            <a:r>
              <a:rPr lang="tr-TR" sz="2000" baseline="-25000" dirty="0" smtClean="0">
                <a:latin typeface="Comic Sans MS" panose="030F0702030302020204" pitchFamily="66" charset="0"/>
              </a:rPr>
              <a:t>1-2</a:t>
            </a:r>
            <a:r>
              <a:rPr lang="tr-TR" sz="2000" dirty="0" smtClean="0">
                <a:latin typeface="Comic Sans MS" panose="030F0702030302020204" pitchFamily="66" charset="0"/>
              </a:rPr>
              <a:t>:Sistemin </a:t>
            </a:r>
            <a:r>
              <a:rPr lang="tr-TR" sz="2000" dirty="0">
                <a:latin typeface="Comic Sans MS" panose="030F0702030302020204" pitchFamily="66" charset="0"/>
              </a:rPr>
              <a:t>hal değişimi sırasında ürettiği iş miktarı</a:t>
            </a:r>
            <a:br>
              <a:rPr lang="tr-TR" sz="2000" dirty="0">
                <a:latin typeface="Comic Sans MS" panose="030F0702030302020204" pitchFamily="66" charset="0"/>
              </a:rPr>
            </a:br>
            <a:r>
              <a:rPr lang="tr-TR" sz="2000" dirty="0">
                <a:latin typeface="Comic Sans MS" panose="030F0702030302020204" pitchFamily="66" charset="0"/>
              </a:rPr>
              <a:t>• </a:t>
            </a:r>
            <a:r>
              <a:rPr lang="tr-TR" sz="2000" dirty="0" smtClean="0">
                <a:latin typeface="Comic Sans MS" panose="030F0702030302020204" pitchFamily="66" charset="0"/>
              </a:rPr>
              <a:t>E</a:t>
            </a:r>
            <a:r>
              <a:rPr lang="tr-TR" sz="2000" baseline="-25000" dirty="0" smtClean="0">
                <a:latin typeface="Comic Sans MS" panose="030F0702030302020204" pitchFamily="66" charset="0"/>
              </a:rPr>
              <a:t>1</a:t>
            </a:r>
            <a:r>
              <a:rPr lang="tr-TR" sz="2000" dirty="0" smtClean="0">
                <a:latin typeface="Comic Sans MS" panose="030F0702030302020204" pitchFamily="66" charset="0"/>
              </a:rPr>
              <a:t>: </a:t>
            </a:r>
            <a:r>
              <a:rPr lang="tr-TR" sz="2000" dirty="0">
                <a:latin typeface="Comic Sans MS" panose="030F0702030302020204" pitchFamily="66" charset="0"/>
              </a:rPr>
              <a:t>Sistemin ilk haldeki enerjisi ve</a:t>
            </a:r>
            <a:br>
              <a:rPr lang="tr-TR" sz="2000" dirty="0">
                <a:latin typeface="Comic Sans MS" panose="030F0702030302020204" pitchFamily="66" charset="0"/>
              </a:rPr>
            </a:br>
            <a:r>
              <a:rPr lang="tr-TR" sz="2000" dirty="0">
                <a:latin typeface="Comic Sans MS" panose="030F0702030302020204" pitchFamily="66" charset="0"/>
              </a:rPr>
              <a:t>• </a:t>
            </a:r>
            <a:r>
              <a:rPr lang="tr-TR" sz="2000" dirty="0" smtClean="0">
                <a:latin typeface="Comic Sans MS" panose="030F0702030302020204" pitchFamily="66" charset="0"/>
              </a:rPr>
              <a:t>E</a:t>
            </a:r>
            <a:r>
              <a:rPr lang="tr-TR" sz="2000" baseline="-25000" dirty="0" smtClean="0">
                <a:latin typeface="Comic Sans MS" panose="030F0702030302020204" pitchFamily="66" charset="0"/>
              </a:rPr>
              <a:t>2</a:t>
            </a:r>
            <a:r>
              <a:rPr lang="tr-TR" sz="2000" dirty="0" smtClean="0">
                <a:latin typeface="Comic Sans MS" panose="030F0702030302020204" pitchFamily="66" charset="0"/>
              </a:rPr>
              <a:t>: </a:t>
            </a:r>
            <a:r>
              <a:rPr lang="tr-TR" sz="2000" dirty="0">
                <a:latin typeface="Comic Sans MS" panose="030F0702030302020204" pitchFamily="66" charset="0"/>
              </a:rPr>
              <a:t>Sistemin son haldeki enerjisidir.</a:t>
            </a:r>
            <a:r>
              <a:rPr lang="tr-TR" sz="2500" b="1" dirty="0">
                <a:latin typeface="Comic Sans MS" panose="030F0702030302020204" pitchFamily="66" charset="0"/>
              </a:rPr>
              <a:t/>
            </a:r>
            <a:br>
              <a:rPr lang="tr-TR" sz="2500" b="1" dirty="0">
                <a:latin typeface="Comic Sans MS" panose="030F0702030302020204" pitchFamily="66" charset="0"/>
              </a:rPr>
            </a:br>
            <a:r>
              <a:rPr lang="tr-TR" sz="2500" b="1" dirty="0">
                <a:latin typeface="Comic Sans MS" panose="030F0702030302020204" pitchFamily="66" charset="0"/>
              </a:rPr>
              <a:t/>
            </a:r>
            <a:br>
              <a:rPr lang="tr-TR" sz="2500" b="1" dirty="0">
                <a:latin typeface="Comic Sans MS" panose="030F0702030302020204" pitchFamily="66" charset="0"/>
              </a:rPr>
            </a:br>
            <a:r>
              <a:rPr lang="tr-TR" sz="2000" dirty="0">
                <a:latin typeface="Comic Sans MS" panose="030F0702030302020204" pitchFamily="66" charset="0"/>
              </a:rPr>
              <a:t>Termodinamikte enerji, maddenin yapısına bağlı iç enerji ve </a:t>
            </a:r>
            <a:r>
              <a:rPr lang="tr-TR" sz="2000" dirty="0" smtClean="0">
                <a:latin typeface="Comic Sans MS" panose="030F0702030302020204" pitchFamily="66" charset="0"/>
              </a:rPr>
              <a:t>koordinat eksenlerine </a:t>
            </a:r>
            <a:r>
              <a:rPr lang="tr-TR" sz="2000" dirty="0">
                <a:latin typeface="Comic Sans MS" panose="030F0702030302020204" pitchFamily="66" charset="0"/>
              </a:rPr>
              <a:t>bağlı olan kinetik enerji (E</a:t>
            </a:r>
            <a:r>
              <a:rPr lang="tr-TR" sz="2000" baseline="-25000" dirty="0">
                <a:latin typeface="Comic Sans MS" panose="030F0702030302020204" pitchFamily="66" charset="0"/>
              </a:rPr>
              <a:t>K</a:t>
            </a:r>
            <a:r>
              <a:rPr lang="tr-TR" sz="2000" dirty="0">
                <a:latin typeface="Comic Sans MS" panose="030F0702030302020204" pitchFamily="66" charset="0"/>
              </a:rPr>
              <a:t>) ve potansiyel enerji (E</a:t>
            </a:r>
            <a:r>
              <a:rPr lang="tr-TR" sz="2000" baseline="-25000" dirty="0">
                <a:latin typeface="Comic Sans MS" panose="030F0702030302020204" pitchFamily="66" charset="0"/>
              </a:rPr>
              <a:t>P</a:t>
            </a:r>
            <a:r>
              <a:rPr lang="tr-TR" sz="2000" dirty="0">
                <a:latin typeface="Comic Sans MS" panose="030F0702030302020204" pitchFamily="66" charset="0"/>
              </a:rPr>
              <a:t>) </a:t>
            </a:r>
            <a:r>
              <a:rPr lang="tr-TR" sz="2000" dirty="0" smtClean="0">
                <a:latin typeface="Comic Sans MS" panose="030F0702030302020204" pitchFamily="66" charset="0"/>
              </a:rPr>
              <a:t>olarak ayrılabilir</a:t>
            </a:r>
            <a:r>
              <a:rPr lang="tr-TR" sz="2000" dirty="0">
                <a:latin typeface="Comic Sans MS" panose="030F0702030302020204" pitchFamily="66" charset="0"/>
              </a:rPr>
              <a:t>;</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E </a:t>
            </a:r>
            <a:r>
              <a:rPr lang="tr-TR" sz="2000" dirty="0">
                <a:latin typeface="Comic Sans MS" panose="030F0702030302020204" pitchFamily="66" charset="0"/>
              </a:rPr>
              <a:t>= U + E</a:t>
            </a:r>
            <a:r>
              <a:rPr lang="tr-TR" sz="2000" baseline="-25000" dirty="0">
                <a:latin typeface="Comic Sans MS" panose="030F0702030302020204" pitchFamily="66" charset="0"/>
              </a:rPr>
              <a:t>K </a:t>
            </a:r>
            <a:r>
              <a:rPr lang="tr-TR" sz="2000" dirty="0">
                <a:latin typeface="Comic Sans MS" panose="030F0702030302020204" pitchFamily="66" charset="0"/>
              </a:rPr>
              <a:t>+ E</a:t>
            </a:r>
            <a:r>
              <a:rPr lang="tr-TR" sz="2000" baseline="-25000" dirty="0">
                <a:latin typeface="Comic Sans MS" panose="030F0702030302020204" pitchFamily="66" charset="0"/>
              </a:rPr>
              <a:t>P</a:t>
            </a:r>
            <a:r>
              <a:rPr lang="tr-TR" sz="2500" b="1" dirty="0">
                <a:latin typeface="Comic Sans MS" panose="030F0702030302020204" pitchFamily="66" charset="0"/>
              </a:rPr>
              <a:t/>
            </a:r>
            <a:br>
              <a:rPr lang="tr-TR" sz="2500" b="1" dirty="0">
                <a:latin typeface="Comic Sans MS" panose="030F0702030302020204" pitchFamily="66" charset="0"/>
              </a:rPr>
            </a:br>
            <a:r>
              <a:rPr lang="tr-TR" sz="2500" b="1" dirty="0" smtClean="0">
                <a:latin typeface="Comic Sans MS" panose="030F0702030302020204" pitchFamily="66" charset="0"/>
              </a:rPr>
              <a:t/>
            </a:r>
            <a:br>
              <a:rPr lang="tr-TR" sz="2500" b="1" dirty="0" smtClean="0">
                <a:latin typeface="Comic Sans MS" panose="030F0702030302020204" pitchFamily="66" charset="0"/>
              </a:rPr>
            </a:br>
            <a:r>
              <a:rPr lang="tr-TR" sz="2500" b="1" dirty="0">
                <a:latin typeface="Comic Sans MS" panose="030F0702030302020204" pitchFamily="66" charset="0"/>
              </a:rPr>
              <a:t/>
            </a:r>
            <a:br>
              <a:rPr lang="tr-TR" sz="2500" b="1" dirty="0">
                <a:latin typeface="Comic Sans MS" panose="030F0702030302020204" pitchFamily="66" charset="0"/>
              </a:rPr>
            </a:br>
            <a:r>
              <a:rPr lang="tr-TR" sz="2500" b="1" dirty="0">
                <a:latin typeface="Comic Sans MS" panose="030F0702030302020204" pitchFamily="66" charset="0"/>
              </a:rPr>
              <a:t/>
            </a:r>
            <a:br>
              <a:rPr lang="tr-TR" sz="2500" b="1" dirty="0">
                <a:latin typeface="Comic Sans MS" panose="030F0702030302020204" pitchFamily="66" charset="0"/>
              </a:rPr>
            </a:br>
            <a:r>
              <a:rPr lang="tr-TR" sz="2000" dirty="0">
                <a:latin typeface="Comic Sans MS" panose="030F0702030302020204" pitchFamily="66" charset="0"/>
              </a:rPr>
              <a:t>Kütlesi m, hızı v olan bir cismin sahip olduğu kinetik enerjinin</a:t>
            </a:r>
            <a:r>
              <a:rPr lang="tr-TR" sz="2000" dirty="0" smtClean="0">
                <a:latin typeface="Comic Sans MS" panose="030F0702030302020204" pitchFamily="66" charset="0"/>
              </a:rPr>
              <a:t>,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şeklinde</a:t>
            </a:r>
            <a:r>
              <a:rPr lang="tr-TR" sz="2000" dirty="0">
                <a:latin typeface="Comic Sans MS" panose="030F0702030302020204" pitchFamily="66" charset="0"/>
              </a:rPr>
              <a:t>; </a:t>
            </a:r>
            <a:r>
              <a:rPr lang="tr-TR" sz="2000" dirty="0" err="1" smtClean="0">
                <a:latin typeface="Comic Sans MS" panose="030F0702030302020204" pitchFamily="66" charset="0"/>
              </a:rPr>
              <a:t>kütlesim</a:t>
            </a:r>
            <a:r>
              <a:rPr lang="tr-TR" sz="2000" dirty="0" smtClean="0">
                <a:latin typeface="Comic Sans MS" panose="030F0702030302020204" pitchFamily="66" charset="0"/>
              </a:rPr>
              <a:t>, bulunduğu </a:t>
            </a:r>
            <a:r>
              <a:rPr lang="tr-TR" sz="2000" dirty="0">
                <a:latin typeface="Comic Sans MS" panose="030F0702030302020204" pitchFamily="66" charset="0"/>
              </a:rPr>
              <a:t>yükseklik h ve yerçekimi ivmesi g </a:t>
            </a:r>
            <a:r>
              <a:rPr lang="tr-TR" sz="2000" dirty="0" smtClean="0">
                <a:latin typeface="Comic Sans MS" panose="030F0702030302020204" pitchFamily="66" charset="0"/>
              </a:rPr>
              <a:t>şeklinde gösterilmek </a:t>
            </a:r>
            <a:r>
              <a:rPr lang="tr-TR" sz="2000" dirty="0">
                <a:latin typeface="Comic Sans MS" panose="030F0702030302020204" pitchFamily="66" charset="0"/>
              </a:rPr>
              <a:t>sureti ile cisimlerin bulundukları konum (yer) nedeniyle </a:t>
            </a:r>
            <a:r>
              <a:rPr lang="tr-TR" sz="2000" dirty="0" smtClean="0">
                <a:latin typeface="Comic Sans MS" panose="030F0702030302020204" pitchFamily="66" charset="0"/>
              </a:rPr>
              <a:t>sahip oldukları </a:t>
            </a:r>
            <a:r>
              <a:rPr lang="tr-TR" sz="2000" dirty="0">
                <a:latin typeface="Comic Sans MS" panose="030F0702030302020204" pitchFamily="66" charset="0"/>
              </a:rPr>
              <a:t>potansiyel enerjinin ise,</a:t>
            </a:r>
            <a:r>
              <a:rPr lang="tr-TR" sz="2500" b="1" dirty="0">
                <a:latin typeface="Comic Sans MS" panose="030F0702030302020204" pitchFamily="66" charset="0"/>
              </a:rPr>
              <a:t/>
            </a:r>
            <a:br>
              <a:rPr lang="tr-TR" sz="2500" b="1" dirty="0">
                <a:latin typeface="Comic Sans MS" panose="030F0702030302020204" pitchFamily="66" charset="0"/>
              </a:rPr>
            </a:br>
            <a:r>
              <a:rPr lang="tr-TR" sz="2500" b="1" dirty="0" smtClean="0">
                <a:latin typeface="Comic Sans MS" panose="030F0702030302020204" pitchFamily="66" charset="0"/>
              </a:rPr>
              <a:t>				</a:t>
            </a:r>
            <a:r>
              <a:rPr lang="tr-TR" sz="2000" dirty="0" err="1" smtClean="0">
                <a:latin typeface="Comic Sans MS" panose="030F0702030302020204" pitchFamily="66" charset="0"/>
              </a:rPr>
              <a:t>Ep</a:t>
            </a:r>
            <a:r>
              <a:rPr lang="tr-TR" sz="2000" dirty="0" smtClean="0">
                <a:latin typeface="Comic Sans MS" panose="030F0702030302020204" pitchFamily="66" charset="0"/>
              </a:rPr>
              <a:t>=</a:t>
            </a:r>
            <a:r>
              <a:rPr lang="tr-TR" sz="2000" dirty="0" err="1" smtClean="0">
                <a:latin typeface="Comic Sans MS" panose="030F0702030302020204" pitchFamily="66" charset="0"/>
              </a:rPr>
              <a:t>m.g.h</a:t>
            </a:r>
            <a:r>
              <a:rPr lang="tr-TR" sz="2500" b="1" dirty="0">
                <a:latin typeface="Comic Sans MS" panose="030F0702030302020204" pitchFamily="66" charset="0"/>
              </a:rPr>
              <a:t/>
            </a:r>
            <a:br>
              <a:rPr lang="tr-TR" sz="2500" b="1" dirty="0">
                <a:latin typeface="Comic Sans MS" panose="030F0702030302020204" pitchFamily="66" charset="0"/>
              </a:rPr>
            </a:br>
            <a:r>
              <a:rPr lang="tr-TR" sz="2500" b="1" dirty="0">
                <a:latin typeface="Comic Sans MS" panose="030F0702030302020204" pitchFamily="66" charset="0"/>
              </a:rPr>
              <a:t/>
            </a:r>
            <a:br>
              <a:rPr lang="tr-TR" sz="2500" b="1" dirty="0">
                <a:latin typeface="Comic Sans MS" panose="030F0702030302020204" pitchFamily="66" charset="0"/>
              </a:rPr>
            </a:br>
            <a:r>
              <a:rPr lang="tr-TR" sz="2200" dirty="0">
                <a:latin typeface="Comic Sans MS" panose="030F0702030302020204" pitchFamily="66" charset="0"/>
              </a:rPr>
              <a:t>Bu </a:t>
            </a:r>
            <a:r>
              <a:rPr lang="tr-TR" sz="2200" dirty="0" smtClean="0">
                <a:latin typeface="Comic Sans MS" panose="030F0702030302020204" pitchFamily="66" charset="0"/>
              </a:rPr>
              <a:t>durumda yukarıda </a:t>
            </a:r>
            <a:r>
              <a:rPr lang="tr-TR" sz="2200" dirty="0">
                <a:latin typeface="Comic Sans MS" panose="030F0702030302020204" pitchFamily="66" charset="0"/>
              </a:rPr>
              <a:t>verilen sistemin herhangi bir hal değişimindeki genel enerji ifadesi</a:t>
            </a:r>
            <a:r>
              <a:rPr lang="tr-TR" sz="2200" dirty="0" smtClean="0">
                <a:latin typeface="Comic Sans MS" panose="030F0702030302020204" pitchFamily="66" charset="0"/>
              </a:rPr>
              <a:t>, Q</a:t>
            </a:r>
            <a:r>
              <a:rPr lang="tr-TR" sz="2200" baseline="-25000" dirty="0" smtClean="0">
                <a:latin typeface="Comic Sans MS" panose="030F0702030302020204" pitchFamily="66" charset="0"/>
              </a:rPr>
              <a:t>1-2</a:t>
            </a:r>
            <a:r>
              <a:rPr lang="tr-TR" sz="2200" dirty="0" smtClean="0">
                <a:latin typeface="Comic Sans MS" panose="030F0702030302020204" pitchFamily="66" charset="0"/>
              </a:rPr>
              <a:t>–W</a:t>
            </a:r>
            <a:r>
              <a:rPr lang="tr-TR" sz="2200" baseline="-25000" dirty="0" smtClean="0">
                <a:latin typeface="Comic Sans MS" panose="030F0702030302020204" pitchFamily="66" charset="0"/>
              </a:rPr>
              <a:t>1-2</a:t>
            </a:r>
            <a:r>
              <a:rPr lang="tr-TR" sz="2200" dirty="0" smtClean="0">
                <a:latin typeface="Comic Sans MS" panose="030F0702030302020204" pitchFamily="66" charset="0"/>
              </a:rPr>
              <a:t>=E</a:t>
            </a:r>
            <a:r>
              <a:rPr lang="tr-TR" sz="2200" baseline="-25000" dirty="0" smtClean="0">
                <a:latin typeface="Comic Sans MS" panose="030F0702030302020204" pitchFamily="66" charset="0"/>
              </a:rPr>
              <a:t>2</a:t>
            </a:r>
            <a:r>
              <a:rPr lang="tr-TR" sz="2200" dirty="0" smtClean="0">
                <a:latin typeface="Comic Sans MS" panose="030F0702030302020204" pitchFamily="66" charset="0"/>
              </a:rPr>
              <a:t>–E</a:t>
            </a:r>
            <a:r>
              <a:rPr lang="tr-TR" sz="2200" baseline="-25000" dirty="0" smtClean="0">
                <a:latin typeface="Comic Sans MS" panose="030F0702030302020204" pitchFamily="66" charset="0"/>
              </a:rPr>
              <a:t>1</a:t>
            </a:r>
            <a:r>
              <a:rPr lang="tr-TR" sz="2200" dirty="0" smtClean="0">
                <a:latin typeface="Comic Sans MS" panose="030F0702030302020204" pitchFamily="66" charset="0"/>
              </a:rPr>
              <a:t> =</a:t>
            </a:r>
            <a:br>
              <a:rPr lang="tr-TR" sz="2200" dirty="0" smtClean="0">
                <a:latin typeface="Comic Sans MS" panose="030F0702030302020204" pitchFamily="66" charset="0"/>
              </a:rPr>
            </a:br>
            <a:r>
              <a:rPr lang="tr-TR" sz="2200" dirty="0" smtClean="0">
                <a:latin typeface="Comic Sans MS" panose="030F0702030302020204" pitchFamily="66" charset="0"/>
              </a:rPr>
              <a:t>(U</a:t>
            </a:r>
            <a:r>
              <a:rPr lang="tr-TR" sz="2200" baseline="-25000" dirty="0" smtClean="0">
                <a:latin typeface="Comic Sans MS" panose="030F0702030302020204" pitchFamily="66" charset="0"/>
              </a:rPr>
              <a:t>2</a:t>
            </a:r>
            <a:r>
              <a:rPr lang="tr-TR" sz="2200" dirty="0" smtClean="0">
                <a:latin typeface="Comic Sans MS" panose="030F0702030302020204" pitchFamily="66" charset="0"/>
              </a:rPr>
              <a:t>–U</a:t>
            </a:r>
            <a:r>
              <a:rPr lang="tr-TR" sz="2200" baseline="-25000" dirty="0" smtClean="0">
                <a:latin typeface="Comic Sans MS" panose="030F0702030302020204" pitchFamily="66" charset="0"/>
              </a:rPr>
              <a:t>1</a:t>
            </a:r>
            <a:r>
              <a:rPr lang="tr-TR" sz="2200" dirty="0">
                <a:latin typeface="Comic Sans MS" panose="030F0702030302020204" pitchFamily="66" charset="0"/>
              </a:rPr>
              <a:t>) + (1/2) m (</a:t>
            </a:r>
            <a:r>
              <a:rPr lang="tr-TR" sz="2200" dirty="0" smtClean="0">
                <a:latin typeface="Comic Sans MS" panose="030F0702030302020204" pitchFamily="66" charset="0"/>
              </a:rPr>
              <a:t>v</a:t>
            </a:r>
            <a:r>
              <a:rPr lang="tr-TR" sz="2200" baseline="-25000" dirty="0" smtClean="0">
                <a:latin typeface="Comic Sans MS" panose="030F0702030302020204" pitchFamily="66" charset="0"/>
              </a:rPr>
              <a:t>2</a:t>
            </a:r>
            <a:r>
              <a:rPr lang="tr-TR" sz="2200" baseline="30000" dirty="0" smtClean="0">
                <a:latin typeface="Comic Sans MS" panose="030F0702030302020204" pitchFamily="66" charset="0"/>
              </a:rPr>
              <a:t>2</a:t>
            </a:r>
            <a:r>
              <a:rPr lang="tr-TR" sz="2200" dirty="0" smtClean="0">
                <a:latin typeface="Comic Sans MS" panose="030F0702030302020204" pitchFamily="66" charset="0"/>
              </a:rPr>
              <a:t> </a:t>
            </a:r>
            <a:r>
              <a:rPr lang="tr-TR" sz="2200" dirty="0">
                <a:latin typeface="Comic Sans MS" panose="030F0702030302020204" pitchFamily="66" charset="0"/>
              </a:rPr>
              <a:t>– </a:t>
            </a:r>
            <a:r>
              <a:rPr lang="tr-TR" sz="2200" dirty="0" smtClean="0">
                <a:latin typeface="Comic Sans MS" panose="030F0702030302020204" pitchFamily="66" charset="0"/>
              </a:rPr>
              <a:t>v</a:t>
            </a:r>
            <a:r>
              <a:rPr lang="tr-TR" sz="2200" baseline="-25000" dirty="0" smtClean="0">
                <a:latin typeface="Comic Sans MS" panose="030F0702030302020204" pitchFamily="66" charset="0"/>
              </a:rPr>
              <a:t>1</a:t>
            </a:r>
            <a:r>
              <a:rPr lang="tr-TR" sz="2200" baseline="30000" dirty="0" smtClean="0">
                <a:latin typeface="Comic Sans MS" panose="030F0702030302020204" pitchFamily="66" charset="0"/>
              </a:rPr>
              <a:t>2</a:t>
            </a:r>
            <a:r>
              <a:rPr lang="tr-TR" sz="2200" dirty="0">
                <a:latin typeface="Comic Sans MS" panose="030F0702030302020204" pitchFamily="66" charset="0"/>
              </a:rPr>
              <a:t>) + m g (h</a:t>
            </a:r>
            <a:r>
              <a:rPr lang="tr-TR" sz="2200" baseline="-25000" dirty="0">
                <a:latin typeface="Comic Sans MS" panose="030F0702030302020204" pitchFamily="66" charset="0"/>
              </a:rPr>
              <a:t>2</a:t>
            </a:r>
            <a:r>
              <a:rPr lang="tr-TR" sz="2200" dirty="0">
                <a:latin typeface="Comic Sans MS" panose="030F0702030302020204" pitchFamily="66" charset="0"/>
              </a:rPr>
              <a:t> – h</a:t>
            </a:r>
            <a:r>
              <a:rPr lang="tr-TR" sz="2200" baseline="-25000" dirty="0">
                <a:latin typeface="Comic Sans MS" panose="030F0702030302020204" pitchFamily="66" charset="0"/>
              </a:rPr>
              <a:t>1</a:t>
            </a:r>
            <a:r>
              <a:rPr lang="tr-TR" sz="2200" dirty="0">
                <a:latin typeface="Comic Sans MS" panose="030F0702030302020204" pitchFamily="66" charset="0"/>
              </a:rPr>
              <a:t>)</a:t>
            </a:r>
            <a:br>
              <a:rPr lang="tr-TR" sz="2200" dirty="0">
                <a:latin typeface="Comic Sans MS" panose="030F0702030302020204" pitchFamily="66" charset="0"/>
              </a:rPr>
            </a:br>
            <a:r>
              <a:rPr lang="tr-TR" sz="2200" dirty="0">
                <a:latin typeface="Comic Sans MS" panose="030F0702030302020204" pitchFamily="66" charset="0"/>
              </a:rPr>
              <a:t>şeklinde yazılabilir.</a:t>
            </a:r>
            <a:endParaRPr lang="en-GB" sz="2200" baseline="-25000" dirty="0">
              <a:latin typeface="Comic Sans MS" panose="030F0702030302020204" pitchFamily="66" charset="0"/>
            </a:endParaRPr>
          </a:p>
        </p:txBody>
      </p:sp>
      <p:pic>
        <p:nvPicPr>
          <p:cNvPr id="3" name="Resim 2"/>
          <p:cNvPicPr>
            <a:picLocks noChangeAspect="1"/>
          </p:cNvPicPr>
          <p:nvPr/>
        </p:nvPicPr>
        <p:blipFill>
          <a:blip r:embed="rId2"/>
          <a:stretch>
            <a:fillRect/>
          </a:stretch>
        </p:blipFill>
        <p:spPr>
          <a:xfrm>
            <a:off x="8889240" y="1476937"/>
            <a:ext cx="1592242" cy="574072"/>
          </a:xfrm>
          <a:prstGeom prst="rect">
            <a:avLst/>
          </a:prstGeom>
        </p:spPr>
      </p:pic>
    </p:spTree>
    <p:extLst>
      <p:ext uri="{BB962C8B-B14F-4D97-AF65-F5344CB8AC3E}">
        <p14:creationId xmlns:p14="http://schemas.microsoft.com/office/powerpoint/2010/main" val="2180280994"/>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737</TotalTime>
  <Words>30</Words>
  <Application>Microsoft Office PowerPoint</Application>
  <PresentationFormat>Geniş ekran</PresentationFormat>
  <Paragraphs>11</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Century Gothic</vt:lpstr>
      <vt:lpstr>Comic Sans MS</vt:lpstr>
      <vt:lpstr>Wingdings</vt:lpstr>
      <vt:lpstr>Wingdings 3</vt:lpstr>
      <vt:lpstr>Duman</vt:lpstr>
      <vt:lpstr>AET201 Termodinamik ve Isı Transferi Ders Notları-7         </vt:lpstr>
      <vt:lpstr>Birinci Yasaya Göre Farklı Şartlarda İç Enerji Değişimi  a) Aynı Isıda (adyobatik) Değişme: Bir sistemle çevresi arasında ısı alışverişi olmuyorsa, yani; ΔQ=0 ise bu şekilde meydana gelen değişmeye “adyabatik değişme„ denir. Termodinamiğin 1.yasası böyle bir sürece uygulandığında,  ΔU = U2 – U1 = ΔQ - ΔW ΔU = U2– U1 = -ΔW olur.  Bu sonuçtan görüldüğü gibi gaz adyabatik olarak genleşirse W pozitif olur. Dolayısıyla ΔU’nun değeri de negatif olur ve gazın sıcaklığı düşer. Ters bir işlemde, yani bir gaz adyabatik olarak sıkıştırılırsa gazın sıcaklığı artar.  b) Aynı Hacimde Değişme: Sabit hacim altında meydana gelen değişmede hiçbir iş yapılmaz; çünki,işi temsil eden,  W =P. ΔV  ifadesindeki  ΔV = V2-V1 terimi sıfır değerindedir.   Bu nedenle,  U2 - U1 = ΔU = Q+ W ifadesi,  U2 - U1 = ΔU = Q şeklini alır.  Bu eşitlik, hacmi sabit tutulan bir sisteme ısı verildiğinde,verilen ısının tamamının sistemin iç enerjisinin artması için harcandığını ifade eder.</vt:lpstr>
      <vt:lpstr>Birinci Yasaya Göre Farklı Şartlarda İç Enerji Değişimi  c) Aynı Basınçta (izobarik) Değişme: Sabit basınç altında meydana gelen bir değişmeye aynı basınçta değişme veya izobarik işlem adı verilir.   Böyle bir işlem meydana geldiğinde, transfer edilen ısı ve yapılan iş sıfırdan farklıdır.     W=P(Vs-Vi)   Bu durumda sistemin iç enerji değişimi,  U2 - U1 = ΔU = Q+ W U2 - U1 = Q+ P(V2-V1)     d) Aynı Sıcaklıkta (izotermal) Değişme: Sabit sıcaklıkta meydana gelen işlemlere izotermal işlemler denir.   Bir ideal gazın, sabit sıcaklık işlemlerinde P-V eğrisi hiperbolik bir eğridir.   İdeal bir gazın iç enerjisi yalnızca sıcaklığın bir fonksiyonu olduğundan, bir ideal gazın izotermal hal değişiminde ΔU=0 olur.</vt:lpstr>
      <vt:lpstr>        Özgül Isı–Entalpi-İç Enerji İlişkisi  Sabit basınç veya sabit hacimdeki hesaplamaların herbiri için farklı bir özgül ısı (spesifik ısı) değeri vardır.   Örneğin; sabit basınçtaki sistemde dq kadarlık bir ısı farklılığı meydana gelirken, sıcaklık artışı ΔT kadar değişmişse sistemin özgül ısısı için;  Cp = dq /dT    Yine, sabit basınçtaki özgül ısı ile sabit hacimdeki özgül ısı arasındaki,  Cp – Cv = R (Mayer Bağıntısı)             Sabit hacimde tutulan bir sisteme ısı verilmekte ise ,bu durumda ısı kapasitesinin Cv ile temsil edildiğini ve verilen ısının malzemenin U iç enerjisinin artmasına neden olduğunu ve,  Q = Δ U= m. Cv.Δ T  şeklinde ifade edildiğini de biliyoruz.  Sabit basınçta tutulan bir sisteme ısı verildiğinde ise, ısı kapasitesinin Cp şeklinde temsil edildiğini ve verilen ısının sistemin iç enerjisinin artmasının yanısıra dışarıya karşı PV kadarlık bir işin yapılmasına da sebep olduğunu biliyoruz.   Bu durumda yukarıdaki ifade,  Q = ΔU + P. ΔV = m.Cp. ΔT  şekline dönüşür. </vt:lpstr>
      <vt:lpstr> PROBLEM 3.1: Bir depoda bulunan sıvı, elektrik motoruyla döndürülen bir palet yardımıyla karıştırılmıştır.   Paleti çevirmek için 4500 kJ luk bir iş harcanmış ve bu sırada depodan çevreye 2000 kJ luk ısı transfer edilmiştir.  Sıvı ve depoyu sistem olarak düşünerek, sistemin iç enerji değişimini bulunuz.  ÇÖZÜM:  Potansiyel ve kinetik enerjilerde değişme olmadığından, Q-W=ΔU olur. Verilenler yukarıda yerlerine koyularak, –2000-(Wç-4500)= U2-U1, ΔU = U2-U1  ΔU = 2500 kJ bulunur.    </vt:lpstr>
      <vt:lpstr> Termodinamiğin Birinci Yasasına Göre İşin Tanımı  İş, bir kuvvetin bir sisteme belirli bir yol boyunca etki etmesi ile temsil edilen enerjidir.    W = ∫ F.dx  Termodinamik açıdan ise iş, sistemle çevresi arasında bir enerji alışverişidir.   Eğer sistemin çevresindeki yegane etki, mesela bir ağırlığın kaldırılması şeklinde olabilirse, sistem iş yapmış olur.  İşin birimi Joule, N.m ya da kg.m2/s2 dir. Birim zamanda yapılan işe ise güç denir.   Bir silindir ve bir pistondan oluşan gaz için, pistonun yukarı doğru çekilmesi durumu ile ilgili P-V grafiği görülmektedir. Bu durumda yapılan iş aşağıdaki bağıntıdan bulunur.         Değişim esnasında T=sabit ise, P1V1=P2V2 Pistonu 1 konumundan 2 konumuna getirmek için yapılan işin büyüklüğü;  </vt:lpstr>
      <vt:lpstr> Tipik Bir Termodinamik Sistem Ve Çevrim Örneği  Isının işe dönüştürüldüğü termodinamik sistemlerde ısı sıcak kaynaktan  (buharlaştırıcıdan) soğuk kaynağa (yoğunlaştırıcıya) doğru hareket etmekte ve bu sayede sistem çevreye iş yapmaktadır.             Bir sistemin iç enerjisindeki artış, yukarıda iç enerjinin tanımında da verildiği üzere,  U2 – U1 = Q – W  şeklinde sisteme verilen Q ısısı ısı ile, sistemin çevresine verdiği W işi arasındaki farktan ibaret idi.   • Q = çevrim boyunca net ısı alışverişini  • W = çevrim boyunca net iş alışverişini</vt:lpstr>
      <vt:lpstr> Tipik Bir Termodinamik Sistem Ve Çevrim Örneği  Aynı hal noktalarına sahip basit bir çevrim çizelim.                  (1A2C1) ve (1B2C1) çevrimleri birbirlerine eşittir. b denklemini a denkleminden çıkarırsak c denklemini buluruz:    Bu sisteme has bir özellik olup sistemin enerjisidir ve E ile gösterilir;     E=δQ-δW  sonsuz küçük hal değişimi için bu ifadenin integrali alınırsa;    Q1-2 – W1-2 = E2 – E1</vt:lpstr>
      <vt:lpstr> Tipik Bir Termodinamik Sistem Ve Çevrim Örneği  Q1-2 – W1-2 = E2 – E1  • Q1-2:Sistemin hal değişimi sırasında aldığı ısı miktarı • W1-2:Sistemin hal değişimi sırasında ürettiği iş miktarı • E1: Sistemin ilk haldeki enerjisi ve • E2: Sistemin son haldeki enerjisidir.  Termodinamikte enerji, maddenin yapısına bağlı iç enerji ve koordinat eksenlerine bağlı olan kinetik enerji (EK) ve potansiyel enerji (EP) olarak ayrılabilir;      E = U + EK + EP    Kütlesi m, hızı v olan bir cismin sahip olduğu kinetik enerjinin,     şeklinde; kütlesim, bulunduğu yükseklik h ve yerçekimi ivmesi g şeklinde gösterilmek sureti ile cisimlerin bulundukları konum (yer) nedeniyle sahip oldukları potansiyel enerjinin ise,     Ep=m.g.h  Bu durumda yukarıda verilen sistemin herhangi bir hal değişimindeki genel enerji ifadesi, Q1-2–W1-2=E2–E1 = (U2–U1) + (1/2) m (v22 – v12) + m g (h2 – h1) şeklinde yazılabilir.</vt:lpstr>
      <vt:lpstr>KAYNAKÇA   TEMEL KAVRAMLARI İLE MÜHENDİSLİK TERMODİNAMİĞİ, Prof. Dr. Mustafa AKDAĞ, QAFQAZ  ÜNİVERSİTESİ  YAYINLARI, Bakü, 2009.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AET201 Termodinamik ve Isı Transferi Ders Notları         </dc:title>
  <dc:creator>Hp</dc:creator>
  <cp:lastModifiedBy>Hp</cp:lastModifiedBy>
  <cp:revision>246</cp:revision>
  <dcterms:created xsi:type="dcterms:W3CDTF">2020-05-06T11:45:07Z</dcterms:created>
  <dcterms:modified xsi:type="dcterms:W3CDTF">2020-05-10T22:09:25Z</dcterms:modified>
</cp:coreProperties>
</file>