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7" r:id="rId1"/>
  </p:sldMasterIdLst>
  <p:notesMasterIdLst>
    <p:notesMasterId r:id="rId26"/>
  </p:notesMasterIdLst>
  <p:sldIdLst>
    <p:sldId id="279" r:id="rId2"/>
    <p:sldId id="280" r:id="rId3"/>
    <p:sldId id="293" r:id="rId4"/>
    <p:sldId id="294" r:id="rId5"/>
    <p:sldId id="295" r:id="rId6"/>
    <p:sldId id="296" r:id="rId7"/>
    <p:sldId id="297" r:id="rId8"/>
    <p:sldId id="299" r:id="rId9"/>
    <p:sldId id="298" r:id="rId10"/>
    <p:sldId id="300" r:id="rId11"/>
    <p:sldId id="301" r:id="rId12"/>
    <p:sldId id="302" r:id="rId13"/>
    <p:sldId id="303" r:id="rId14"/>
    <p:sldId id="304" r:id="rId15"/>
    <p:sldId id="305" r:id="rId16"/>
    <p:sldId id="306" r:id="rId17"/>
    <p:sldId id="307" r:id="rId18"/>
    <p:sldId id="308" r:id="rId19"/>
    <p:sldId id="309" r:id="rId20"/>
    <p:sldId id="310" r:id="rId21"/>
    <p:sldId id="311" r:id="rId22"/>
    <p:sldId id="312" r:id="rId23"/>
    <p:sldId id="282" r:id="rId24"/>
    <p:sldId id="283" r:id="rId25"/>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658" y="67"/>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5017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cs typeface="Arial" charset="0"/>
              </a:defRPr>
            </a:lvl1pPr>
          </a:lstStyle>
          <a:p>
            <a:pPr>
              <a:defRPr/>
            </a:pPr>
            <a:endParaRPr lang="en-US"/>
          </a:p>
        </p:txBody>
      </p:sp>
      <p:sp>
        <p:nvSpPr>
          <p:cNvPr id="5124"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8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018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cs typeface="Arial" charset="0"/>
              </a:defRPr>
            </a:lvl1pPr>
          </a:lstStyle>
          <a:p>
            <a:pPr>
              <a:defRPr/>
            </a:pPr>
            <a:endParaRPr lang="en-US"/>
          </a:p>
        </p:txBody>
      </p:sp>
      <p:sp>
        <p:nvSpPr>
          <p:cNvPr id="5018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63A5B76-B4D1-4E0A-86B0-A33245C04916}" type="slidenum">
              <a:rPr lang="en-US" altLang="tr-TR"/>
              <a:pPr>
                <a:defRPr/>
              </a:pPr>
              <a:t>‹#›</a:t>
            </a:fld>
            <a:endParaRPr lang="en-US" altLang="tr-T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34002111-F790-410F-8CEF-8C624D566BFA}" type="slidenum">
              <a:rPr lang="en-US" altLang="tr-TR"/>
              <a:pPr>
                <a:spcBef>
                  <a:spcPct val="0"/>
                </a:spcBef>
              </a:pPr>
              <a:t>1</a:t>
            </a:fld>
            <a:endParaRPr lang="en-US" altLang="tr-TR"/>
          </a:p>
        </p:txBody>
      </p:sp>
      <p:sp>
        <p:nvSpPr>
          <p:cNvPr id="7171" name="Rectangle 2"/>
          <p:cNvSpPr>
            <a:spLocks noGrp="1" noRot="1" noChangeAspect="1" noChangeArrowheads="1" noTextEdit="1"/>
          </p:cNvSpPr>
          <p:nvPr>
            <p:ph type="sldImg"/>
          </p:nvPr>
        </p:nvSpPr>
        <p:spPr>
          <a:xfrm>
            <a:off x="381000" y="685800"/>
            <a:ext cx="6096000" cy="3429000"/>
          </a:xfrm>
          <a:ln/>
        </p:spPr>
      </p:sp>
      <p:sp>
        <p:nvSpPr>
          <p:cNvPr id="71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97280" y="3810000"/>
            <a:ext cx="10058400" cy="515112"/>
          </a:xfrm>
        </p:spPr>
        <p:txBody>
          <a:bodyPr anchor="b">
            <a:noAutofit/>
          </a:bodyPr>
          <a:lstStyle>
            <a:lvl1pPr algn="ctr">
              <a:lnSpc>
                <a:spcPct val="85000"/>
              </a:lnSpc>
              <a:defRPr sz="3200" b="0" spc="-28"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hasCustomPrompt="1"/>
          </p:nvPr>
        </p:nvSpPr>
        <p:spPr>
          <a:xfrm>
            <a:off x="1100051" y="4455621"/>
            <a:ext cx="10058400" cy="1143000"/>
          </a:xfrm>
        </p:spPr>
        <p:txBody>
          <a:bodyPr lIns="91440" rIns="91440">
            <a:normAutofit/>
          </a:bodyPr>
          <a:lstStyle>
            <a:lvl1pPr marL="0" indent="0" algn="ctr">
              <a:buNone/>
              <a:defRPr sz="1013" cap="all" spc="113" baseline="0">
                <a:solidFill>
                  <a:schemeClr val="tx2"/>
                </a:solidFill>
                <a:latin typeface="Times New Roman" panose="02020603050405020304" pitchFamily="18" charset="0"/>
                <a:cs typeface="Times New Roman" panose="02020603050405020304" pitchFamily="18" charset="0"/>
              </a:defRPr>
            </a:lvl1pPr>
            <a:lvl2pPr marL="257175" indent="0" algn="ctr">
              <a:buNone/>
              <a:defRPr sz="1350"/>
            </a:lvl2pPr>
            <a:lvl3pPr marL="514350" indent="0" algn="ctr">
              <a:buNone/>
              <a:defRPr sz="1350"/>
            </a:lvl3pPr>
            <a:lvl4pPr marL="771525" indent="0" algn="ctr">
              <a:buNone/>
              <a:defRPr sz="1125"/>
            </a:lvl4pPr>
            <a:lvl5pPr marL="1028700" indent="0" algn="ctr">
              <a:buNone/>
              <a:defRPr sz="1125"/>
            </a:lvl5pPr>
            <a:lvl6pPr marL="1285875" indent="0" algn="ctr">
              <a:buNone/>
              <a:defRPr sz="1125"/>
            </a:lvl6pPr>
            <a:lvl7pPr marL="1543050" indent="0" algn="ctr">
              <a:buNone/>
              <a:defRPr sz="1125"/>
            </a:lvl7pPr>
            <a:lvl8pPr marL="1800225" indent="0" algn="ctr">
              <a:buNone/>
              <a:defRPr sz="1125"/>
            </a:lvl8pPr>
            <a:lvl9pPr marL="2057400" indent="0" algn="ctr">
              <a:buNone/>
              <a:defRPr sz="1125"/>
            </a:lvl9pPr>
          </a:lstStyle>
          <a:p>
            <a:r>
              <a:rPr lang="tr-TR" dirty="0" smtClean="0"/>
              <a:t>DERS ADI</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644526B4-A026-43C4-999D-7DC976FE730F}"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lgn="r">
              <a:defRPr>
                <a:solidFill>
                  <a:schemeClr val="bg1"/>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3" y="826688"/>
            <a:ext cx="1527835" cy="1450184"/>
          </a:xfrm>
          <a:prstGeom prst="rect">
            <a:avLst/>
          </a:prstGeom>
        </p:spPr>
      </p:pic>
      <p:sp>
        <p:nvSpPr>
          <p:cNvPr id="12" name="Metin kutusu 11"/>
          <p:cNvSpPr txBox="1"/>
          <p:nvPr/>
        </p:nvSpPr>
        <p:spPr>
          <a:xfrm>
            <a:off x="3902279" y="1051999"/>
            <a:ext cx="5444921" cy="830997"/>
          </a:xfrm>
          <a:prstGeom prst="rect">
            <a:avLst/>
          </a:prstGeom>
          <a:noFill/>
        </p:spPr>
        <p:txBody>
          <a:bodyPr wrap="square" rtlCol="0">
            <a:spAutoFit/>
          </a:bodyPr>
          <a:lstStyle/>
          <a:p>
            <a:pPr algn="ctr"/>
            <a:r>
              <a:rPr lang="tr-TR" sz="24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2400" b="0" dirty="0" smtClean="0">
                <a:solidFill>
                  <a:srgbClr val="204788"/>
                </a:solidFill>
                <a:latin typeface="Times New Roman" panose="02020603050405020304" pitchFamily="18" charset="0"/>
                <a:cs typeface="Times New Roman" panose="02020603050405020304" pitchFamily="18" charset="0"/>
              </a:rPr>
              <a:t>Nallıhan</a:t>
            </a:r>
            <a:r>
              <a:rPr lang="tr-TR" sz="24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24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33442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26F90643-125A-461A-9753-D66CC8B42B70}"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2804253884"/>
      </p:ext>
    </p:extLst>
  </p:cSld>
  <p:clrMapOvr>
    <a:masterClrMapping/>
  </p:clrMapOvr>
  <p:timing>
    <p:tnLst>
      <p:par>
        <p:cTn id="1" dur="indefinite" restart="never" nodeType="tmRoot"/>
      </p:par>
    </p:tnLst>
  </p:timing>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2"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2"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defRPr>
            </a:lvl1pPr>
          </a:lstStyle>
          <a:p>
            <a:fld id="{98AC2D4D-788C-4808-A521-F418FAE6E6B9}"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3191323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obj">
  <p:cSld name="1_Boş">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rgbClr val="1A1A6F"/>
                </a:solidFill>
                <a:latin typeface="Arial"/>
                <a:cs typeface="Arial"/>
              </a:defRPr>
            </a:lvl1pPr>
          </a:lstStyle>
          <a:p>
            <a:pPr>
              <a:defRPr/>
            </a:pPr>
            <a:endParaRPr lang="en-US" altLang="tr-TR"/>
          </a:p>
        </p:txBody>
      </p:sp>
      <p:sp>
        <p:nvSpPr>
          <p:cNvPr id="3" name="Holder 3"/>
          <p:cNvSpPr>
            <a:spLocks noGrp="1"/>
          </p:cNvSpPr>
          <p:nvPr>
            <p:ph type="dt" sz="half" idx="6"/>
          </p:nvPr>
        </p:nvSpPr>
        <p:spPr/>
        <p:txBody>
          <a:bodyPr lIns="0" tIns="0" rIns="0" bIns="0"/>
          <a:lstStyle>
            <a:lvl1pPr algn="l">
              <a:defRPr>
                <a:solidFill>
                  <a:srgbClr val="002060"/>
                </a:solidFill>
              </a:defRPr>
            </a:lvl1pPr>
          </a:lstStyle>
          <a:p>
            <a:fld id="{54FDB918-001A-4045-9FE8-E10871DC8BCE}" type="datetime1">
              <a:rPr lang="en-US" smtClean="0"/>
              <a:t>2/6/2020</a:t>
            </a:fld>
            <a:endParaRPr lang="en-US"/>
          </a:p>
        </p:txBody>
      </p:sp>
      <p:sp>
        <p:nvSpPr>
          <p:cNvPr id="4" name="Holder 4"/>
          <p:cNvSpPr>
            <a:spLocks noGrp="1"/>
          </p:cNvSpPr>
          <p:nvPr>
            <p:ph type="sldNum" sz="quarter" idx="7"/>
          </p:nvPr>
        </p:nvSpPr>
        <p:spPr/>
        <p:txBody>
          <a:bodyPr lIns="0" tIns="0" rIns="0" bIns="0"/>
          <a:lstStyle>
            <a:lvl1pPr algn="r">
              <a:defRPr>
                <a:solidFill>
                  <a:srgbClr val="002060"/>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354983063"/>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cSld name="1_Yalnızca Başlı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700" b="1" i="0">
                <a:solidFill>
                  <a:schemeClr val="bg1"/>
                </a:solidFill>
                <a:latin typeface="Arial"/>
                <a:cs typeface="Arial"/>
              </a:defRPr>
            </a:lvl1pPr>
          </a:lstStyle>
          <a:p>
            <a:r>
              <a:rPr lang="tr-TR" smtClean="0"/>
              <a:t>Asıl başlık stili için tıklatın</a:t>
            </a:r>
            <a:endParaRPr/>
          </a:p>
        </p:txBody>
      </p:sp>
      <p:sp>
        <p:nvSpPr>
          <p:cNvPr id="3" name="Holder 3"/>
          <p:cNvSpPr>
            <a:spLocks noGrp="1"/>
          </p:cNvSpPr>
          <p:nvPr>
            <p:ph type="ftr" sz="quarter" idx="5"/>
          </p:nvPr>
        </p:nvSpPr>
        <p:spPr/>
        <p:txBody>
          <a:bodyPr lIns="0" tIns="0" rIns="0" bIns="0"/>
          <a:lstStyle>
            <a:lvl1pPr>
              <a:defRPr sz="900" b="0" i="0">
                <a:solidFill>
                  <a:srgbClr val="1A1A6F"/>
                </a:solidFill>
                <a:latin typeface="Arial"/>
                <a:cs typeface="Arial"/>
              </a:defRPr>
            </a:lvl1pPr>
          </a:lstStyle>
          <a:p>
            <a:pPr>
              <a:defRPr/>
            </a:pPr>
            <a:endParaRPr lang="en-US" altLang="tr-T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2AAEA6F7-585C-405E-873A-D6FE92EE9029}" type="datetime1">
              <a:rPr lang="en-US" smtClean="0"/>
              <a:t>2/6/2020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344628106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508000" y="286605"/>
            <a:ext cx="10647680" cy="627796"/>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25BA743C-A8C8-4FD9-83C6-F9AFB31FC065}"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1324017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2025"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013" cap="all" spc="113" baseline="0">
                <a:solidFill>
                  <a:srgbClr val="204788"/>
                </a:solidFill>
                <a:latin typeface="Times New Roman" panose="02020603050405020304" pitchFamily="18" charset="0"/>
                <a:cs typeface="Times New Roman" panose="02020603050405020304" pitchFamily="18" charset="0"/>
              </a:defRPr>
            </a:lvl1pPr>
            <a:lvl2pPr marL="257175" indent="0">
              <a:buNone/>
              <a:defRPr sz="1013">
                <a:solidFill>
                  <a:schemeClr val="tx1">
                    <a:tint val="75000"/>
                  </a:schemeClr>
                </a:solidFill>
              </a:defRPr>
            </a:lvl2pPr>
            <a:lvl3pPr marL="514350" indent="0">
              <a:buNone/>
              <a:defRPr sz="900">
                <a:solidFill>
                  <a:schemeClr val="tx1">
                    <a:tint val="75000"/>
                  </a:schemeClr>
                </a:solidFill>
              </a:defRPr>
            </a:lvl3pPr>
            <a:lvl4pPr marL="771525" indent="0">
              <a:buNone/>
              <a:defRPr sz="788">
                <a:solidFill>
                  <a:schemeClr val="tx1">
                    <a:tint val="75000"/>
                  </a:schemeClr>
                </a:solidFill>
              </a:defRPr>
            </a:lvl4pPr>
            <a:lvl5pPr marL="1028700" indent="0">
              <a:buNone/>
              <a:defRPr sz="788">
                <a:solidFill>
                  <a:schemeClr val="tx1">
                    <a:tint val="75000"/>
                  </a:schemeClr>
                </a:solidFill>
              </a:defRPr>
            </a:lvl5pPr>
            <a:lvl6pPr marL="1285875" indent="0">
              <a:buNone/>
              <a:defRPr sz="788">
                <a:solidFill>
                  <a:schemeClr val="tx1">
                    <a:tint val="75000"/>
                  </a:schemeClr>
                </a:solidFill>
              </a:defRPr>
            </a:lvl6pPr>
            <a:lvl7pPr marL="1543050" indent="0">
              <a:buNone/>
              <a:defRPr sz="788">
                <a:solidFill>
                  <a:schemeClr val="tx1">
                    <a:tint val="75000"/>
                  </a:schemeClr>
                </a:solidFill>
              </a:defRPr>
            </a:lvl7pPr>
            <a:lvl8pPr marL="1800225" indent="0">
              <a:buNone/>
              <a:defRPr sz="788">
                <a:solidFill>
                  <a:schemeClr val="tx1">
                    <a:tint val="75000"/>
                  </a:schemeClr>
                </a:solidFill>
              </a:defRPr>
            </a:lvl8pPr>
            <a:lvl9pPr marL="2057400" indent="0">
              <a:buNone/>
              <a:defRPr sz="788">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89B6BF92-39DA-42F5-BC09-2C4B3DA5EC42}" type="datetime1">
              <a:rPr lang="en-US" smtClean="0"/>
              <a:t>2/6/2020</a:t>
            </a:fld>
            <a:endParaRPr lang="en-US"/>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cxnSp>
        <p:nvCxnSpPr>
          <p:cNvPr id="9" name="Straight Connector 8"/>
          <p:cNvCxnSpPr/>
          <p:nvPr/>
        </p:nvCxnSpPr>
        <p:spPr>
          <a:xfrm>
            <a:off x="1207659"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9260241"/>
      </p:ext>
    </p:extLst>
  </p:cSld>
  <p:clrMapOvr>
    <a:masterClrMapping/>
  </p:clrMapOvr>
  <p:timing>
    <p:tnLst>
      <p:par>
        <p:cTn id="1" dur="indefinite" restart="never" nodeType="tmRoot"/>
      </p:par>
    </p:tnLst>
  </p:timing>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7"/>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8"/>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lvl1pPr>
              <a:defRPr>
                <a:solidFill>
                  <a:schemeClr val="bg1"/>
                </a:solidFill>
              </a:defRPr>
            </a:lvl1pPr>
          </a:lstStyle>
          <a:p>
            <a:fld id="{8D73F03A-3E9F-4AD9-A2BA-53011BC1D0BA}" type="datetime1">
              <a:rPr lang="en-US" smtClean="0"/>
              <a:t>2/6/2020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31566167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7"/>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1125" b="0" cap="all" baseline="0">
                <a:solidFill>
                  <a:schemeClr val="tx2"/>
                </a:solidFill>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A24F1FFC-2A2A-40DF-B243-CB8768FFA2F8}" type="datetime1">
              <a:rPr lang="en-US" smtClean="0"/>
              <a:t>2/6/2020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42376745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2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881E2EAB-C4FC-4E05-BBAE-6BBBD5020097}" type="datetime1">
              <a:rPr lang="en-US" smtClean="0"/>
              <a:t>2/6/2020</a:t>
            </a:fld>
            <a:endParaRPr lang="en-US"/>
          </a:p>
        </p:txBody>
      </p:sp>
      <p:sp>
        <p:nvSpPr>
          <p:cNvPr id="4" name="Footer Placeholder 3"/>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cxnSp>
        <p:nvCxnSpPr>
          <p:cNvPr id="6" name="Düz Bağlayıcı 5"/>
          <p:cNvCxnSpPr/>
          <p:nvPr/>
        </p:nvCxnSpPr>
        <p:spPr>
          <a:xfrm>
            <a:off x="508000" y="914401"/>
            <a:ext cx="111760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32319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AB2B6B14-C771-4390-92A5-45CA7BF30AA9}" type="datetime1">
              <a:rPr lang="en-US" smtClean="0"/>
              <a:t>2/6/2020</a:t>
            </a:fld>
            <a:endParaRPr lang="en-US"/>
          </a:p>
        </p:txBody>
      </p:sp>
      <p:sp>
        <p:nvSpPr>
          <p:cNvPr id="8" name="Footer Placeholder 7"/>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2498335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9"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2025"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844">
                <a:solidFill>
                  <a:srgbClr val="FFFFFF"/>
                </a:solidFill>
                <a:latin typeface="Times New Roman" panose="02020603050405020304" pitchFamily="18" charset="0"/>
                <a:cs typeface="Times New Roman" panose="02020603050405020304" pitchFamily="18" charset="0"/>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tr-TR" smtClean="0"/>
              <a:t>Asıl metin stillerini düzenle</a:t>
            </a:r>
          </a:p>
        </p:txBody>
      </p:sp>
      <p:sp>
        <p:nvSpPr>
          <p:cNvPr id="5" name="Date Placeholder 4"/>
          <p:cNvSpPr>
            <a:spLocks noGrp="1"/>
          </p:cNvSpPr>
          <p:nvPr>
            <p:ph type="dt" sz="half" idx="10"/>
          </p:nvPr>
        </p:nvSpPr>
        <p:spPr>
          <a:xfrm>
            <a:off x="465514" y="6459789"/>
            <a:ext cx="2618511" cy="365125"/>
          </a:xfrm>
        </p:spPr>
        <p:txBody>
          <a:bodyPr/>
          <a:lstStyle>
            <a:lvl1pPr algn="l">
              <a:defRPr>
                <a:solidFill>
                  <a:schemeClr val="bg1"/>
                </a:solidFill>
                <a:latin typeface="Times New Roman" panose="02020603050405020304" pitchFamily="18" charset="0"/>
                <a:cs typeface="Times New Roman" panose="02020603050405020304" pitchFamily="18" charset="0"/>
              </a:defRPr>
            </a:lvl1pPr>
          </a:lstStyle>
          <a:p>
            <a:fld id="{B657C8E7-814F-44D6-B4CE-2F33D2443238}" type="datetime1">
              <a:rPr lang="en-US" smtClean="0"/>
              <a:t>2/6/2020</a:t>
            </a:fld>
            <a:endParaRPr lang="en-US"/>
          </a:p>
        </p:txBody>
      </p:sp>
      <p:sp>
        <p:nvSpPr>
          <p:cNvPr id="6" name="Footer Placeholder 5"/>
          <p:cNvSpPr>
            <a:spLocks noGrp="1"/>
          </p:cNvSpPr>
          <p:nvPr>
            <p:ph type="ftr" sz="quarter" idx="11"/>
          </p:nvPr>
        </p:nvSpPr>
        <p:spPr>
          <a:xfrm>
            <a:off x="4800600" y="6459789"/>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66647739"/>
      </p:ext>
    </p:extLst>
  </p:cSld>
  <p:clrMapOvr>
    <a:masterClrMapping/>
  </p:clrMapOvr>
  <p:timing>
    <p:tnLst>
      <p:par>
        <p:cTn id="1" dur="indefinite" restart="never" nodeType="tmRoot"/>
      </p:par>
    </p:tnLst>
  </p:timing>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2"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2025"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8" y="0"/>
            <a:ext cx="12191985" cy="4915076"/>
          </a:xfrm>
          <a:solidFill>
            <a:schemeClr val="bg2">
              <a:lumMod val="90000"/>
            </a:schemeClr>
          </a:solidFill>
        </p:spPr>
        <p:txBody>
          <a:bodyPr lIns="457200" tIns="457200" anchor="t"/>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338"/>
              </a:spcAft>
              <a:buNone/>
              <a:defRPr sz="844">
                <a:solidFill>
                  <a:srgbClr val="FFFFFF"/>
                </a:solidFill>
              </a:defRPr>
            </a:lvl1pPr>
            <a:lvl2pPr marL="257175" indent="0">
              <a:buNone/>
              <a:defRPr sz="675"/>
            </a:lvl2pPr>
            <a:lvl3pPr marL="514350" indent="0">
              <a:buNone/>
              <a:defRPr sz="563"/>
            </a:lvl3pPr>
            <a:lvl4pPr marL="771525" indent="0">
              <a:buNone/>
              <a:defRPr sz="506"/>
            </a:lvl4pPr>
            <a:lvl5pPr marL="1028700" indent="0">
              <a:buNone/>
              <a:defRPr sz="506"/>
            </a:lvl5pPr>
            <a:lvl6pPr marL="1285875" indent="0">
              <a:buNone/>
              <a:defRPr sz="506"/>
            </a:lvl6pPr>
            <a:lvl7pPr marL="1543050" indent="0">
              <a:buNone/>
              <a:defRPr sz="506"/>
            </a:lvl7pPr>
            <a:lvl8pPr marL="1800225" indent="0">
              <a:buNone/>
              <a:defRPr sz="506"/>
            </a:lvl8pPr>
            <a:lvl9pPr marL="2057400" indent="0">
              <a:buNone/>
              <a:defRPr sz="506"/>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bg1"/>
                </a:solidFill>
              </a:defRPr>
            </a:lvl1pPr>
          </a:lstStyle>
          <a:p>
            <a:fld id="{B1F14A4D-AC5E-4A48-81CE-8A41ABDD3957}" type="datetime1">
              <a:rPr lang="en-US" smtClean="0"/>
              <a:t>2/6/2020</a:t>
            </a:fld>
            <a:endParaRPr lang="en-US"/>
          </a:p>
        </p:txBody>
      </p:sp>
      <p:sp>
        <p:nvSpPr>
          <p:cNvPr id="6" name="Footer Placeholder 5"/>
          <p:cNvSpPr>
            <a:spLocks noGrp="1"/>
          </p:cNvSpPr>
          <p:nvPr>
            <p:ph type="ftr" sz="quarter" idx="11"/>
          </p:nvPr>
        </p:nvSpPr>
        <p:spPr/>
        <p:txBody>
          <a:bodyPr/>
          <a:lstStyle>
            <a:lvl1pPr>
              <a:defRPr>
                <a:solidFill>
                  <a:schemeClr val="bg1"/>
                </a:solidFill>
              </a:defRPr>
            </a:lvl1pPr>
          </a:lstStyle>
          <a:p>
            <a:pPr>
              <a:defRPr/>
            </a:pPr>
            <a:endParaRPr lang="en-US" altLang="tr-TR"/>
          </a:p>
        </p:txBody>
      </p:sp>
      <p:sp>
        <p:nvSpPr>
          <p:cNvPr id="7" name="Slide Number Placeholder 6"/>
          <p:cNvSpPr>
            <a:spLocks noGrp="1"/>
          </p:cNvSpPr>
          <p:nvPr>
            <p:ph type="sldNum" sz="quarter" idx="12"/>
          </p:nvPr>
        </p:nvSpPr>
        <p:spPr/>
        <p:txBody>
          <a:bodyPr/>
          <a:lstStyle>
            <a:lvl1pPr>
              <a:defRPr>
                <a:solidFill>
                  <a:schemeClr val="bg1"/>
                </a:solidFill>
              </a:defRPr>
            </a:lvl1pPr>
          </a:lstStyle>
          <a:p>
            <a:pPr>
              <a:defRPr/>
            </a:pPr>
            <a:fld id="{809F44A2-7644-480C-A924-D9E89C9D6494}" type="slidenum">
              <a:rPr lang="en-US" altLang="tr-TR" smtClean="0"/>
              <a:pPr>
                <a:defRPr/>
              </a:pPr>
              <a:t>‹#›</a:t>
            </a:fld>
            <a:endParaRPr lang="en-US" altLang="tr-TR"/>
          </a:p>
        </p:txBody>
      </p:sp>
    </p:spTree>
    <p:extLst>
      <p:ext uri="{BB962C8B-B14F-4D97-AF65-F5344CB8AC3E}">
        <p14:creationId xmlns:p14="http://schemas.microsoft.com/office/powerpoint/2010/main" val="2076323502"/>
      </p:ext>
    </p:extLst>
  </p:cSld>
  <p:clrMapOvr>
    <a:masterClrMapping/>
  </p:clrMapOvr>
  <p:timing>
    <p:tnLst>
      <p:par>
        <p:cTn id="1" dur="indefinite" restart="never" nodeType="tmRoot"/>
      </p:par>
    </p:tnLst>
  </p:timing>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8"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8"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508000" y="286605"/>
            <a:ext cx="11176000" cy="627796"/>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508000" y="1066800"/>
            <a:ext cx="11176000" cy="4802294"/>
          </a:xfrm>
          <a:prstGeom prst="rect">
            <a:avLst/>
          </a:prstGeom>
        </p:spPr>
        <p:txBody>
          <a:bodyPr vert="horz" lIns="0" tIns="45720" rIns="0" bIns="45720" rtlCol="0">
            <a:normAutofit/>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2"/>
          </p:nvPr>
        </p:nvSpPr>
        <p:spPr>
          <a:xfrm>
            <a:off x="1097283" y="6459789"/>
            <a:ext cx="2472271" cy="365125"/>
          </a:xfrm>
          <a:prstGeom prst="rect">
            <a:avLst/>
          </a:prstGeom>
        </p:spPr>
        <p:txBody>
          <a:bodyPr vert="horz" lIns="91440" tIns="45720" rIns="91440" bIns="45720" rtlCol="0" anchor="ctr"/>
          <a:lstStyle>
            <a:lvl1pPr algn="l">
              <a:defRPr sz="506">
                <a:solidFill>
                  <a:schemeClr val="bg1"/>
                </a:solidFill>
                <a:latin typeface="Times New Roman" panose="02020603050405020304" pitchFamily="18" charset="0"/>
                <a:cs typeface="Times New Roman" panose="02020603050405020304" pitchFamily="18" charset="0"/>
              </a:defRPr>
            </a:lvl1pPr>
          </a:lstStyle>
          <a:p>
            <a:fld id="{10EFD327-C6EE-4EC2-810F-3F948B99AF3F}" type="datetime1">
              <a:rPr lang="en-US" smtClean="0"/>
              <a:t>2/6/2020</a:t>
            </a:fld>
            <a:endParaRPr lang="en-US"/>
          </a:p>
        </p:txBody>
      </p:sp>
      <p:sp>
        <p:nvSpPr>
          <p:cNvPr id="5" name="Footer Placeholder 4"/>
          <p:cNvSpPr>
            <a:spLocks noGrp="1"/>
          </p:cNvSpPr>
          <p:nvPr>
            <p:ph type="ftr" sz="quarter" idx="3"/>
          </p:nvPr>
        </p:nvSpPr>
        <p:spPr>
          <a:xfrm>
            <a:off x="3686187" y="6459789"/>
            <a:ext cx="4822804" cy="365125"/>
          </a:xfrm>
          <a:prstGeom prst="rect">
            <a:avLst/>
          </a:prstGeom>
        </p:spPr>
        <p:txBody>
          <a:bodyPr vert="horz" lIns="91440" tIns="45720" rIns="91440" bIns="45720" rtlCol="0" anchor="ctr"/>
          <a:lstStyle>
            <a:lvl1pPr algn="ctr">
              <a:defRPr sz="506" cap="all" baseline="0">
                <a:solidFill>
                  <a:schemeClr val="bg1"/>
                </a:solidFill>
                <a:latin typeface="Times New Roman" panose="02020603050405020304" pitchFamily="18" charset="0"/>
                <a:cs typeface="Times New Roman" panose="02020603050405020304" pitchFamily="18" charset="0"/>
              </a:defRPr>
            </a:lvl1pPr>
          </a:lstStyle>
          <a:p>
            <a:pPr>
              <a:defRPr/>
            </a:pPr>
            <a:endParaRPr lang="en-US" altLang="tr-TR"/>
          </a:p>
        </p:txBody>
      </p:sp>
      <p:sp>
        <p:nvSpPr>
          <p:cNvPr id="6" name="Slide Number Placeholder 5"/>
          <p:cNvSpPr>
            <a:spLocks noGrp="1"/>
          </p:cNvSpPr>
          <p:nvPr>
            <p:ph type="sldNum" sz="quarter" idx="4"/>
          </p:nvPr>
        </p:nvSpPr>
        <p:spPr>
          <a:xfrm>
            <a:off x="9900461" y="6459789"/>
            <a:ext cx="1312025" cy="365125"/>
          </a:xfrm>
          <a:prstGeom prst="rect">
            <a:avLst/>
          </a:prstGeom>
        </p:spPr>
        <p:txBody>
          <a:bodyPr vert="horz" lIns="91440" tIns="45720" rIns="91440" bIns="45720" rtlCol="0" anchor="ctr"/>
          <a:lstStyle>
            <a:lvl1pPr algn="r">
              <a:defRPr sz="825">
                <a:solidFill>
                  <a:schemeClr val="bg1"/>
                </a:solidFill>
                <a:latin typeface="Times New Roman" panose="02020603050405020304" pitchFamily="18" charset="0"/>
                <a:cs typeface="Times New Roman" panose="02020603050405020304" pitchFamily="18" charset="0"/>
              </a:defRPr>
            </a:lvl1pPr>
          </a:lstStyle>
          <a:p>
            <a:pPr>
              <a:defRPr/>
            </a:pPr>
            <a:fld id="{809F44A2-7644-480C-A924-D9E89C9D6494}" type="slidenum">
              <a:rPr lang="en-US" altLang="tr-TR" smtClean="0"/>
              <a:pPr>
                <a:defRPr/>
              </a:pPr>
              <a:t>‹#›</a:t>
            </a:fld>
            <a:endParaRPr lang="en-US" altLang="tr-TR"/>
          </a:p>
        </p:txBody>
      </p:sp>
      <p:cxnSp>
        <p:nvCxnSpPr>
          <p:cNvPr id="10" name="Straight Connector 9"/>
          <p:cNvCxnSpPr/>
          <p:nvPr/>
        </p:nvCxnSpPr>
        <p:spPr>
          <a:xfrm flipV="1">
            <a:off x="508000" y="914400"/>
            <a:ext cx="10556240" cy="1"/>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1605760"/>
      </p:ext>
    </p:extLst>
  </p:cSld>
  <p:clrMap bg1="lt1" tx1="dk1" bg2="lt2" tx2="dk2" accent1="accent1" accent2="accent2" accent3="accent3" accent4="accent4" accent5="accent5" accent6="accent6" hlink="hlink" folHlink="folHlink"/>
  <p:sldLayoutIdLst>
    <p:sldLayoutId id="2147483738" r:id="rId1"/>
    <p:sldLayoutId id="2147483739" r:id="rId2"/>
    <p:sldLayoutId id="2147483740" r:id="rId3"/>
    <p:sldLayoutId id="2147483741" r:id="rId4"/>
    <p:sldLayoutId id="2147483742" r:id="rId5"/>
    <p:sldLayoutId id="2147483743" r:id="rId6"/>
    <p:sldLayoutId id="2147483744" r:id="rId7"/>
    <p:sldLayoutId id="2147483745" r:id="rId8"/>
    <p:sldLayoutId id="2147483746" r:id="rId9"/>
    <p:sldLayoutId id="2147483747" r:id="rId10"/>
    <p:sldLayoutId id="2147483748" r:id="rId11"/>
    <p:sldLayoutId id="2147483749" r:id="rId12"/>
    <p:sldLayoutId id="2147483750" r:id="rId1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ftr="0" dt="0"/>
  <p:txStyles>
    <p:titleStyle>
      <a:lvl1pPr algn="l" defTabSz="514350" rtl="0" eaLnBrk="1" latinLnBrk="0" hangingPunct="1">
        <a:lnSpc>
          <a:spcPct val="85000"/>
        </a:lnSpc>
        <a:spcBef>
          <a:spcPct val="0"/>
        </a:spcBef>
        <a:buNone/>
        <a:defRPr sz="3200" kern="1200" spc="-28"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51435" indent="-51435" algn="l" defTabSz="514350" rtl="0" eaLnBrk="1" latinLnBrk="0" hangingPunct="1">
        <a:lnSpc>
          <a:spcPct val="90000"/>
        </a:lnSpc>
        <a:spcBef>
          <a:spcPts val="675"/>
        </a:spcBef>
        <a:spcAft>
          <a:spcPts val="113"/>
        </a:spcAft>
        <a:buClr>
          <a:schemeClr val="accent1"/>
        </a:buClr>
        <a:buSzPct val="100000"/>
        <a:buFont typeface="Calibri" panose="020F0502020204030204" pitchFamily="34" charset="0"/>
        <a:buChar char=" "/>
        <a:defRPr sz="2800" kern="1200">
          <a:solidFill>
            <a:srgbClr val="204788"/>
          </a:solidFill>
          <a:latin typeface="Times New Roman" panose="02020603050405020304" pitchFamily="18" charset="0"/>
          <a:ea typeface="+mn-ea"/>
          <a:cs typeface="Times New Roman" panose="02020603050405020304" pitchFamily="18" charset="0"/>
        </a:defRPr>
      </a:lvl1pPr>
      <a:lvl2pPr marL="21602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2pPr>
      <a:lvl3pPr marL="31889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3pPr>
      <a:lvl4pPr marL="42176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4pPr>
      <a:lvl5pPr marL="524637" indent="-102870" algn="l" defTabSz="514350" rtl="0" eaLnBrk="1" latinLnBrk="0" hangingPunct="1">
        <a:lnSpc>
          <a:spcPct val="90000"/>
        </a:lnSpc>
        <a:spcBef>
          <a:spcPts val="113"/>
        </a:spcBef>
        <a:spcAft>
          <a:spcPts val="225"/>
        </a:spcAft>
        <a:buClr>
          <a:schemeClr val="accent1"/>
        </a:buClr>
        <a:buFont typeface="Calibri" pitchFamily="34" charset="0"/>
        <a:buChar char="◦"/>
        <a:defRPr sz="2800" kern="1200">
          <a:solidFill>
            <a:srgbClr val="204788"/>
          </a:solidFill>
          <a:latin typeface="Times New Roman" panose="02020603050405020304" pitchFamily="18" charset="0"/>
          <a:ea typeface="+mn-ea"/>
          <a:cs typeface="Times New Roman" panose="02020603050405020304" pitchFamily="18" charset="0"/>
        </a:defRPr>
      </a:lvl5pPr>
      <a:lvl6pPr marL="618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6pPr>
      <a:lvl7pPr marL="731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7pPr>
      <a:lvl8pPr marL="8437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8pPr>
      <a:lvl9pPr marL="956250" indent="-128588" algn="l" defTabSz="514350" rtl="0" eaLnBrk="1" latinLnBrk="0" hangingPunct="1">
        <a:lnSpc>
          <a:spcPct val="90000"/>
        </a:lnSpc>
        <a:spcBef>
          <a:spcPts val="113"/>
        </a:spcBef>
        <a:spcAft>
          <a:spcPts val="225"/>
        </a:spcAft>
        <a:buClr>
          <a:schemeClr val="accent1"/>
        </a:buClr>
        <a:buFont typeface="Calibri" pitchFamily="34" charset="0"/>
        <a:buChar char="◦"/>
        <a:defRPr sz="788" kern="1200">
          <a:solidFill>
            <a:schemeClr val="tx1">
              <a:lumMod val="75000"/>
              <a:lumOff val="25000"/>
            </a:schemeClr>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ctrTitle"/>
          </p:nvPr>
        </p:nvSpPr>
        <p:spPr/>
        <p:txBody>
          <a:bodyPr rtlCol="0">
            <a:normAutofit fontScale="90000"/>
          </a:bodyPr>
          <a:lstStyle/>
          <a:p>
            <a:pPr>
              <a:defRPr/>
            </a:pPr>
            <a:r>
              <a:rPr lang="tr-TR" dirty="0"/>
              <a:t/>
            </a:r>
            <a:br>
              <a:rPr lang="tr-TR" dirty="0"/>
            </a:br>
            <a:r>
              <a:rPr lang="tr-TR" dirty="0"/>
              <a:t>Biyometrik Güvenlik Araçları</a:t>
            </a:r>
            <a:endParaRPr lang="en-US" dirty="0"/>
          </a:p>
        </p:txBody>
      </p:sp>
      <p:sp>
        <p:nvSpPr>
          <p:cNvPr id="2" name="Alt Başlık 1"/>
          <p:cNvSpPr>
            <a:spLocks noGrp="1"/>
          </p:cNvSpPr>
          <p:nvPr>
            <p:ph type="subTitle" idx="1"/>
          </p:nvPr>
        </p:nvSpPr>
        <p:spPr/>
        <p:txBody>
          <a:bodyPr/>
          <a:lstStyle/>
          <a:p>
            <a:r>
              <a:rPr lang="tr-TR" dirty="0"/>
              <a:t>NBP240 Bilgi Sistemleri ve Güvenliği</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a:t>Standart Sınıflandırma Modelleri (Klasik Model)</a:t>
            </a:r>
          </a:p>
        </p:txBody>
      </p:sp>
      <p:sp>
        <p:nvSpPr>
          <p:cNvPr id="25603" name="2 İçerik Yer Tutucusu"/>
          <p:cNvSpPr>
            <a:spLocks noGrp="1"/>
          </p:cNvSpPr>
          <p:nvPr>
            <p:ph idx="1"/>
          </p:nvPr>
        </p:nvSpPr>
        <p:spPr/>
        <p:txBody>
          <a:bodyPr/>
          <a:lstStyle/>
          <a:p>
            <a:r>
              <a:rPr lang="tr-TR" altLang="tr-TR" dirty="0" smtClean="0"/>
              <a:t>Bu noktada, belirleyici özellik çıkartıcının tasarımcısının yapabileceğinin en iyisi ile işini tamamladığını kabul ederiz, ve özellik vektörü örüntüleri ayırt etmek için gerekli olan bilgiyi içerir. Verilen belirleyici özellik kümesinden sınıflandırıcıyı tasarlamak bizim işimizdir.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Basit Sınıflandırıcılar</a:t>
            </a:r>
          </a:p>
        </p:txBody>
      </p:sp>
      <p:sp>
        <p:nvSpPr>
          <p:cNvPr id="26627" name="2 İçerik Yer Tutucusu"/>
          <p:cNvSpPr>
            <a:spLocks noGrp="1"/>
          </p:cNvSpPr>
          <p:nvPr>
            <p:ph idx="1"/>
          </p:nvPr>
        </p:nvSpPr>
        <p:spPr/>
        <p:txBody>
          <a:bodyPr/>
          <a:lstStyle/>
          <a:p>
            <a:pPr>
              <a:buFont typeface="Wingdings" pitchFamily="2" charset="2"/>
              <a:buNone/>
            </a:pPr>
            <a:r>
              <a:rPr lang="tr-TR" altLang="tr-TR" dirty="0"/>
              <a:t>	Bir sınıflandırıcı tasarlama yaklaşımı için en az iki yol vardır:</a:t>
            </a:r>
          </a:p>
          <a:p>
            <a:r>
              <a:rPr lang="tr-TR" altLang="tr-TR" dirty="0"/>
              <a:t>Makul bir çözümün varsayımı ve onu probleme uydurulması</a:t>
            </a:r>
          </a:p>
          <a:p>
            <a:r>
              <a:rPr lang="tr-TR" altLang="tr-TR" dirty="0"/>
              <a:t>Problemin matematik modelinin çıkartılması ve en iyi sınıflandırıcının üretimi</a:t>
            </a:r>
          </a:p>
        </p:txBody>
      </p:sp>
      <p:pic>
        <p:nvPicPr>
          <p:cNvPr id="2662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09938" y="3286125"/>
            <a:ext cx="5238750" cy="253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Basit Sınıflandırıcılar</a:t>
            </a:r>
          </a:p>
        </p:txBody>
      </p:sp>
      <p:sp>
        <p:nvSpPr>
          <p:cNvPr id="27651" name="2 İçerik Yer Tutucusu"/>
          <p:cNvSpPr>
            <a:spLocks noGrp="1"/>
          </p:cNvSpPr>
          <p:nvPr>
            <p:ph idx="1"/>
          </p:nvPr>
        </p:nvSpPr>
        <p:spPr/>
        <p:txBody>
          <a:bodyPr>
            <a:normAutofit/>
          </a:bodyPr>
          <a:lstStyle/>
          <a:p>
            <a:pPr>
              <a:buFont typeface="Wingdings" pitchFamily="2" charset="2"/>
              <a:buNone/>
            </a:pPr>
            <a:r>
              <a:rPr lang="tr-TR" altLang="tr-TR" dirty="0" smtClean="0"/>
              <a:t>Daha </a:t>
            </a:r>
            <a:r>
              <a:rPr lang="tr-TR" altLang="tr-TR" dirty="0"/>
              <a:t>çok sezgisel olan ilk yöntem pratikte daha çok kullanılır, ve bizim ele alacağımız yaklaşımdır. Basit bir çözüm ile başlayacağız, karakteristiklerinin analizi, zayıf yönlerin belirlenmesi, ve sadece gerektiği şekilde karmaşıklaştırma.. Bu bölümde aşağıdaki kavramlar üzerinde duracağız:</a:t>
            </a:r>
          </a:p>
          <a:p>
            <a:r>
              <a:rPr lang="tr-TR" altLang="tr-TR" dirty="0"/>
              <a:t>Şablon Uyuşturma(</a:t>
            </a:r>
            <a:r>
              <a:rPr lang="tr-TR" altLang="tr-TR" dirty="0" err="1"/>
              <a:t>Template</a:t>
            </a:r>
            <a:r>
              <a:rPr lang="tr-TR" altLang="tr-TR" dirty="0"/>
              <a:t> </a:t>
            </a:r>
            <a:r>
              <a:rPr lang="tr-TR" altLang="tr-TR" dirty="0" err="1"/>
              <a:t>matching</a:t>
            </a:r>
            <a:r>
              <a:rPr lang="tr-TR" altLang="tr-TR" dirty="0"/>
              <a:t>)</a:t>
            </a:r>
          </a:p>
          <a:p>
            <a:r>
              <a:rPr lang="tr-TR" altLang="tr-TR" dirty="0"/>
              <a:t>En az mesafe sınıflandırıcılar(Minimum-</a:t>
            </a:r>
            <a:r>
              <a:rPr lang="tr-TR" altLang="tr-TR" dirty="0" err="1"/>
              <a:t>distance</a:t>
            </a:r>
            <a:r>
              <a:rPr lang="tr-TR" altLang="tr-TR" dirty="0"/>
              <a:t> </a:t>
            </a:r>
            <a:r>
              <a:rPr lang="tr-TR" altLang="tr-TR" dirty="0" err="1"/>
              <a:t>classifiers</a:t>
            </a:r>
            <a:r>
              <a:rPr lang="tr-TR" altLang="tr-TR" dirty="0"/>
              <a:t>)</a:t>
            </a:r>
          </a:p>
          <a:p>
            <a:r>
              <a:rPr lang="tr-TR" altLang="tr-TR" dirty="0"/>
              <a:t>Metrikler(</a:t>
            </a:r>
            <a:r>
              <a:rPr lang="tr-TR" altLang="tr-TR" dirty="0" err="1"/>
              <a:t>Metrics</a:t>
            </a:r>
            <a:r>
              <a:rPr lang="tr-TR" altLang="tr-TR" dirty="0"/>
              <a:t>)</a:t>
            </a:r>
          </a:p>
          <a:p>
            <a:r>
              <a:rPr lang="tr-TR" altLang="tr-TR" dirty="0"/>
              <a:t>İç Çarpımlar(Inner </a:t>
            </a:r>
            <a:r>
              <a:rPr lang="tr-TR" altLang="tr-TR" dirty="0" err="1"/>
              <a:t>products</a:t>
            </a:r>
            <a:r>
              <a:rPr lang="tr-TR" altLang="tr-TR" dirty="0"/>
              <a:t>)</a:t>
            </a:r>
          </a:p>
          <a:p>
            <a:r>
              <a:rPr lang="tr-TR" altLang="tr-TR" dirty="0"/>
              <a:t>Doğrusal farklılıkların anlaşılması(</a:t>
            </a:r>
            <a:r>
              <a:rPr lang="tr-TR" altLang="tr-TR" dirty="0" err="1"/>
              <a:t>Linear</a:t>
            </a:r>
            <a:r>
              <a:rPr lang="tr-TR" altLang="tr-TR" dirty="0"/>
              <a:t> </a:t>
            </a:r>
            <a:r>
              <a:rPr lang="tr-TR" altLang="tr-TR" dirty="0" err="1"/>
              <a:t>discriminants</a:t>
            </a:r>
            <a:r>
              <a:rPr lang="tr-TR" altLang="tr-TR" dirty="0"/>
              <a:t>)</a:t>
            </a:r>
          </a:p>
          <a:p>
            <a:r>
              <a:rPr lang="tr-TR" altLang="tr-TR" dirty="0"/>
              <a:t>Karar sınırları(</a:t>
            </a:r>
            <a:r>
              <a:rPr lang="tr-TR" altLang="tr-TR" dirty="0" err="1"/>
              <a:t>Decision</a:t>
            </a:r>
            <a:r>
              <a:rPr lang="tr-TR" altLang="tr-TR" dirty="0"/>
              <a:t> </a:t>
            </a:r>
            <a:r>
              <a:rPr lang="tr-TR" altLang="tr-TR" dirty="0" err="1"/>
              <a:t>boundaries</a:t>
            </a:r>
            <a:r>
              <a:rPr lang="tr-TR" altLang="tr-TR" dirty="0"/>
              <a: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a:t>Şablon </a:t>
            </a:r>
            <a:r>
              <a:rPr lang="tr-TR" dirty="0" smtClean="0"/>
              <a:t>Uyuşturma (</a:t>
            </a:r>
            <a:r>
              <a:rPr lang="tr-TR" dirty="0" err="1" smtClean="0"/>
              <a:t>Template</a:t>
            </a:r>
            <a:r>
              <a:rPr lang="tr-TR" dirty="0" smtClean="0"/>
              <a:t> </a:t>
            </a:r>
            <a:r>
              <a:rPr lang="tr-TR" dirty="0" err="1"/>
              <a:t>Matching</a:t>
            </a:r>
            <a:r>
              <a:rPr lang="tr-TR" dirty="0"/>
              <a:t>)</a:t>
            </a:r>
          </a:p>
        </p:txBody>
      </p:sp>
      <p:sp>
        <p:nvSpPr>
          <p:cNvPr id="28675" name="2 İçerik Yer Tutucusu"/>
          <p:cNvSpPr>
            <a:spLocks noGrp="1"/>
          </p:cNvSpPr>
          <p:nvPr>
            <p:ph idx="1"/>
          </p:nvPr>
        </p:nvSpPr>
        <p:spPr/>
        <p:txBody>
          <a:bodyPr>
            <a:normAutofit lnSpcReduction="10000"/>
          </a:bodyPr>
          <a:lstStyle/>
          <a:p>
            <a:r>
              <a:rPr lang="tr-TR" altLang="tr-TR" dirty="0"/>
              <a:t>Şablon uyuşturma örüntü sınıflandırma için doğal bir yaklaşımdır. Örneğin Şekil 8-6’da gösterilen gürültülü “D” ve “O” </a:t>
            </a:r>
            <a:r>
              <a:rPr lang="tr-TR" altLang="tr-TR" dirty="0" err="1"/>
              <a:t>yu</a:t>
            </a:r>
            <a:r>
              <a:rPr lang="tr-TR" altLang="tr-TR" dirty="0"/>
              <a:t> düşünelim. Gürültüsüz versiyon şablon olarak sol tarafta gösterilmiştir. Gürültülü örneklerin birisini sınıflandırmak için, onu iki şablon ile karşılaştırmak gerekir. Bu işlem aşağıdaki yöntemlerden birisi ile yapılabilir:</a:t>
            </a:r>
          </a:p>
          <a:p>
            <a:r>
              <a:rPr lang="tr-TR" altLang="tr-TR" dirty="0"/>
              <a:t>Uyuşmaların miktarını say( uyuşan siyahlar siyah, uyuşan beyazlar ise beyaz).</a:t>
            </a:r>
          </a:p>
          <a:p>
            <a:r>
              <a:rPr lang="tr-TR" altLang="tr-TR" dirty="0"/>
              <a:t>En fazla sayıda uyuşan sınıfları ayıkla. Bu en fazla karşılıklı ilişki yaklaşımıdır.</a:t>
            </a:r>
          </a:p>
          <a:p>
            <a:r>
              <a:rPr lang="tr-TR" altLang="tr-TR" dirty="0"/>
              <a:t>Uyuşmayanların miktarını say (Siyah yerde beyaz, beyaz yerde siyah olmalı). En az sayıda uyuşmayanların olduğu sınıfları ayıkla. Bu en az hata yaklaşımıdır.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a:t>Şablon Uyuşturma (</a:t>
            </a:r>
            <a:r>
              <a:rPr lang="tr-TR" dirty="0" err="1"/>
              <a:t>Template</a:t>
            </a:r>
            <a:r>
              <a:rPr lang="tr-TR" dirty="0"/>
              <a:t> </a:t>
            </a:r>
            <a:r>
              <a:rPr lang="tr-TR" dirty="0" err="1"/>
              <a:t>Matching</a:t>
            </a:r>
            <a:r>
              <a:rPr lang="tr-TR" dirty="0"/>
              <a:t>)</a:t>
            </a:r>
          </a:p>
        </p:txBody>
      </p:sp>
      <p:sp>
        <p:nvSpPr>
          <p:cNvPr id="29699" name="2 İçerik Yer Tutucusu"/>
          <p:cNvSpPr>
            <a:spLocks noGrp="1"/>
          </p:cNvSpPr>
          <p:nvPr>
            <p:ph idx="1"/>
          </p:nvPr>
        </p:nvSpPr>
        <p:spPr/>
        <p:txBody>
          <a:bodyPr/>
          <a:lstStyle/>
          <a:p>
            <a:r>
              <a:rPr lang="tr-TR" altLang="tr-TR" dirty="0"/>
              <a:t>Şablon uyuşturma , eğer farklılıklar sınıf içinde kalırsa iyi çalışır. Açıkça, bu örnekte karakterlerde öteleme, dönme, kırpma, çarpıklık, genişleme veya, büzülme gibi başka bozukluk olmadığı için yöntem çalışır. Yöntem bütün problemlerde çalışmayacaktır fakat uygun olduğu zaman çok verimlidir. Aynı zamanda kullanışlı şekilde genelleştirilebilir.</a:t>
            </a:r>
          </a:p>
        </p:txBody>
      </p:sp>
      <p:pic>
        <p:nvPicPr>
          <p:cNvPr id="2970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5751" y="3929064"/>
            <a:ext cx="3876675" cy="166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err="1"/>
              <a:t>Biyometrik</a:t>
            </a:r>
            <a:r>
              <a:rPr lang="tr-TR" dirty="0"/>
              <a:t> Sistemlerin Kuramsal Tasarım Yöntemleri</a:t>
            </a:r>
          </a:p>
        </p:txBody>
      </p:sp>
      <p:sp>
        <p:nvSpPr>
          <p:cNvPr id="30723" name="2 İçerik Yer Tutucusu"/>
          <p:cNvSpPr>
            <a:spLocks noGrp="1"/>
          </p:cNvSpPr>
          <p:nvPr>
            <p:ph idx="1"/>
          </p:nvPr>
        </p:nvSpPr>
        <p:spPr/>
        <p:txBody>
          <a:bodyPr/>
          <a:lstStyle/>
          <a:p>
            <a:r>
              <a:rPr lang="tr-TR" altLang="tr-TR" dirty="0"/>
              <a:t>Şimdiye kadar ki bölümlerde </a:t>
            </a:r>
            <a:r>
              <a:rPr lang="tr-TR" altLang="tr-TR" dirty="0" err="1"/>
              <a:t>biyometrik</a:t>
            </a:r>
            <a:r>
              <a:rPr lang="tr-TR" altLang="tr-TR" dirty="0"/>
              <a:t> yöntemlerin genel çalışma prensiplerinden öte bu tür sistemlerin çalışabilmeleri için nasıl bir fazladan donanıma ihtiyaç duyduklarını </a:t>
            </a:r>
            <a:r>
              <a:rPr lang="tr-TR" altLang="tr-TR" dirty="0" err="1"/>
              <a:t>anlatıldı.Örneğin</a:t>
            </a:r>
            <a:r>
              <a:rPr lang="tr-TR" altLang="tr-TR" dirty="0"/>
              <a:t> bir </a:t>
            </a:r>
            <a:r>
              <a:rPr lang="tr-TR" altLang="tr-TR" dirty="0" err="1"/>
              <a:t>parmakizi</a:t>
            </a:r>
            <a:r>
              <a:rPr lang="tr-TR" altLang="tr-TR" dirty="0"/>
              <a:t> tanıma sisteminde her istemci için bir CCD kamera içeren </a:t>
            </a:r>
            <a:r>
              <a:rPr lang="tr-TR" altLang="tr-TR" dirty="0" err="1"/>
              <a:t>sensöre</a:t>
            </a:r>
            <a:r>
              <a:rPr lang="tr-TR" altLang="tr-TR" dirty="0"/>
              <a:t> ihtiyaç vardı. Bahsedilen </a:t>
            </a:r>
            <a:r>
              <a:rPr lang="tr-TR" altLang="tr-TR" dirty="0" err="1"/>
              <a:t>sensörlerin</a:t>
            </a:r>
            <a:r>
              <a:rPr lang="tr-TR" altLang="tr-TR" dirty="0"/>
              <a:t> içeriklerinin farklı olmasına rağmen yaptıkları iş aynıdır. Bütün </a:t>
            </a:r>
            <a:r>
              <a:rPr lang="tr-TR" altLang="tr-TR" dirty="0" err="1"/>
              <a:t>biyometrik</a:t>
            </a:r>
            <a:r>
              <a:rPr lang="tr-TR" altLang="tr-TR" dirty="0"/>
              <a:t> sistemlerin kurulumu için istemci başına bir </a:t>
            </a:r>
            <a:r>
              <a:rPr lang="tr-TR" altLang="tr-TR" dirty="0" err="1"/>
              <a:t>sensör</a:t>
            </a:r>
            <a:r>
              <a:rPr lang="tr-TR" altLang="tr-TR" dirty="0"/>
              <a:t> </a:t>
            </a:r>
            <a:r>
              <a:rPr lang="tr-TR" altLang="tr-TR" dirty="0" err="1"/>
              <a:t>gerekmektedir.Daha</a:t>
            </a:r>
            <a:r>
              <a:rPr lang="tr-TR" altLang="tr-TR" dirty="0"/>
              <a:t> sonra buradan okutulan bilgiler tasarlanan sistemin mimarisine bağlı olarak işletilirler. Şekil 8-22’de bir </a:t>
            </a:r>
            <a:r>
              <a:rPr lang="tr-TR" altLang="tr-TR" dirty="0" err="1"/>
              <a:t>biyometrik</a:t>
            </a:r>
            <a:r>
              <a:rPr lang="tr-TR" altLang="tr-TR" dirty="0"/>
              <a:t> sisteme ait kuramsal çizim yer almaktadır.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err="1"/>
              <a:t>Biyometrik</a:t>
            </a:r>
            <a:r>
              <a:rPr lang="tr-TR" dirty="0"/>
              <a:t> Sistemlerin Kuramsal Tasarım Yöntemleri</a:t>
            </a:r>
          </a:p>
        </p:txBody>
      </p:sp>
      <p:sp>
        <p:nvSpPr>
          <p:cNvPr id="31747" name="2 İçerik Yer Tutucusu"/>
          <p:cNvSpPr>
            <a:spLocks noGrp="1"/>
          </p:cNvSpPr>
          <p:nvPr>
            <p:ph idx="1"/>
          </p:nvPr>
        </p:nvSpPr>
        <p:spPr/>
        <p:txBody>
          <a:bodyPr/>
          <a:lstStyle/>
          <a:p>
            <a:pPr>
              <a:buFont typeface="Wingdings" pitchFamily="2" charset="2"/>
              <a:buNone/>
            </a:pPr>
            <a:r>
              <a:rPr lang="tr-TR" altLang="tr-TR" smtClean="0"/>
              <a:t>	Biyometrik sistemlerin tasarımı için uygulanan iki model vardır.</a:t>
            </a:r>
          </a:p>
          <a:p>
            <a:r>
              <a:rPr lang="tr-TR" altLang="tr-TR" smtClean="0"/>
              <a:t>On-line Model</a:t>
            </a:r>
          </a:p>
          <a:p>
            <a:r>
              <a:rPr lang="tr-TR" altLang="tr-TR" smtClean="0"/>
              <a:t>Off-line Model</a:t>
            </a:r>
          </a:p>
        </p:txBody>
      </p:sp>
      <p:pic>
        <p:nvPicPr>
          <p:cNvPr id="317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1" y="2357438"/>
            <a:ext cx="4595813" cy="3446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On-</a:t>
            </a:r>
            <a:r>
              <a:rPr lang="tr-TR" dirty="0" err="1"/>
              <a:t>line</a:t>
            </a:r>
            <a:r>
              <a:rPr lang="tr-TR" dirty="0"/>
              <a:t> Model</a:t>
            </a:r>
          </a:p>
        </p:txBody>
      </p:sp>
      <p:sp>
        <p:nvSpPr>
          <p:cNvPr id="32771" name="2 İçerik Yer Tutucusu"/>
          <p:cNvSpPr>
            <a:spLocks noGrp="1"/>
          </p:cNvSpPr>
          <p:nvPr>
            <p:ph idx="1"/>
          </p:nvPr>
        </p:nvSpPr>
        <p:spPr/>
        <p:txBody>
          <a:bodyPr/>
          <a:lstStyle/>
          <a:p>
            <a:r>
              <a:rPr lang="tr-TR" altLang="tr-TR" smtClean="0"/>
              <a:t>On-line model yapısında, kullanıcı okunması gereken biyometrik parametresini sisteme okutturur. Sistem almış olduğu biyometrik parametreleri eğer gerekliyse şifreleyerek ağ üzerinden güvenlik parametrelerinin tutulduğu sunucuya gönderir. Sunucu bu parametreleri veritabanı içerisindeki bilgilerle karşılaştırır. Eğer kullanıcı sisteme kayıtlı biriyse sisteme giriş izni gönderir. Kullanıcı tanımlanamadıysa sistem giriş izni vermez. Günümüzde on-line sistemler kullanılmaktadır.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On-</a:t>
            </a:r>
            <a:r>
              <a:rPr lang="tr-TR" dirty="0" err="1"/>
              <a:t>line</a:t>
            </a:r>
            <a:r>
              <a:rPr lang="tr-TR" dirty="0"/>
              <a:t> Model</a:t>
            </a:r>
          </a:p>
        </p:txBody>
      </p:sp>
      <p:sp>
        <p:nvSpPr>
          <p:cNvPr id="33795" name="2 İçerik Yer Tutucusu"/>
          <p:cNvSpPr>
            <a:spLocks noGrp="1"/>
          </p:cNvSpPr>
          <p:nvPr>
            <p:ph idx="1"/>
          </p:nvPr>
        </p:nvSpPr>
        <p:spPr/>
        <p:txBody>
          <a:bodyPr/>
          <a:lstStyle/>
          <a:p>
            <a:r>
              <a:rPr lang="tr-TR" altLang="tr-TR" smtClean="0"/>
              <a:t>On-line bir sistemde önemli olan nokta biyometrik bilgileri okuyan sensörlerin sunucuya çok güvenli bir şekilde bağlanmaları gerekmektedir. Bunun için ya sensörler ve sunucu arasında güvenli bir yol tayin edilmelidir yada bilgiler yukarıda bahsedildiği üzere çok iyi şifrelenmiş olarak gönderilmelidir.Bilgilerin herhangi bir nedenden dolayı yetkisiz insanların eline geçmesi sistemin büyük bir zaafa uğramasına sebep olabilir. Öyleyse parametreler öyle bir şekilde şifrelenmeli ki bu parametreler bir şekilde elde edilse bile kullanılamamalılar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On-</a:t>
            </a:r>
            <a:r>
              <a:rPr lang="tr-TR" dirty="0" err="1"/>
              <a:t>line</a:t>
            </a:r>
            <a:r>
              <a:rPr lang="tr-TR" dirty="0"/>
              <a:t> Model</a:t>
            </a:r>
          </a:p>
        </p:txBody>
      </p:sp>
      <p:pic>
        <p:nvPicPr>
          <p:cNvPr id="3481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35560" y="1340767"/>
            <a:ext cx="5760640" cy="4321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altLang="tr-TR" dirty="0" smtClean="0"/>
              <a:t>Konu Başlıkları</a:t>
            </a:r>
            <a:endParaRPr lang="tr-TR" dirty="0"/>
          </a:p>
        </p:txBody>
      </p:sp>
      <p:sp>
        <p:nvSpPr>
          <p:cNvPr id="8195" name="2 İçerik Yer Tutucusu"/>
          <p:cNvSpPr>
            <a:spLocks noGrp="1"/>
          </p:cNvSpPr>
          <p:nvPr>
            <p:ph idx="1"/>
          </p:nvPr>
        </p:nvSpPr>
        <p:spPr/>
        <p:txBody>
          <a:bodyPr/>
          <a:lstStyle/>
          <a:p>
            <a:pPr eaLnBrk="1" hangingPunct="1"/>
            <a:r>
              <a:rPr lang="tr-TR" altLang="tr-TR" dirty="0" smtClean="0"/>
              <a:t>Bilgi ve Bilgi Güvenliği </a:t>
            </a:r>
          </a:p>
          <a:p>
            <a:pPr eaLnBrk="1" hangingPunct="1"/>
            <a:r>
              <a:rPr lang="tr-TR" altLang="tr-TR" dirty="0" smtClean="0"/>
              <a:t>Sonuç </a:t>
            </a:r>
          </a:p>
          <a:p>
            <a:pPr eaLnBrk="1" hangingPunct="1"/>
            <a:r>
              <a:rPr lang="tr-TR" altLang="tr-TR" dirty="0" smtClean="0"/>
              <a:t>Sorular</a:t>
            </a:r>
          </a:p>
          <a:p>
            <a:pPr eaLnBrk="1" hangingPunct="1"/>
            <a:r>
              <a:rPr lang="tr-TR" altLang="tr-TR" dirty="0" smtClean="0"/>
              <a:t>Kaynaklar</a:t>
            </a:r>
          </a:p>
          <a:p>
            <a:pPr>
              <a:buFont typeface="Wingdings" pitchFamily="2" charset="2"/>
              <a:buNone/>
            </a:pPr>
            <a:endParaRPr lang="tr-TR" altLang="tr-TR"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a:t>Off</a:t>
            </a:r>
            <a:r>
              <a:rPr lang="tr-TR" dirty="0"/>
              <a:t>-</a:t>
            </a:r>
            <a:r>
              <a:rPr lang="tr-TR" dirty="0" err="1"/>
              <a:t>line</a:t>
            </a:r>
            <a:r>
              <a:rPr lang="tr-TR" dirty="0"/>
              <a:t> Model</a:t>
            </a:r>
          </a:p>
        </p:txBody>
      </p:sp>
      <p:sp>
        <p:nvSpPr>
          <p:cNvPr id="35843" name="2 İçerik Yer Tutucusu"/>
          <p:cNvSpPr>
            <a:spLocks noGrp="1"/>
          </p:cNvSpPr>
          <p:nvPr>
            <p:ph idx="1"/>
          </p:nvPr>
        </p:nvSpPr>
        <p:spPr/>
        <p:txBody>
          <a:bodyPr/>
          <a:lstStyle/>
          <a:p>
            <a:r>
              <a:rPr lang="tr-TR" altLang="tr-TR" smtClean="0"/>
              <a:t>Off-line sistemlerde ,On-line sistemlerde olduğu gibi gerçek zaman bir doğrulama işlemi yapılmaz. Bunun için gerekli olan bir manyetik kart gibi aparatlar kullanmaktır. Kullanıcıya ait olan bilgiler bu kart üzerinde tutulurlar. Kullanıcı sisteme girmek istediği zaman bu kartı kullanır. Bu tür sistemlerde güvenlik tamamen kullanıcının inisiyatifindedir. Kendisine verilmiş olan depolama aygıtını çok iyi korumak zorundadır. Tersi bir durumda sistemin güvenilirliğinden söz etmek gerçekçi olmayacaktır.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err="1"/>
              <a:t>Off</a:t>
            </a:r>
            <a:r>
              <a:rPr lang="tr-TR" dirty="0"/>
              <a:t>-</a:t>
            </a:r>
            <a:r>
              <a:rPr lang="tr-TR" dirty="0" err="1"/>
              <a:t>line</a:t>
            </a:r>
            <a:r>
              <a:rPr lang="tr-TR" dirty="0"/>
              <a:t> Model</a:t>
            </a:r>
          </a:p>
        </p:txBody>
      </p:sp>
      <p:sp>
        <p:nvSpPr>
          <p:cNvPr id="36867" name="2 İçerik Yer Tutucusu"/>
          <p:cNvSpPr>
            <a:spLocks noGrp="1"/>
          </p:cNvSpPr>
          <p:nvPr>
            <p:ph idx="1"/>
          </p:nvPr>
        </p:nvSpPr>
        <p:spPr/>
        <p:txBody>
          <a:bodyPr/>
          <a:lstStyle/>
          <a:p>
            <a:r>
              <a:rPr lang="tr-TR" altLang="tr-TR" smtClean="0"/>
              <a:t>Bu sebeplerden dolayı off-line bir sistem tasarlanırken güvenlik açısından üzerinde çok daha fazla düşünülmesi gereklidir.</a:t>
            </a:r>
          </a:p>
        </p:txBody>
      </p:sp>
      <p:pic>
        <p:nvPicPr>
          <p:cNvPr id="3686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5640" y="2492896"/>
            <a:ext cx="5178546" cy="32198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err="1"/>
              <a:t>Biyometrik</a:t>
            </a:r>
            <a:r>
              <a:rPr lang="tr-TR" dirty="0"/>
              <a:t> Tanıma Teknikleri</a:t>
            </a:r>
          </a:p>
        </p:txBody>
      </p:sp>
      <p:sp>
        <p:nvSpPr>
          <p:cNvPr id="37891" name="2 İçerik Yer Tutucusu"/>
          <p:cNvSpPr>
            <a:spLocks noGrp="1"/>
          </p:cNvSpPr>
          <p:nvPr>
            <p:ph idx="1"/>
          </p:nvPr>
        </p:nvSpPr>
        <p:spPr/>
        <p:txBody>
          <a:bodyPr>
            <a:normAutofit lnSpcReduction="10000"/>
          </a:bodyPr>
          <a:lstStyle/>
          <a:p>
            <a:pPr>
              <a:buFont typeface="Wingdings" pitchFamily="2" charset="2"/>
              <a:buNone/>
            </a:pPr>
            <a:r>
              <a:rPr lang="tr-TR" altLang="tr-TR" dirty="0" smtClean="0"/>
              <a:t>Bu </a:t>
            </a:r>
            <a:r>
              <a:rPr lang="tr-TR" altLang="tr-TR" dirty="0"/>
              <a:t>gün birçok </a:t>
            </a:r>
            <a:r>
              <a:rPr lang="tr-TR" altLang="tr-TR" dirty="0" err="1"/>
              <a:t>biyometrik</a:t>
            </a:r>
            <a:r>
              <a:rPr lang="tr-TR" altLang="tr-TR" dirty="0"/>
              <a:t> tanıma uygulaması vardır. Aşağıda bunların türleri verilmiştir.</a:t>
            </a:r>
          </a:p>
          <a:p>
            <a:r>
              <a:rPr lang="tr-TR" altLang="tr-TR" dirty="0"/>
              <a:t>Parmak izi tanıma</a:t>
            </a:r>
          </a:p>
          <a:p>
            <a:r>
              <a:rPr lang="tr-TR" altLang="tr-TR" dirty="0"/>
              <a:t>Optik Tanıma</a:t>
            </a:r>
          </a:p>
          <a:p>
            <a:r>
              <a:rPr lang="tr-TR" altLang="tr-TR" dirty="0"/>
              <a:t>Yüz Yapısı Tanıma</a:t>
            </a:r>
          </a:p>
          <a:p>
            <a:r>
              <a:rPr lang="tr-TR" altLang="tr-TR" dirty="0"/>
              <a:t>Ses Tanıma</a:t>
            </a:r>
          </a:p>
          <a:p>
            <a:r>
              <a:rPr lang="tr-TR" altLang="tr-TR" dirty="0"/>
              <a:t>İmza Tanıma</a:t>
            </a:r>
          </a:p>
          <a:p>
            <a:r>
              <a:rPr lang="tr-TR" altLang="tr-TR" dirty="0"/>
              <a:t>Yazma Ritmi Tanıma</a:t>
            </a:r>
          </a:p>
          <a:p>
            <a:r>
              <a:rPr lang="tr-TR" altLang="tr-TR" dirty="0"/>
              <a:t>Toplardamar İzi Tanıma</a:t>
            </a:r>
          </a:p>
          <a:p>
            <a:r>
              <a:rPr lang="tr-TR" altLang="tr-TR" dirty="0"/>
              <a:t>Avuç içi izi</a:t>
            </a:r>
          </a:p>
          <a:p>
            <a:r>
              <a:rPr lang="tr-TR" altLang="tr-TR" dirty="0"/>
              <a:t>Kulak Şeklinden tanıma</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Sorular</a:t>
            </a:r>
            <a:endParaRPr lang="tr-TR" dirty="0"/>
          </a:p>
        </p:txBody>
      </p:sp>
      <p:sp>
        <p:nvSpPr>
          <p:cNvPr id="39940" name="5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1"/>
              </a:buClr>
              <a:buSzPct val="95000"/>
              <a:buFont typeface="Wingdings" panose="05000000000000000000" pitchFamily="2" charset="2"/>
              <a:buChar char="§"/>
              <a:defRPr sz="2400">
                <a:solidFill>
                  <a:srgbClr val="000066"/>
                </a:solidFill>
                <a:latin typeface="Cambria" panose="02040503050406030204" pitchFamily="18" charset="0"/>
              </a:defRPr>
            </a:lvl1pPr>
            <a:lvl2pPr marL="742950" indent="-285750">
              <a:spcBef>
                <a:spcPct val="20000"/>
              </a:spcBef>
              <a:buClr>
                <a:schemeClr val="accent1"/>
              </a:buClr>
              <a:buSzPct val="95000"/>
              <a:buFont typeface="Wingdings" panose="05000000000000000000" pitchFamily="2" charset="2"/>
              <a:buChar char="§"/>
              <a:defRPr sz="2200">
                <a:solidFill>
                  <a:srgbClr val="000066"/>
                </a:solidFill>
                <a:latin typeface="Cambria" panose="02040503050406030204" pitchFamily="18" charset="0"/>
              </a:defRPr>
            </a:lvl2pPr>
            <a:lvl3pPr marL="1143000" indent="-228600">
              <a:spcBef>
                <a:spcPct val="20000"/>
              </a:spcBef>
              <a:buClr>
                <a:schemeClr val="accent1"/>
              </a:buClr>
              <a:buSzPct val="95000"/>
              <a:buFont typeface="Wingdings" panose="05000000000000000000" pitchFamily="2" charset="2"/>
              <a:buChar char="§"/>
              <a:defRPr sz="2000">
                <a:solidFill>
                  <a:srgbClr val="000066"/>
                </a:solidFill>
                <a:latin typeface="Cambria" panose="02040503050406030204" pitchFamily="18" charset="0"/>
              </a:defRPr>
            </a:lvl3pPr>
            <a:lvl4pPr marL="1600200" indent="-228600">
              <a:spcBef>
                <a:spcPct val="20000"/>
              </a:spcBef>
              <a:buClr>
                <a:schemeClr val="accent1"/>
              </a:buClr>
              <a:buSzPct val="95000"/>
              <a:buFont typeface="Wingdings" panose="05000000000000000000" pitchFamily="2" charset="2"/>
              <a:buChar char="§"/>
              <a:defRPr sz="1600">
                <a:solidFill>
                  <a:srgbClr val="000066"/>
                </a:solidFill>
                <a:latin typeface="Cambria" panose="02040503050406030204" pitchFamily="18" charset="0"/>
              </a:defRPr>
            </a:lvl4pPr>
            <a:lvl5pPr marL="2057400" indent="-228600">
              <a:spcBef>
                <a:spcPct val="20000"/>
              </a:spcBef>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5pPr>
            <a:lvl6pPr marL="2514600" indent="-228600" eaLnBrk="0" fontAlgn="base" hangingPunct="0">
              <a:spcBef>
                <a:spcPct val="20000"/>
              </a:spcBef>
              <a:spcAft>
                <a:spcPct val="0"/>
              </a:spcAft>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6pPr>
            <a:lvl7pPr marL="2971800" indent="-228600" eaLnBrk="0" fontAlgn="base" hangingPunct="0">
              <a:spcBef>
                <a:spcPct val="20000"/>
              </a:spcBef>
              <a:spcAft>
                <a:spcPct val="0"/>
              </a:spcAft>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7pPr>
            <a:lvl8pPr marL="3429000" indent="-228600" eaLnBrk="0" fontAlgn="base" hangingPunct="0">
              <a:spcBef>
                <a:spcPct val="20000"/>
              </a:spcBef>
              <a:spcAft>
                <a:spcPct val="0"/>
              </a:spcAft>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8pPr>
            <a:lvl9pPr marL="3886200" indent="-228600" eaLnBrk="0" fontAlgn="base" hangingPunct="0">
              <a:spcBef>
                <a:spcPct val="20000"/>
              </a:spcBef>
              <a:spcAft>
                <a:spcPct val="0"/>
              </a:spcAft>
              <a:buClr>
                <a:schemeClr val="accent1"/>
              </a:buClr>
              <a:buSzPct val="95000"/>
              <a:buFont typeface="Wingdings" panose="05000000000000000000" pitchFamily="2" charset="2"/>
              <a:buChar char="§"/>
              <a:defRPr sz="1400">
                <a:solidFill>
                  <a:srgbClr val="000066"/>
                </a:solidFill>
                <a:latin typeface="Cambria" panose="02040503050406030204" pitchFamily="18" charset="0"/>
              </a:defRPr>
            </a:lvl9pPr>
          </a:lstStyle>
          <a:p>
            <a:pPr>
              <a:spcBef>
                <a:spcPct val="0"/>
              </a:spcBef>
              <a:buClrTx/>
              <a:buSzTx/>
              <a:buFontTx/>
              <a:buNone/>
            </a:pPr>
            <a:fld id="{23C8295A-0C24-49BC-ACBB-CEDCB0935BBF}" type="slidenum">
              <a:rPr lang="en-US" altLang="tr-TR" sz="1400">
                <a:solidFill>
                  <a:srgbClr val="C00000"/>
                </a:solidFill>
                <a:latin typeface="Rage Italic" panose="03070502040507070304" pitchFamily="66" charset="0"/>
                <a:ea typeface="Rage Italic" panose="03070502040507070304" pitchFamily="66" charset="0"/>
              </a:rPr>
              <a:pPr>
                <a:spcBef>
                  <a:spcPct val="0"/>
                </a:spcBef>
                <a:buClrTx/>
                <a:buSzTx/>
                <a:buFontTx/>
                <a:buNone/>
              </a:pPr>
              <a:t>23</a:t>
            </a:fld>
            <a:r>
              <a:rPr lang="tr-TR" altLang="tr-TR" sz="1400">
                <a:solidFill>
                  <a:srgbClr val="C00000"/>
                </a:solidFill>
                <a:latin typeface="Rage Italic" panose="03070502040507070304" pitchFamily="66" charset="0"/>
                <a:ea typeface="Rage Italic" panose="03070502040507070304" pitchFamily="66" charset="0"/>
              </a:rPr>
              <a:t>/ 34</a:t>
            </a:r>
            <a:endParaRPr lang="en-US" altLang="tr-TR" sz="1400">
              <a:solidFill>
                <a:srgbClr val="C00000"/>
              </a:solidFill>
              <a:latin typeface="Rage Italic" panose="03070502040507070304" pitchFamily="66" charset="0"/>
              <a:ea typeface="Rage Italic" panose="03070502040507070304" pitchFamily="66" charset="0"/>
            </a:endParaRPr>
          </a:p>
        </p:txBody>
      </p:sp>
      <p:pic>
        <p:nvPicPr>
          <p:cNvPr id="39939" name="Picture 4" descr="MCj0404263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24375" y="2571751"/>
            <a:ext cx="3151188" cy="290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smtClean="0"/>
              <a:t>Kaynaklar</a:t>
            </a:r>
            <a:endParaRPr lang="tr-TR" dirty="0"/>
          </a:p>
        </p:txBody>
      </p:sp>
      <p:sp>
        <p:nvSpPr>
          <p:cNvPr id="40963" name="2 İçerik Yer Tutucusu"/>
          <p:cNvSpPr>
            <a:spLocks noGrp="1"/>
          </p:cNvSpPr>
          <p:nvPr>
            <p:ph idx="1"/>
          </p:nvPr>
        </p:nvSpPr>
        <p:spPr>
          <a:xfrm>
            <a:off x="508000" y="1066800"/>
            <a:ext cx="10647680" cy="4802294"/>
          </a:xfrm>
        </p:spPr>
        <p:txBody>
          <a:bodyPr/>
          <a:lstStyle/>
          <a:p>
            <a:r>
              <a:rPr lang="tr-TR" altLang="tr-TR" dirty="0"/>
              <a:t>[1] Bu sunumdaki bilgiler DAŞ R., Bilgi Sistemleri ve Güvenliği ders notlarından alınmıştır.</a:t>
            </a:r>
          </a:p>
          <a:p>
            <a:endParaRPr lang="tr-TR" altLang="tr-TR"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Sınıflandırma Modeli</a:t>
            </a:r>
          </a:p>
        </p:txBody>
      </p:sp>
      <p:sp>
        <p:nvSpPr>
          <p:cNvPr id="18435" name="2 İçerik Yer Tutucusu"/>
          <p:cNvSpPr>
            <a:spLocks noGrp="1"/>
          </p:cNvSpPr>
          <p:nvPr>
            <p:ph idx="1"/>
          </p:nvPr>
        </p:nvSpPr>
        <p:spPr/>
        <p:txBody>
          <a:bodyPr/>
          <a:lstStyle/>
          <a:p>
            <a:r>
              <a:rPr lang="tr-TR" altLang="tr-TR" dirty="0"/>
              <a:t>Görsel örüntü ile çalıştığımızı ve Roman alfabesinin 26 harfini temsil eden örüntüyü bildiğimizi kabul edelim. Buradan örüntü tanıma problemini, giriş verisini 26 sınıftan birisine atama olarak ifade edebiliriz.(Şekil 8-1) Genelde girişin sınıf 1 veya Sınıf 2 veya .. veya …Sınıf c ‘ye ait olduğu şeklinde kendimizi sınırlayacağız..</a:t>
            </a:r>
          </a:p>
          <a:p>
            <a:endParaRPr lang="tr-TR" altLang="tr-TR" dirty="0"/>
          </a:p>
        </p:txBody>
      </p:sp>
      <p:pic>
        <p:nvPicPr>
          <p:cNvPr id="1843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59496" y="3501008"/>
            <a:ext cx="4122579" cy="17853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8814" y="3645024"/>
            <a:ext cx="5075763" cy="18722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Sınıflandırma Modeli</a:t>
            </a:r>
          </a:p>
        </p:txBody>
      </p:sp>
      <p:sp>
        <p:nvSpPr>
          <p:cNvPr id="19459" name="2 İçerik Yer Tutucusu"/>
          <p:cNvSpPr>
            <a:spLocks noGrp="1"/>
          </p:cNvSpPr>
          <p:nvPr>
            <p:ph idx="1"/>
          </p:nvPr>
        </p:nvSpPr>
        <p:spPr/>
        <p:txBody>
          <a:bodyPr/>
          <a:lstStyle/>
          <a:p>
            <a:r>
              <a:rPr lang="tr-TR" altLang="tr-TR" dirty="0"/>
              <a:t>Daha ileriye giderek, görsel girişi sayısal hale getirmek için bir kamera kullandığımızı ve bir karakteri parlaklık değerlerinin dizisi olarak ayrıştırdığımızı kabul edelim. Bilgisayar bu veriyi 70 </a:t>
            </a:r>
            <a:r>
              <a:rPr lang="tr-TR" altLang="tr-TR" dirty="0" err="1"/>
              <a:t>Dr.İ.SOĞUKPINAR</a:t>
            </a:r>
            <a:r>
              <a:rPr lang="tr-TR" altLang="tr-TR" dirty="0"/>
              <a:t> G.Y.T.E. </a:t>
            </a:r>
            <a:r>
              <a:rPr lang="tr-TR" altLang="tr-TR" dirty="0" err="1"/>
              <a:t>Bil.Müh.Böl</a:t>
            </a:r>
            <a:r>
              <a:rPr lang="tr-TR" altLang="tr-TR" dirty="0"/>
              <a:t>. nasıl sınıflandıracaktır. Belli bir yaklaşım, girişi, her bir sınıf için standart bir örüntü ile karşılaştırmak ve en iyi uyuşan sınıfı seçmektir. Bu yaklaşımdaki açık problem neyin karşılaştırılacağı ve uyuşmanın mertebesini ölçmenin söylenmeyeceğidir.(Şekil 8-2.) Aynı sınıfa ait olan girişlerin, farklı sınıflardaki örüntüler arasındaki farklılığa göre değişkenliği örüntü tanıma problemlerini böyle karmaşıklaştırır. Bu problemin üstesinden gelmenin bir yolu karakteristik özelliklerin araştırılmasıdır.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Özellikler</a:t>
            </a:r>
          </a:p>
        </p:txBody>
      </p:sp>
      <p:sp>
        <p:nvSpPr>
          <p:cNvPr id="20483" name="2 İçerik Yer Tutucusu"/>
          <p:cNvSpPr>
            <a:spLocks noGrp="1"/>
          </p:cNvSpPr>
          <p:nvPr>
            <p:ph idx="1"/>
          </p:nvPr>
        </p:nvSpPr>
        <p:spPr/>
        <p:txBody>
          <a:bodyPr>
            <a:normAutofit/>
          </a:bodyPr>
          <a:lstStyle/>
          <a:p>
            <a:r>
              <a:rPr lang="tr-TR" altLang="tr-TR" sz="2400" dirty="0"/>
              <a:t>Bir nesne veya bir olayı sınıflandırmanın tek yolu onun karakteristik özelliklerinin veya belirleyici niteliklerinin ölçülmesidir. Örneğin yazılı bir harfi sınıflandırmak için onun alan ve çevresini bilmek faydalı olacaktır. Onun alanının çevresinin karesine oranı ile onun sıkılığını </a:t>
            </a:r>
            <a:r>
              <a:rPr lang="tr-TR" altLang="tr-TR" sz="2400" dirty="0" err="1"/>
              <a:t>ölçebilirdik.Onun</a:t>
            </a:r>
            <a:r>
              <a:rPr lang="tr-TR" altLang="tr-TR" sz="2400" dirty="0"/>
              <a:t> yatay eksene göre üst ve altta kalan kısımlarının alanlarını karşılaştırarak </a:t>
            </a:r>
            <a:r>
              <a:rPr lang="tr-TR" altLang="tr-TR" sz="2400" dirty="0" err="1"/>
              <a:t>simetrikliğini</a:t>
            </a:r>
            <a:r>
              <a:rPr lang="tr-TR" altLang="tr-TR" sz="2400" dirty="0"/>
              <a:t> ölçebiliriz.(En iyi ölçmenin </a:t>
            </a:r>
            <a:r>
              <a:rPr lang="tr-TR" altLang="tr-TR" sz="2400" dirty="0" err="1"/>
              <a:t>simetriklik</a:t>
            </a:r>
            <a:r>
              <a:rPr lang="tr-TR" altLang="tr-TR" sz="2400" dirty="0"/>
              <a:t> olduğu düşünülebilir.)</a:t>
            </a:r>
          </a:p>
          <a:p>
            <a:r>
              <a:rPr lang="tr-TR" altLang="tr-TR" sz="2400" dirty="0"/>
              <a:t>Bazı özellikler önemli küçük farklara duyarlı olabilir. Örneğin Şekil 8-3’te gösterilen “D” harfini “</a:t>
            </a:r>
            <a:r>
              <a:rPr lang="tr-TR" altLang="tr-TR" sz="2400" dirty="0" err="1"/>
              <a:t>O”’dan</a:t>
            </a:r>
            <a:r>
              <a:rPr lang="tr-TR" altLang="tr-TR" sz="2400" dirty="0"/>
              <a:t> ayırt etmek için sol tarafın düzlüğü ölçülebilir, belki de düz çizgi farkının yay uzunluğuna oranı ölçülebilir Açıkçası, çözülmesi gereken önemli bir özellik olan belirleyici niteliklerin tasarımı bir bilimden çok sanattır.</a:t>
            </a:r>
          </a:p>
          <a:p>
            <a:endParaRPr lang="tr-TR" altLang="tr-TR" sz="2400" dirty="0"/>
          </a:p>
        </p:txBody>
      </p:sp>
      <p:pic>
        <p:nvPicPr>
          <p:cNvPr id="2048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1784" y="4430892"/>
            <a:ext cx="3286125"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Belirleyici Özellik Vektörleri</a:t>
            </a:r>
          </a:p>
        </p:txBody>
      </p:sp>
      <p:sp>
        <p:nvSpPr>
          <p:cNvPr id="21507" name="2 İçerik Yer Tutucusu"/>
          <p:cNvSpPr>
            <a:spLocks noGrp="1"/>
          </p:cNvSpPr>
          <p:nvPr>
            <p:ph idx="1"/>
          </p:nvPr>
        </p:nvSpPr>
        <p:spPr/>
        <p:txBody>
          <a:bodyPr/>
          <a:lstStyle/>
          <a:p>
            <a:r>
              <a:rPr lang="tr-TR" altLang="tr-TR" dirty="0"/>
              <a:t>Herhangi bir nesne veya olayı sınıflandırmak için sıkça belirleyici özelliklerin sabit bir kümesi elde edilir. Örneğin her zaman,.</a:t>
            </a:r>
          </a:p>
          <a:p>
            <a:r>
              <a:rPr lang="tr-TR" altLang="tr-TR" dirty="0"/>
              <a:t>x1 = alan</a:t>
            </a:r>
          </a:p>
          <a:p>
            <a:r>
              <a:rPr lang="tr-TR" altLang="tr-TR" dirty="0"/>
              <a:t>x2 = çevre</a:t>
            </a:r>
          </a:p>
          <a:p>
            <a:r>
              <a:rPr lang="tr-TR" altLang="tr-TR" dirty="0"/>
              <a:t>...</a:t>
            </a:r>
          </a:p>
          <a:p>
            <a:r>
              <a:rPr lang="tr-TR" altLang="tr-TR" dirty="0" err="1"/>
              <a:t>xd</a:t>
            </a:r>
            <a:r>
              <a:rPr lang="tr-TR" altLang="tr-TR" dirty="0"/>
              <a:t> = yay uzunluğu / Düz çizdi uzaklığı her zaman ölçülebilir.</a:t>
            </a:r>
          </a:p>
          <a:p>
            <a:r>
              <a:rPr lang="tr-TR" altLang="tr-TR" dirty="0"/>
              <a:t>Bu durumda, belirleyici özellik kümesini, x belirleyici özellik vektörü olarak düşünebiliriz, burada</a:t>
            </a:r>
          </a:p>
          <a:p>
            <a:r>
              <a:rPr lang="tr-TR" altLang="tr-TR" dirty="0"/>
              <a:t>x, d boyutlu bir sütun vektörüdür. Şekil 8-4 de gösterilmiştir.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dirty="0"/>
              <a:t>Belirleyici Özellik Vektörleri</a:t>
            </a:r>
          </a:p>
        </p:txBody>
      </p:sp>
      <p:sp>
        <p:nvSpPr>
          <p:cNvPr id="22531" name="2 İçerik Yer Tutucusu"/>
          <p:cNvSpPr>
            <a:spLocks noGrp="1"/>
          </p:cNvSpPr>
          <p:nvPr>
            <p:ph idx="1"/>
          </p:nvPr>
        </p:nvSpPr>
        <p:spPr/>
        <p:txBody>
          <a:bodyPr/>
          <a:lstStyle/>
          <a:p>
            <a:r>
              <a:rPr lang="tr-TR" altLang="tr-TR" dirty="0" smtClean="0"/>
              <a:t>Benzer olarak, </a:t>
            </a:r>
            <a:r>
              <a:rPr lang="tr-TR" altLang="tr-TR" dirty="0" err="1" smtClean="0"/>
              <a:t>x’i</a:t>
            </a:r>
            <a:r>
              <a:rPr lang="tr-TR" altLang="tr-TR" dirty="0" smtClean="0"/>
              <a:t> d boyutlu belirleyici özellik uzayında bir nokta olarak düşünebiliriz.</a:t>
            </a:r>
          </a:p>
        </p:txBody>
      </p:sp>
      <p:pic>
        <p:nvPicPr>
          <p:cNvPr id="2253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1" y="2857501"/>
            <a:ext cx="4467225" cy="258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a:t>Standart Sınıflandırma Modelleri (Klasik Model)</a:t>
            </a:r>
          </a:p>
        </p:txBody>
      </p:sp>
      <p:sp>
        <p:nvSpPr>
          <p:cNvPr id="23555" name="2 İçerik Yer Tutucusu"/>
          <p:cNvSpPr>
            <a:spLocks noGrp="1"/>
          </p:cNvSpPr>
          <p:nvPr>
            <p:ph idx="1"/>
          </p:nvPr>
        </p:nvSpPr>
        <p:spPr/>
        <p:txBody>
          <a:bodyPr/>
          <a:lstStyle/>
          <a:p>
            <a:r>
              <a:rPr lang="tr-TR" altLang="tr-TR" dirty="0" smtClean="0"/>
              <a:t>Aşağıdaki klasik model örüntü tanıma için önde gelir.</a:t>
            </a:r>
          </a:p>
          <a:p>
            <a:pPr>
              <a:buFont typeface="Wingdings" pitchFamily="2" charset="2"/>
              <a:buNone/>
            </a:pPr>
            <a:endParaRPr lang="tr-TR" altLang="tr-TR" dirty="0" smtClean="0"/>
          </a:p>
          <a:p>
            <a:r>
              <a:rPr lang="tr-TR" altLang="tr-TR" dirty="0" smtClean="0"/>
              <a:t>Belirleyici özellik çıkartıcı olarak adlandırılan bir sistem veya program, bir özellik vektörü olan </a:t>
            </a:r>
            <a:r>
              <a:rPr lang="tr-TR" altLang="tr-TR" dirty="0" err="1" smtClean="0"/>
              <a:t>x’in</a:t>
            </a:r>
            <a:r>
              <a:rPr lang="tr-TR" altLang="tr-TR" dirty="0" smtClean="0"/>
              <a:t> elemanlarına karşılık gelen belirleyici özellikleri x1, x2, ..., </a:t>
            </a:r>
            <a:r>
              <a:rPr lang="tr-TR" altLang="tr-TR" dirty="0" err="1" smtClean="0"/>
              <a:t>xd</a:t>
            </a:r>
            <a:r>
              <a:rPr lang="tr-TR" altLang="tr-TR" dirty="0" smtClean="0"/>
              <a:t> olan d sayısal kümesini belirlemek için ham veriyi işler. Sınıflandırıcı denilen bir sistem veya program, </a:t>
            </a:r>
            <a:r>
              <a:rPr lang="tr-TR" altLang="tr-TR" dirty="0" err="1" smtClean="0"/>
              <a:t>x’i</a:t>
            </a:r>
            <a:r>
              <a:rPr lang="tr-TR" altLang="tr-TR" dirty="0" smtClean="0"/>
              <a:t> alır ve Sınıf 1 </a:t>
            </a:r>
            <a:r>
              <a:rPr lang="da-DK" altLang="tr-TR" dirty="0" smtClean="0"/>
              <a:t>sınıf 2 , , sınıf c ‘den birine atar.</a:t>
            </a:r>
            <a:endParaRPr lang="tr-TR" altLang="tr-TR" dirty="0" smtClean="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defRPr/>
            </a:pPr>
            <a:r>
              <a:rPr lang="tr-TR" dirty="0"/>
              <a:t>Standart Sınıflandırma Modelleri (Klasik Model)</a:t>
            </a:r>
          </a:p>
        </p:txBody>
      </p:sp>
      <p:sp>
        <p:nvSpPr>
          <p:cNvPr id="24579" name="2 İçerik Yer Tutucusu"/>
          <p:cNvSpPr>
            <a:spLocks noGrp="1"/>
          </p:cNvSpPr>
          <p:nvPr>
            <p:ph idx="1"/>
          </p:nvPr>
        </p:nvSpPr>
        <p:spPr>
          <a:xfrm>
            <a:off x="508000" y="1196752"/>
            <a:ext cx="10124504" cy="4132263"/>
          </a:xfrm>
        </p:spPr>
        <p:txBody>
          <a:bodyPr/>
          <a:lstStyle/>
          <a:p>
            <a:r>
              <a:rPr lang="tr-TR" altLang="tr-TR" dirty="0" smtClean="0"/>
              <a:t>Belirleyici özellik çıkartıcının tasarımı çoğunlukla probleme bağlıdır. İdeal belirleyici özellik çıkartıcı aynı sınıftaki bütün örüntüler için aynı x özellik vektörünü, farklı sınıftaki örüntüler için ise farklı özellik vektörünü üretmelidir. Pratikte, farklı girişler, belirleyici özellik çıkartıcı tarafından farklı özellik vektörü üretilmesin sağlar, fakat sınıf içindeki değişkenliğin sınıf arasındakine göre küçük olmasını bekleriz.</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NMYO">
      <a:majorFont>
        <a:latin typeface="Times New Roman"/>
        <a:ea typeface=""/>
        <a:cs typeface=""/>
      </a:majorFont>
      <a:minorFont>
        <a:latin typeface="Times New Roman"/>
        <a:ea typeface=""/>
        <a:cs typeface=""/>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A62DA16B-5B78-4520-91B1-A01A8C52B1B4}" vid="{595F7DE9-C966-4C40-B197-7CFE51FE3C4F}"/>
    </a:ext>
  </a:ext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398</TotalTime>
  <Words>1228</Words>
  <Application>Microsoft Office PowerPoint</Application>
  <PresentationFormat>Geniş ekran</PresentationFormat>
  <Paragraphs>82</Paragraphs>
  <Slides>24</Slides>
  <Notes>1</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24</vt:i4>
      </vt:variant>
    </vt:vector>
  </HeadingPairs>
  <TitlesOfParts>
    <vt:vector size="30" baseType="lpstr">
      <vt:lpstr>Arial</vt:lpstr>
      <vt:lpstr>Calibri</vt:lpstr>
      <vt:lpstr>Rage Italic</vt:lpstr>
      <vt:lpstr>Times New Roman</vt:lpstr>
      <vt:lpstr>Wingdings</vt:lpstr>
      <vt:lpstr>NMYO</vt:lpstr>
      <vt:lpstr> Biyometrik Güvenlik Araçları</vt:lpstr>
      <vt:lpstr>Konu Başlıkları</vt:lpstr>
      <vt:lpstr>Sınıflandırma Modeli</vt:lpstr>
      <vt:lpstr>Sınıflandırma Modeli</vt:lpstr>
      <vt:lpstr>Özellikler</vt:lpstr>
      <vt:lpstr>Belirleyici Özellik Vektörleri</vt:lpstr>
      <vt:lpstr>Belirleyici Özellik Vektörleri</vt:lpstr>
      <vt:lpstr>Standart Sınıflandırma Modelleri (Klasik Model)</vt:lpstr>
      <vt:lpstr>Standart Sınıflandırma Modelleri (Klasik Model)</vt:lpstr>
      <vt:lpstr>Standart Sınıflandırma Modelleri (Klasik Model)</vt:lpstr>
      <vt:lpstr>Basit Sınıflandırıcılar</vt:lpstr>
      <vt:lpstr>Basit Sınıflandırıcılar</vt:lpstr>
      <vt:lpstr>Şablon Uyuşturma (Template Matching)</vt:lpstr>
      <vt:lpstr>Şablon Uyuşturma (Template Matching)</vt:lpstr>
      <vt:lpstr>Biyometrik Sistemlerin Kuramsal Tasarım Yöntemleri</vt:lpstr>
      <vt:lpstr>Biyometrik Sistemlerin Kuramsal Tasarım Yöntemleri</vt:lpstr>
      <vt:lpstr>On-line Model</vt:lpstr>
      <vt:lpstr>On-line Model</vt:lpstr>
      <vt:lpstr>On-line Model</vt:lpstr>
      <vt:lpstr>Off-line Model</vt:lpstr>
      <vt:lpstr>Off-line Model</vt:lpstr>
      <vt:lpstr>Biyometrik Tanıma Teknikleri</vt:lpstr>
      <vt:lpstr>Sorular</vt:lpstr>
      <vt:lpstr>Kaynaklar</vt:lpstr>
    </vt:vector>
  </TitlesOfParts>
  <Company>itu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Salih</dc:creator>
  <cp:lastModifiedBy>Ufuk Tanyeri</cp:lastModifiedBy>
  <cp:revision>102</cp:revision>
  <dcterms:created xsi:type="dcterms:W3CDTF">2004-04-05T22:16:35Z</dcterms:created>
  <dcterms:modified xsi:type="dcterms:W3CDTF">2020-02-06T18:40:46Z</dcterms:modified>
</cp:coreProperties>
</file>