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5" r:id="rId2"/>
    <p:sldId id="284" r:id="rId3"/>
    <p:sldId id="282" r:id="rId4"/>
    <p:sldId id="258" r:id="rId5"/>
    <p:sldId id="259" r:id="rId6"/>
    <p:sldId id="260" r:id="rId7"/>
    <p:sldId id="261" r:id="rId8"/>
    <p:sldId id="263" r:id="rId9"/>
    <p:sldId id="273" r:id="rId10"/>
    <p:sldId id="262" r:id="rId11"/>
    <p:sldId id="269" r:id="rId12"/>
    <p:sldId id="270" r:id="rId13"/>
    <p:sldId id="271" r:id="rId14"/>
    <p:sldId id="272" r:id="rId15"/>
    <p:sldId id="265" r:id="rId16"/>
    <p:sldId id="267" r:id="rId17"/>
    <p:sldId id="274" r:id="rId18"/>
    <p:sldId id="276" r:id="rId19"/>
    <p:sldId id="278" r:id="rId20"/>
    <p:sldId id="279" r:id="rId21"/>
    <p:sldId id="280" r:id="rId22"/>
    <p:sldId id="281" r:id="rId23"/>
    <p:sldId id="283" r:id="rId24"/>
    <p:sldId id="285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8233BDD-F4B6-456E-8F7F-9F2EBCF6A0DC}" type="datetimeFigureOut">
              <a:rPr lang="tr-TR" smtClean="0"/>
              <a:t>23.6.2021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FC9D0E0-6660-42A7-ADDE-4D2120035C23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3BDD-F4B6-456E-8F7F-9F2EBCF6A0DC}" type="datetimeFigureOut">
              <a:rPr lang="tr-TR" smtClean="0"/>
              <a:t>23.6.2021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D0E0-6660-42A7-ADDE-4D2120035C2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3BDD-F4B6-456E-8F7F-9F2EBCF6A0DC}" type="datetimeFigureOut">
              <a:rPr lang="tr-TR" smtClean="0"/>
              <a:t>23.6.2021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D0E0-6660-42A7-ADDE-4D2120035C2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233BDD-F4B6-456E-8F7F-9F2EBCF6A0DC}" type="datetimeFigureOut">
              <a:rPr lang="tr-TR" smtClean="0"/>
              <a:t>23.6.2021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C9D0E0-6660-42A7-ADDE-4D2120035C23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8233BDD-F4B6-456E-8F7F-9F2EBCF6A0DC}" type="datetimeFigureOut">
              <a:rPr lang="tr-TR" smtClean="0"/>
              <a:t>23.6.2021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FC9D0E0-6660-42A7-ADDE-4D2120035C23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3BDD-F4B6-456E-8F7F-9F2EBCF6A0DC}" type="datetimeFigureOut">
              <a:rPr lang="tr-TR" smtClean="0"/>
              <a:t>23.6.2021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D0E0-6660-42A7-ADDE-4D2120035C23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3BDD-F4B6-456E-8F7F-9F2EBCF6A0DC}" type="datetimeFigureOut">
              <a:rPr lang="tr-TR" smtClean="0"/>
              <a:t>23.6.2021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D0E0-6660-42A7-ADDE-4D2120035C23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233BDD-F4B6-456E-8F7F-9F2EBCF6A0DC}" type="datetimeFigureOut">
              <a:rPr lang="tr-TR" smtClean="0"/>
              <a:t>23.6.2021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C9D0E0-6660-42A7-ADDE-4D2120035C23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3BDD-F4B6-456E-8F7F-9F2EBCF6A0DC}" type="datetimeFigureOut">
              <a:rPr lang="tr-TR" smtClean="0"/>
              <a:t>23.6.2021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D0E0-6660-42A7-ADDE-4D2120035C2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233BDD-F4B6-456E-8F7F-9F2EBCF6A0DC}" type="datetimeFigureOut">
              <a:rPr lang="tr-TR" smtClean="0"/>
              <a:t>23.6.2021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C9D0E0-6660-42A7-ADDE-4D2120035C23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233BDD-F4B6-456E-8F7F-9F2EBCF6A0DC}" type="datetimeFigureOut">
              <a:rPr lang="tr-TR" smtClean="0"/>
              <a:t>23.6.2021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C9D0E0-6660-42A7-ADDE-4D2120035C23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233BDD-F4B6-456E-8F7F-9F2EBCF6A0DC}" type="datetimeFigureOut">
              <a:rPr lang="tr-TR" smtClean="0"/>
              <a:t>23.6.2021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FC9D0E0-6660-42A7-ADDE-4D2120035C23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TUR170</a:t>
            </a:r>
            <a:b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Türkiye Türkçesi Biçim Bilgisi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Perşembe: 15:30 / Cuma : 14:00</a:t>
            </a:r>
          </a:p>
          <a:p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Paşa YAVUZARSLAN</a:t>
            </a:r>
            <a:endParaRPr lang="tr-T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43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Zaman Kategorisi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873752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Konuşma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zamanı ile olay zamanı arasında üç tür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ilişki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olabilir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Olay zamanı ile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konuşma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zamanı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özdeş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olabilir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(şimdiki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zaman), olay zamanı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konuşma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zamanından önce olabilir (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geçmiş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zaman), olay zamanı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konuşma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zamanından sonra olabilir (gelecek zaman). Bunlara “mutlak zaman” adı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verilir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Comrie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1985: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36).</a:t>
            </a: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Olayların geçmiş zamanda, şimdiki zamanda ya da gelecek zamanda belirlenmesi,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yüklemleştiriciler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aracılığıyla yapılmaktadır.</a:t>
            </a:r>
          </a:p>
          <a:p>
            <a:pPr algn="just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637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 Kategorisi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Geçmiş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Zaman	K.Z	Gelecek Zaman</a:t>
            </a:r>
          </a:p>
          <a:p>
            <a:pPr marL="0" indent="0" algn="just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Şimdiki  Zaman </a:t>
            </a: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1115616" y="3140968"/>
            <a:ext cx="6336704" cy="2533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>
            <a:off x="4391980" y="2950275"/>
            <a:ext cx="0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>
            <a:off x="1547664" y="2950275"/>
            <a:ext cx="0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>
            <a:off x="7164288" y="2950275"/>
            <a:ext cx="0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711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Zaman Kategorisi/Şimdiki Zaman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Şimdiki zaman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onuşma zamanı ve olay zamanının örtüşmesidir, yani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olayın gerçekleşme anı ile konuşucunun önermesini dile getirdiği an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eşzamanlıdır.</a:t>
            </a: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 Ali şimdi kitap okuyor.</a:t>
            </a:r>
          </a:p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 algn="just"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K.Z=O.Z</a:t>
            </a:r>
          </a:p>
        </p:txBody>
      </p:sp>
      <p:cxnSp>
        <p:nvCxnSpPr>
          <p:cNvPr id="4" name="Düz Ok Bağlayıcısı 3"/>
          <p:cNvCxnSpPr/>
          <p:nvPr/>
        </p:nvCxnSpPr>
        <p:spPr>
          <a:xfrm>
            <a:off x="1115616" y="4365195"/>
            <a:ext cx="6336704" cy="2533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Düz Ok Bağlayıcısı 4"/>
          <p:cNvCxnSpPr/>
          <p:nvPr/>
        </p:nvCxnSpPr>
        <p:spPr>
          <a:xfrm>
            <a:off x="4131924" y="4196831"/>
            <a:ext cx="0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6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792088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Kategorisi/Geçmiş zaman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Geçmiş zaman, olay zamanının konuşma noktasına göre «öncelik» ilişkisi bildirmesiyle gerçekleşir. Yani olay zamanı, konuşma zamanına göre zaman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çizelgesinde solda/geride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kalır.</a:t>
            </a:r>
          </a:p>
          <a:p>
            <a:pPr algn="just"/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 Ali dün arkadaşıyla çiçek topladı.</a:t>
            </a:r>
          </a:p>
          <a:p>
            <a:pPr algn="just"/>
            <a:endParaRPr lang="tr-T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O.Z 			 K.Z</a:t>
            </a:r>
          </a:p>
        </p:txBody>
      </p:sp>
      <p:cxnSp>
        <p:nvCxnSpPr>
          <p:cNvPr id="4" name="Düz Ok Bağlayıcısı 3"/>
          <p:cNvCxnSpPr/>
          <p:nvPr/>
        </p:nvCxnSpPr>
        <p:spPr>
          <a:xfrm>
            <a:off x="1115616" y="4077072"/>
            <a:ext cx="6336704" cy="2533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Düz Ok Bağlayıcısı 4"/>
          <p:cNvCxnSpPr/>
          <p:nvPr/>
        </p:nvCxnSpPr>
        <p:spPr>
          <a:xfrm>
            <a:off x="2555776" y="3823320"/>
            <a:ext cx="0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>
            <a:off x="5364088" y="3901871"/>
            <a:ext cx="0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436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Zaman Kategorisi/Gelecek Zaman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Gelecek zaman, olay zamanının konuşma noktasına göre «sonralık» ilişkisi bildirmesiyle gerçekleşir. </a:t>
            </a: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(5) Ali, yarın Ankara’ya gidecek</a:t>
            </a:r>
          </a:p>
          <a:p>
            <a:pPr algn="just"/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K.Z				O.Z</a:t>
            </a:r>
          </a:p>
          <a:p>
            <a:endParaRPr lang="tr-TR" dirty="0"/>
          </a:p>
          <a:p>
            <a:endParaRPr lang="tr-TR" dirty="0"/>
          </a:p>
        </p:txBody>
      </p:sp>
      <p:cxnSp>
        <p:nvCxnSpPr>
          <p:cNvPr id="4" name="Düz Ok Bağlayıcısı 3"/>
          <p:cNvCxnSpPr/>
          <p:nvPr/>
        </p:nvCxnSpPr>
        <p:spPr>
          <a:xfrm>
            <a:off x="1115616" y="4019904"/>
            <a:ext cx="6336704" cy="2533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Düz Ok Bağlayıcısı 4"/>
          <p:cNvCxnSpPr/>
          <p:nvPr/>
        </p:nvCxnSpPr>
        <p:spPr>
          <a:xfrm>
            <a:off x="2483768" y="3786525"/>
            <a:ext cx="0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>
            <a:off x="6100045" y="3786525"/>
            <a:ext cx="0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888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Zaman Kategorisi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üç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dilbilgisel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zaman kategorisinin dışında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Türkçede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geniş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zaman” adı verilen ve olayın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konuşma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zamanı ile yukarıdaki üç temel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ilişkisinin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tümünü kapsayan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başka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zaman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kategorisinin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 olup olmadığı tartışmalı bir konudur.</a:t>
            </a:r>
          </a:p>
          <a:p>
            <a:pPr algn="just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 	a. Ali sabahları yürüyüş yapar.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b. Ahmet sınavı kazanır.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 Güneş kendi etrafında döner.</a:t>
            </a:r>
          </a:p>
          <a:p>
            <a:pPr marL="0" indent="0" algn="just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193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ilsel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zamanlara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işaret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eden biçimbirimlerle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dilsel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zamanlar arasında her zaman birebir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ilişki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söz konusu değildir.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(7) Ali bir yıl sonra üniversiteyi bitiriyor.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(7)’deki -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yor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biçimbirimi,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gelecek zamanı işaretlemektedir.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nedenle dilsel zaman kategorileri ile bunlara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işaret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eden biçimbirimler ya da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işaretleyiciler 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birbirinden ayrı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düşünülmelidir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88541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Zaman Kategorisi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Dilsel zaman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kategorisini karşılamak için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kullanılan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biçimbirimler, konuşucuların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zamanla ilgili belirlemeleri için yeterli değildir.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Geçmiş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zaman,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konuşma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zamanından öncesini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anlatır ama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“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önce»liğin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ölçüsü yoktur. Söz konusu olay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konuşma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zamanından ne kadar öncedir? Bu nedenle dillerin çoğunda dilsel zaman için kullanılan biçimbirimler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dışında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ifadeleri de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kullanılmaktadır. 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Dün, bugün, yarın, seneye, geçen sene, çoktan, yıllar yılı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gibi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zaman ifadeleri olay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zamanının daha kesin bir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şekilde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ifade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edilmesini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sağla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maktadır (Akşehirli, 2010: 24).</a:t>
            </a:r>
            <a:endParaRPr lang="tr-TR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(8) Ali 10 yıl önce Ankara’da yaşamaya başladı.</a:t>
            </a:r>
          </a:p>
          <a:p>
            <a:pPr algn="just"/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366329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Referans Zamanı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«Dilsel </a:t>
            </a:r>
            <a:r>
              <a:rPr lang="tr-T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 kategorileri, </a:t>
            </a:r>
            <a:r>
              <a:rPr lang="tr-T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konuşma </a:t>
            </a:r>
            <a:r>
              <a:rPr lang="tr-T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zamanı ve olay zamanı arasındaki </a:t>
            </a:r>
            <a:r>
              <a:rPr lang="tr-T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ilişkilerle oluşur</a:t>
            </a:r>
            <a:r>
              <a:rPr lang="tr-T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Ancak </a:t>
            </a:r>
            <a:r>
              <a:rPr lang="tr-T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konuşma </a:t>
            </a:r>
            <a:r>
              <a:rPr lang="tr-T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zamanından öncesine ya da sonrasına ait bir olayın/durumun dile getirilmesinde, </a:t>
            </a:r>
            <a:r>
              <a:rPr lang="tr-T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konuşma </a:t>
            </a:r>
            <a:r>
              <a:rPr lang="tr-T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olay zamanının </a:t>
            </a:r>
            <a:r>
              <a:rPr lang="tr-T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dışında </a:t>
            </a:r>
            <a:r>
              <a:rPr lang="tr-T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üçüncü bir zaman noktasının var olduğu </a:t>
            </a:r>
            <a:r>
              <a:rPr lang="tr-T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görülmüştür. Özellikle birleşik çekimlerde, tümcenin eyleminin </a:t>
            </a:r>
            <a:r>
              <a:rPr lang="tr-T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anlattığı olayın zamanına </a:t>
            </a:r>
            <a:r>
              <a:rPr lang="tr-T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eşlik </a:t>
            </a:r>
            <a:r>
              <a:rPr lang="tr-T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eden, ondan önce ya da sonra olabilen bu </a:t>
            </a:r>
            <a:r>
              <a:rPr lang="tr-T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üçüncü </a:t>
            </a:r>
            <a:r>
              <a:rPr lang="tr-T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 noktasına “referans zamanı” </a:t>
            </a:r>
            <a:r>
              <a:rPr lang="tr-T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r>
              <a:rPr lang="tr-T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time) adı verilmiştir»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(Akşehirli, 2010: 26).</a:t>
            </a:r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1501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(9) Ali koşunca yorulmuş.</a:t>
            </a:r>
          </a:p>
          <a:p>
            <a:pPr algn="just"/>
            <a:endParaRPr lang="tr-T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Konuşucunun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tümceyi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söylediği zaman (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Konuşma zamanı) </a:t>
            </a:r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Ali’nin yorulduğu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(eylemin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belirttiği olayın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zamanı) </a:t>
            </a:r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Ali’nin koştuğu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 (referans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zamanı)</a:t>
            </a:r>
          </a:p>
          <a:p>
            <a:pPr marL="0" indent="0" algn="just">
              <a:buNone/>
            </a:pPr>
            <a:endParaRPr lang="tr-T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tümcede konuşucu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tümcenin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anlattığı asıl olay olan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“yorul-”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eylemini,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“koş-”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eyleminin sonrasına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yerleştirmektedir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“yorul-”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eylemi,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konuşma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zamanından öncedir ama referans noktası olarak belirlenen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“koş-”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eylemi de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yorul-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eyleminden öncedir.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186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Eylem Kategorileri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2204864"/>
            <a:ext cx="7467600" cy="426908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Eylem kategorileri; olumsuzluk, zaman, görünüş,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kiplik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çatı, eylemsi, kişi ve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sayı’dan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oluşur.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099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Referans noktası için iki ihtimal söz konusudur. Referans noktasında asıl olayın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dışında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ikinci bir olay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gerçekleşebilir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ya da referans noktası sadece bir zamana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işaret eder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(Akşehirli, 2010: 26).</a:t>
            </a: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(9)’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daki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tümcede,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referans noktasında ikinci bir olay söz konusudur.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durumda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referans,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olay zamanına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eşit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olay zamanından önce ya da sonra olabilir.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(10)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evde  ders çalışıyordum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“çalış-”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eyleminin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dışında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ikinci bir eylem yoktur; bu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tümcede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konuşucu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kendisi için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geçmişte kalmış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eylemi, eylemin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gerçekleşmekte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olduğu bir zaman noktasını referans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olarak anlatmaktadır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varsayıma dayalı bir referans noktası olarak da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düşünülebilir.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923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Referans zamanı,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konuşma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olay zamanı arasındaki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ilişkilere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dayanan dilsel zamana (tense)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eklemlenmiş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zaman noktasıdır (Akşehirli, 2010: 26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4638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 tümcede referans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olay zamanı arasında üç tür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ilişki olabilir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(Akşehirli, 2010: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32):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Referans zamanı ile olay zamanı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eşit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 da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özdeş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olabilir.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Referans zamanı olay zamanından önce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olabilir (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ardışıklık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ilişkisi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Referans zamanı olay zamanından sonra olabilir (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ardışıklık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ilişkisi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9262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1776" y="1771685"/>
            <a:ext cx="3038448" cy="453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722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Kaynakça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Akşehirli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Soner (2010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tr-T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Türkçe’de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Konuşma Zamanı Olay Zamanı ve Referans Zamanı İlişkileri"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Turkish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Periodical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Languages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Turkish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Turkic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vol.5, pp.15-72, 2010.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Aydemir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İbrahim Ahmet (2010), 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Türkçede Zaman ve Görünüş Sistemi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Ankara, Grafiker Yayınları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Comrie,B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(1985), 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Tense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Cambridge: Cambridge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88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Autofit/>
          </a:bodyPr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Olumsuzluk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Kategorisi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Negatıon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Category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	a. Sen beni kov</a:t>
            </a:r>
            <a:r>
              <a:rPr lang="tr-T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dın.</a:t>
            </a:r>
          </a:p>
          <a:p>
            <a:pPr marL="0" indent="0" algn="just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Ben istifa et</a:t>
            </a:r>
            <a:r>
              <a:rPr lang="tr-T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dim.</a:t>
            </a:r>
          </a:p>
          <a:p>
            <a:pPr marL="0" indent="0" algn="just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Ali Bursa’ya araba</a:t>
            </a:r>
            <a:r>
              <a:rPr lang="tr-T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sız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gitmiş.</a:t>
            </a:r>
          </a:p>
          <a:p>
            <a:pPr marL="0" indent="0" algn="just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(1)’de olumsuzluk biçimbirimi –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sadece eyleme eklenmiş olmasına rağmen tümcenin tamamına etkide bulunan bir </a:t>
            </a:r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işleyici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)’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 (1c)’deki –sız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türetim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biçimbirimi yalnızca eklendiği sözcüğü açısı altına almaktadır.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8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Zaman Kategorisi (Tense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Category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7467600" cy="44851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Olay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gerçek hayatta meydana gelen ve çekimli eylem tarafından ifade edilen her türlü durum için kullanılan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dildışı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bir kavramdır (Aydemir, 2010: 12).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20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Zaman Kategorisi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«Konuşma zamanı, konuşmacının konuştuğu zamanı gösteren bir kavramdır ve genelde «burada ve şimdi (here </a:t>
            </a:r>
            <a:r>
              <a:rPr lang="tr-TR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 olarak ifade edilmektedir. Bütün zaman betimlemelerinde birincil referans noktası olarak alınan bu k noktası sayesinde, mutlak zaman (</a:t>
            </a:r>
            <a:r>
              <a:rPr lang="tr-TR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absolute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tense) tanımlanabilir ve </a:t>
            </a:r>
            <a:r>
              <a:rPr lang="tr-TR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dilbilgisel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anlamda betimlenebilir. 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noktadan öncesi geçmiş zaman,  sonrası gelecek zaman ve bu noktayla örtüşen zaman dilimi ise şimdiki zaman olarak bölümlenir»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(Aydemir, 2010: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13).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666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Zaman kategorisi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(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Geçmiş		  K.Z	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 Gelecek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Şimdi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1907704" y="3159907"/>
            <a:ext cx="496855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>
            <a:off x="4391980" y="2950275"/>
            <a:ext cx="0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>
            <a:off x="2267744" y="2950275"/>
            <a:ext cx="0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>
            <a:off x="6506941" y="2950275"/>
            <a:ext cx="0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559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Zaman Kategorisi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/>
          </a:bodyPr>
          <a:lstStyle/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tümcede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olay ya da bir durum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anlatılır.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olay ya da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durumun zaman çizgisinde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konumu (olay zamanı)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vardır. Bir de bu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tümcenin konuşucu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tarafından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anlatıldığı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bir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 noktası (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konuşma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zamanı) ya da bir zaman aralığı bulunmaktadır. 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“Dilsel zaman, 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konuşma 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zamanı ile olay zamanı arasındaki 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ilişkilerden doğar”.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Yani dilsel zaman, bir bakıma zamandaki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konumlanmanın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dilbilgiselleştirilmesidir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Comrie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1985: 7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Akşehirli, 2010: 21).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947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Zaman Kategorisi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8147248" cy="455712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Zaman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(tense);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olayları, durumları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hareketleri zaman çizgisinde belirlemeyi, yani onları zaman çizgisine yerleştirmeyi ifade eden bir kavramdır (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Comrie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1985: 5).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254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Zaman Kategorisi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İngilizcede 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vrensel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kesintisiz zamanı ifade etmek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için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“time”, dilbilgisindeki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zamanı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ifade etmek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için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“tense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kavramlarını içeren bir ayrım bulunmaktadır. Ancak Türkçede zaman ifadesi ve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dilbilgisel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zamanı ayırt etmek için farklı terimler kullanılmamaktadır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Türkçede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dilbilgisel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 kavramı için ‘zaman’ terimi kullanılmaktadır.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Zaman ifadeleri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(time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yarın, iki gün önce, her zaman, bir yıl sonra…</a:t>
            </a:r>
          </a:p>
          <a:p>
            <a:pPr algn="just"/>
            <a:r>
              <a:rPr lang="tr-TR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Dilbilgisel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zaman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grammatical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tense):  -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83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381</TotalTime>
  <Words>1161</Words>
  <Application>Microsoft Office PowerPoint</Application>
  <PresentationFormat>Ekran Gösterisi (4:3)</PresentationFormat>
  <Paragraphs>97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Cumba</vt:lpstr>
      <vt:lpstr>TUR170 Türkiye Türkçesi Biçim Bilgisi</vt:lpstr>
      <vt:lpstr>Eylem Kategorileri</vt:lpstr>
      <vt:lpstr>Olumsuzluk Kategorisi (Negatıon Category) </vt:lpstr>
      <vt:lpstr>Zaman Kategorisi (Tense Category)</vt:lpstr>
      <vt:lpstr>Zaman Kategorisi</vt:lpstr>
      <vt:lpstr> Zaman kategorisi</vt:lpstr>
      <vt:lpstr>Zaman Kategorisi</vt:lpstr>
      <vt:lpstr>Zaman Kategorisi</vt:lpstr>
      <vt:lpstr>Zaman Kategorisi</vt:lpstr>
      <vt:lpstr>Zaman Kategorisi</vt:lpstr>
      <vt:lpstr>Zaman Kategorisi</vt:lpstr>
      <vt:lpstr>Zaman Kategorisi/Şimdiki Zaman</vt:lpstr>
      <vt:lpstr>Zaman Kategorisi/Geçmiş zaman</vt:lpstr>
      <vt:lpstr>Zaman Kategorisi/Gelecek Zaman</vt:lpstr>
      <vt:lpstr>Zaman Kategorisi</vt:lpstr>
      <vt:lpstr>PowerPoint Sunusu</vt:lpstr>
      <vt:lpstr>Zaman Kategorisi</vt:lpstr>
      <vt:lpstr>Referans Zamanı</vt:lpstr>
      <vt:lpstr>PowerPoint Sunusu</vt:lpstr>
      <vt:lpstr>PowerPoint Sunusu</vt:lpstr>
      <vt:lpstr>PowerPoint Sunusu</vt:lpstr>
      <vt:lpstr>PowerPoint Sunusu</vt:lpstr>
      <vt:lpstr>PowerPoint Sunusu</vt:lpstr>
      <vt:lpstr>Kaynakça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bilgisayar</dc:creator>
  <cp:lastModifiedBy>bilgisayar</cp:lastModifiedBy>
  <cp:revision>52</cp:revision>
  <dcterms:created xsi:type="dcterms:W3CDTF">2021-04-14T21:44:30Z</dcterms:created>
  <dcterms:modified xsi:type="dcterms:W3CDTF">2021-06-23T09:29:18Z</dcterms:modified>
</cp:coreProperties>
</file>